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2" r:id="rId5"/>
    <p:sldId id="273" r:id="rId6"/>
    <p:sldId id="266" r:id="rId7"/>
    <p:sldId id="274" r:id="rId8"/>
    <p:sldId id="275" r:id="rId9"/>
    <p:sldId id="276" r:id="rId10"/>
    <p:sldId id="269" r:id="rId11"/>
    <p:sldId id="268" r:id="rId12"/>
    <p:sldId id="270" r:id="rId13"/>
    <p:sldId id="257" r:id="rId14"/>
    <p:sldId id="263" r:id="rId15"/>
    <p:sldId id="258" r:id="rId16"/>
    <p:sldId id="259" r:id="rId17"/>
    <p:sldId id="260" r:id="rId18"/>
    <p:sldId id="264" r:id="rId19"/>
    <p:sldId id="261" r:id="rId20"/>
    <p:sldId id="265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4917A-804E-49CB-B991-25D0C9261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F51D3C-C442-4310-A3EA-C24A3DBC6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FCBC89-9DA6-43FB-8BE4-64611D51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2F8C4-0468-4D9A-8C04-8FC6AE99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4D707-254F-41E4-B37D-BBDDF661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86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A9C62-A200-40E9-9AA1-1A0FD559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26D188-D4EE-4E17-A1DA-1E8BC2923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FD252-8E9B-4C96-B693-72F6C57D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8C4824-3093-4792-84E6-F3F92CEF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28C81C-4507-4615-AAB2-0E36928C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870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91ECA7-D65B-4109-BD6D-E4F0AA8D4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EDF45F-C81A-415F-96BE-D0C12D86F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39B121-E295-4963-897F-14855047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F3775C-2E02-4F1C-BDCB-8B346F01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5D65C-9C91-4D8B-9C81-17229615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26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C765-A74A-4122-8279-2624BB47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AA5D12-03A2-4A58-9443-14C4240A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B17934-D021-43E4-9968-3BAB082C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DEAF-9AEB-47A7-B8D2-1252900C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B49F1-7C56-46B5-B416-C31E1212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387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527D7-2408-4DAE-B41A-984B1210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CB66F-B4BF-4793-AA5F-27A0B2EE9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EB4016-8155-4D8F-9D6A-EF776455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5EBAD-7083-4FF8-8A99-327D1532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1D7F80-7E51-468B-9B34-F09D1A65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92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AB493-AD19-452C-B463-DDFA39D2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76E3D7-E72D-4A49-8D9F-C825A9719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47990B-605C-4622-9324-73E876922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936150-EA59-4918-84AB-A9B3F6ED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0AB356-A1DF-4EED-A330-A767A28F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4FA7B4-0EE8-4A48-B109-12114793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20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DBBA3-6051-417B-BEF5-73D66AF1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C8528-314F-48E9-B57F-9CA1FC7CA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21C1AD-B85E-4F6A-912A-87258DC5B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8E93BB-9604-40F2-8DFC-75C00A527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5AFD15-862F-4D8C-AAC6-E7C570576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787849-ADE7-413F-B12D-588D0D1A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4F16EE-7EDB-4C6B-B741-B8DBC6E8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E3C3FA-A151-472A-9D1F-5EBA132F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674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AB71D-7892-4AFF-807A-E0B132C7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43E85C-4556-4A10-B68D-EB6D6E90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A86DBE-0039-437F-B569-0A6345BF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8CF27-12FA-4EB6-914E-37FE4ED7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197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09CABA-119B-4B57-81AC-4A29C161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34115F-CEE6-47BF-B6F2-653BBE64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8DCF02-3D2D-4986-8D65-86A82284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804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18D4E-9425-4E38-8632-92C76F93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109B62-09F7-4B56-9AE3-FE7DCC9B1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AE0F0E-A8BC-4863-BE5F-7C7194F6E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AB458C-A98C-4F9E-9EEF-4B55A10D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9C8CA3-3AFB-4B5E-A845-8CC49136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5E66A1-880F-4EF5-9661-39F4FC9C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730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09FA7-7189-4693-B18E-EE2015A3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930F4C-776B-4A2B-81A1-4C55DB3C9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A78F0E-0F12-48BC-A176-230DE48A5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6EA1C2-8402-471A-BDFB-F64C327B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ECE27F-E450-420D-80E3-F81B82C7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31E259-9561-4EBF-B9F0-CC5EBE90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248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DDED44-56E9-410F-B585-DCA0F09C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B5822B-5A68-48FC-BE56-B30FB78A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62AE7-894B-49B0-B12D-B5AA7486F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D74C6-D8CD-4F0A-815C-129CECDCF62D}" type="datetimeFigureOut">
              <a:rPr lang="es-CL" smtClean="0"/>
              <a:t>09-09-2019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F5882-C319-4192-9EA6-3E3B8727D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4EFA90-1DEC-4D91-937C-A58DB3A3D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EB4B-EE38-4AD2-BB84-BDB4FEB28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504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untrygirltheatregeek.blogspot.com/p/about-me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nicanorte.es/el-musical-aladin-en-el-nuevo-apolo/5833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uxy.com/ebooks-gratis/1579006-romeo-y-julieta-william-shakespeare-pdf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acanciondelasirena.wordpress.com/2017/07/14/odiseo-y-las-sirenas-bertolt-brecht-2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einosdefabula.blogspot.com/2013/01/ulises-el-marinero-fantasias-nauticas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Ifigenia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yecto40.com/?p=19887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ntoniaromero.blogspot.com/2012/06/reto-tridente-literario-personaj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omarcadepuertollano.com/diario/noticia/2013_08_12/1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icsalaromana.blogspot.com/2012/01/les-infidelitats-de-zeus-ii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inconrandom.com/opinion/que-es-un-antihero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balletdelaspalabras.blogspot.com/2013/06/el-ataque-de-la-lengua-vulgar-la-clasica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resadientedeleon.blogspot.com/2017/10/elementos-y-estructura-de-la-obra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undosinfinitos.blogspot.com/2014/07/tiempo-de-pelicula-romeo-y-julieta-2013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ntchick.com/romeo-julietvogues-love-of-a-lifetime-featur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meo_y_Julieta-Museo_Cera_(Madrid)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2DC893-3934-414E-853B-5CBE8A44F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409" r="4" b="115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FFF585-CC41-4CCE-BB65-BA97EDE3F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s-CL" sz="8000" b="1">
                <a:solidFill>
                  <a:srgbClr val="FFFFFF"/>
                </a:solidFill>
              </a:rPr>
              <a:t>GÉNERO DRAMÁTICO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51A7D31-5D33-4BD2-BA8E-58C2D5C22907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://countrygirltheatregeek.blogspot.com/p/about-m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79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9CD7ECD-835C-4192-8241-BCB4DF2C3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721226"/>
            <a:ext cx="54895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n-US" b="1" dirty="0">
                <a:latin typeface="Verdana" panose="020B0604030504040204" pitchFamily="34" charset="0"/>
              </a:rPr>
              <a:t>Diálogos:</a:t>
            </a:r>
            <a:r>
              <a:rPr lang="es-CL" altLang="en-US" dirty="0">
                <a:solidFill>
                  <a:schemeClr val="bg1"/>
                </a:solidFill>
                <a:latin typeface="Verdana" panose="020B0604030504040204" pitchFamily="34" charset="0"/>
              </a:rPr>
              <a:t> en el texto dramático, los diálogos </a:t>
            </a:r>
            <a:r>
              <a:rPr lang="es-CL" altLang="en-US" dirty="0">
                <a:latin typeface="Verdana" panose="020B0604030504040204" pitchFamily="34" charset="0"/>
              </a:rPr>
              <a:t>son los que refieren la historia en su totalidad, y corresponden a las intervenciones verbales de los personajes. A través de ellas nos enteramos de gran parte de la acción dramática.</a:t>
            </a:r>
          </a:p>
          <a:p>
            <a:pPr algn="just" eaLnBrk="1" hangingPunct="1"/>
            <a:br>
              <a:rPr lang="es-CL" altLang="en-US" dirty="0">
                <a:latin typeface="Verdana" panose="020B0604030504040204" pitchFamily="34" charset="0"/>
              </a:rPr>
            </a:br>
            <a:r>
              <a:rPr lang="es-CL" altLang="en-US" dirty="0">
                <a:solidFill>
                  <a:schemeClr val="bg1"/>
                </a:solidFill>
                <a:latin typeface="Verdana" panose="020B0604030504040204" pitchFamily="34" charset="0"/>
              </a:rPr>
              <a:t> </a:t>
            </a:r>
            <a:endParaRPr lang="es-ES" altLang="en-US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E138E03-7ED4-4662-9DE3-5A9E08F96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28688"/>
            <a:ext cx="7086600" cy="318611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EL ACOMODADOR</a:t>
            </a:r>
          </a:p>
          <a:p>
            <a:pPr>
              <a:spcBef>
                <a:spcPct val="50000"/>
              </a:spcBef>
            </a:pP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¿Le afectó mucho la película?</a:t>
            </a:r>
          </a:p>
          <a:p>
            <a:pPr>
              <a:spcBef>
                <a:spcPct val="50000"/>
              </a:spcBef>
            </a:pPr>
            <a:r>
              <a:rPr lang="es-ES_tradnl" altLang="en-US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ARTURO</a:t>
            </a:r>
          </a:p>
          <a:p>
            <a:pPr>
              <a:spcBef>
                <a:spcPct val="50000"/>
              </a:spcBef>
            </a:pP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No, incluso creo que ni siquiera la vi. (</a:t>
            </a:r>
            <a:r>
              <a:rPr lang="es-ES_tradnl" altLang="en-US" sz="1400" i="1" u="sng" dirty="0">
                <a:latin typeface="Verdana" panose="020B0604030504040204" pitchFamily="34" charset="0"/>
                <a:cs typeface="Times New Roman" panose="02020603050405020304" pitchFamily="18" charset="0"/>
              </a:rPr>
              <a:t>saca una pequeña botella de alcohol</a:t>
            </a: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) Tome sírvase.</a:t>
            </a:r>
          </a:p>
          <a:p>
            <a:pPr>
              <a:spcBef>
                <a:spcPct val="50000"/>
              </a:spcBef>
            </a:pPr>
            <a:r>
              <a:rPr lang="es-ES_tradnl" altLang="en-US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EL ACOMODADOR</a:t>
            </a:r>
          </a:p>
          <a:p>
            <a:pPr>
              <a:spcBef>
                <a:spcPct val="50000"/>
              </a:spcBef>
            </a:pP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No bebo, gracias....</a:t>
            </a:r>
          </a:p>
          <a:p>
            <a:pPr>
              <a:spcBef>
                <a:spcPct val="50000"/>
              </a:spcBef>
            </a:pPr>
            <a:r>
              <a:rPr lang="es-ES_tradnl" altLang="en-US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ARTURO</a:t>
            </a:r>
          </a:p>
          <a:p>
            <a:pPr>
              <a:spcBef>
                <a:spcPct val="50000"/>
              </a:spcBef>
            </a:pP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Mire, no crea que todos los que vienen miran la pantalla, la ven, si, pero a veces uno viene por el silencio, para pensar, como ir a una iglesia que está obscura, entiende (</a:t>
            </a:r>
            <a:r>
              <a:rPr lang="es-ES_tradnl" altLang="en-US" sz="1400" i="1" u="sng" dirty="0">
                <a:latin typeface="Verdana" panose="020B0604030504040204" pitchFamily="34" charset="0"/>
                <a:cs typeface="Times New Roman" panose="02020603050405020304" pitchFamily="18" charset="0"/>
              </a:rPr>
              <a:t>toma otro sorbo</a:t>
            </a: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). Y siguen cerrando los cines.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B801BB6-D2E5-458D-88AE-513FBCA44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1" y="4652964"/>
            <a:ext cx="1554163" cy="37623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n-US" i="1" u="sng" dirty="0">
                <a:latin typeface="Verdana" panose="020B0604030504040204" pitchFamily="34" charset="0"/>
              </a:rPr>
              <a:t>Acotaciones</a:t>
            </a:r>
            <a:endParaRPr lang="es-ES" altLang="en-US" i="1" u="sng" dirty="0">
              <a:latin typeface="Verdana" panose="020B0604030504040204" pitchFamily="34" charset="0"/>
            </a:endParaRP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B15E62CD-9698-41AD-8841-9B60C2257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2146300"/>
            <a:ext cx="304800" cy="2590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001D1204-0157-4E98-B1B6-0D2C036BB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700" y="4064000"/>
            <a:ext cx="2984500" cy="673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D21704A-E16E-4AE3-A189-19FC133D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0" y="4657725"/>
            <a:ext cx="1295400" cy="381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s-CL"/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5FD45331-25D8-4E34-A51A-225A00898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3163" y="1371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180E5633-D440-43C1-A8F6-C0FF35722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3163" y="20447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DC9CD535-1B8B-4ADA-9DAF-9AB05E3BA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1100" y="28829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275" name="Line 11">
            <a:extLst>
              <a:ext uri="{FF2B5EF4-FFF2-40B4-BE49-F238E27FC236}">
                <a16:creationId xmlns:a16="http://schemas.microsoft.com/office/drawing/2014/main" id="{71BB1CB4-FF16-4530-A561-0DC015BA0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433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276" name="Line 13">
            <a:extLst>
              <a:ext uri="{FF2B5EF4-FFF2-40B4-BE49-F238E27FC236}">
                <a16:creationId xmlns:a16="http://schemas.microsoft.com/office/drawing/2014/main" id="{ADE44820-CBC0-4633-A724-01CC3FAC4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371600"/>
            <a:ext cx="0" cy="3276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277" name="Line 14">
            <a:extLst>
              <a:ext uri="{FF2B5EF4-FFF2-40B4-BE49-F238E27FC236}">
                <a16:creationId xmlns:a16="http://schemas.microsoft.com/office/drawing/2014/main" id="{9659A9F5-8D12-4A51-BAA7-2CC9ABC795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457200"/>
            <a:ext cx="990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278" name="Line 15">
            <a:extLst>
              <a:ext uri="{FF2B5EF4-FFF2-40B4-BE49-F238E27FC236}">
                <a16:creationId xmlns:a16="http://schemas.microsoft.com/office/drawing/2014/main" id="{7BB8B2EE-747F-480A-8075-8D59E32DA0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685800"/>
            <a:ext cx="21336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279" name="Text Box 16">
            <a:extLst>
              <a:ext uri="{FF2B5EF4-FFF2-40B4-BE49-F238E27FC236}">
                <a16:creationId xmlns:a16="http://schemas.microsoft.com/office/drawing/2014/main" id="{5F51310B-A95A-46E0-BB56-D557A6CAE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"/>
            <a:ext cx="1447800" cy="3762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altLang="en-US" b="1" dirty="0"/>
              <a:t>Personajes</a:t>
            </a:r>
            <a:endParaRPr lang="es-ES" alt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63163E6-04FF-48BC-B030-41520F296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24816"/>
            <a:ext cx="4114800" cy="452431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n-US" b="1" dirty="0">
                <a:latin typeface="Verdana" panose="020B0604030504040204" pitchFamily="34" charset="0"/>
              </a:rPr>
              <a:t>Acto y escena:</a:t>
            </a:r>
            <a:r>
              <a:rPr lang="es-CL" altLang="en-US" dirty="0">
                <a:latin typeface="Verdana" panose="020B0604030504040204" pitchFamily="34" charset="0"/>
              </a:rPr>
              <a:t> son divisiones internas de la obra dramática.  </a:t>
            </a:r>
          </a:p>
          <a:p>
            <a:pPr algn="just" eaLnBrk="1" hangingPunct="1"/>
            <a:endParaRPr lang="es-CL" altLang="en-US" dirty="0">
              <a:latin typeface="Verdana" panose="020B0604030504040204" pitchFamily="34" charset="0"/>
            </a:endParaRPr>
          </a:p>
          <a:p>
            <a:pPr algn="just" eaLnBrk="1" hangingPunct="1"/>
            <a:r>
              <a:rPr lang="es-CL" altLang="en-US" dirty="0">
                <a:latin typeface="Verdana" panose="020B0604030504040204" pitchFamily="34" charset="0"/>
              </a:rPr>
              <a:t>El </a:t>
            </a:r>
            <a:r>
              <a:rPr lang="es-CL" altLang="en-US" b="1" i="1" dirty="0">
                <a:latin typeface="Verdana" panose="020B0604030504040204" pitchFamily="34" charset="0"/>
              </a:rPr>
              <a:t>acto</a:t>
            </a:r>
            <a:r>
              <a:rPr lang="es-CL" altLang="en-US" dirty="0">
                <a:latin typeface="Verdana" panose="020B0604030504040204" pitchFamily="34" charset="0"/>
              </a:rPr>
              <a:t> es una unidad mayor dentro de la obra, que generalmente obedece a cambios espacio-temporales en la trama y por ello permite hacer cambios escenográficos en su puesta escena.  </a:t>
            </a:r>
          </a:p>
          <a:p>
            <a:pPr algn="just" eaLnBrk="1" hangingPunct="1"/>
            <a:endParaRPr lang="es-CL" altLang="en-US" dirty="0">
              <a:latin typeface="Verdana" panose="020B0604030504040204" pitchFamily="34" charset="0"/>
            </a:endParaRPr>
          </a:p>
          <a:p>
            <a:pPr algn="just" eaLnBrk="1" hangingPunct="1"/>
            <a:r>
              <a:rPr lang="es-CL" altLang="en-US" dirty="0">
                <a:latin typeface="Verdana" panose="020B0604030504040204" pitchFamily="34" charset="0"/>
              </a:rPr>
              <a:t>Por su parte, la </a:t>
            </a:r>
            <a:r>
              <a:rPr lang="es-CL" altLang="en-US" b="1" i="1" dirty="0">
                <a:latin typeface="Verdana" panose="020B0604030504040204" pitchFamily="34" charset="0"/>
              </a:rPr>
              <a:t>escena</a:t>
            </a:r>
            <a:r>
              <a:rPr lang="es-CL" altLang="en-US" dirty="0">
                <a:latin typeface="Verdana" panose="020B0604030504040204" pitchFamily="34" charset="0"/>
              </a:rPr>
              <a:t> es una división menor dentro de cada acto, que está marcada por la entrada y salida de los personajes de la acción.        </a:t>
            </a:r>
            <a:endParaRPr lang="es-ES" altLang="en-US" dirty="0">
              <a:latin typeface="Verdana" panose="020B0604030504040204" pitchFamily="34" charset="0"/>
            </a:endParaRP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20140477-711E-4449-A587-92525077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616033"/>
            <a:ext cx="3957638" cy="562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384E51F-9902-4661-BDA9-B2911F9C0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1"/>
            <a:ext cx="27432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L" altLang="en-US" b="1" u="sng" dirty="0">
                <a:latin typeface="Verdana" panose="020B0604030504040204" pitchFamily="34" charset="0"/>
              </a:rPr>
              <a:t>Acotaciones:</a:t>
            </a:r>
          </a:p>
          <a:p>
            <a:pPr algn="just" eaLnBrk="1" hangingPunct="1"/>
            <a:endParaRPr lang="es-CL" altLang="en-US" b="1" dirty="0">
              <a:latin typeface="Verdana" panose="020B0604030504040204" pitchFamily="34" charset="0"/>
            </a:endParaRPr>
          </a:p>
          <a:p>
            <a:pPr algn="just" eaLnBrk="1" hangingPunct="1"/>
            <a:r>
              <a:rPr lang="es-CL" altLang="en-US" dirty="0">
                <a:latin typeface="Verdana" panose="020B0604030504040204" pitchFamily="34" charset="0"/>
              </a:rPr>
              <a:t>Son todas las indicaciones que el dramaturgo señala entre paréntesis, ya sea para destacar alguna emoción del personaje o alguna de sus acciones, por ejemplo: (</a:t>
            </a:r>
            <a:r>
              <a:rPr lang="es-CL" altLang="en-US" i="1" dirty="0">
                <a:latin typeface="Verdana" panose="020B0604030504040204" pitchFamily="34" charset="0"/>
              </a:rPr>
              <a:t>acerca la bandeja a Juan</a:t>
            </a:r>
            <a:r>
              <a:rPr lang="es-CL" altLang="en-US" dirty="0">
                <a:latin typeface="Verdana" panose="020B0604030504040204" pitchFamily="34" charset="0"/>
              </a:rPr>
              <a:t>), (</a:t>
            </a:r>
            <a:r>
              <a:rPr lang="es-CL" altLang="en-US" i="1" dirty="0">
                <a:latin typeface="Verdana" panose="020B0604030504040204" pitchFamily="34" charset="0"/>
              </a:rPr>
              <a:t>dice con rabia</a:t>
            </a:r>
            <a:r>
              <a:rPr lang="es-CL" altLang="en-US" dirty="0">
                <a:latin typeface="Verdana" panose="020B0604030504040204" pitchFamily="34" charset="0"/>
              </a:rPr>
              <a:t>), (</a:t>
            </a:r>
            <a:r>
              <a:rPr lang="es-CL" altLang="en-US" i="1" dirty="0">
                <a:latin typeface="Verdana" panose="020B0604030504040204" pitchFamily="34" charset="0"/>
              </a:rPr>
              <a:t>se mueve hacia el fondo de escenario</a:t>
            </a:r>
            <a:r>
              <a:rPr lang="es-CL" altLang="en-US" dirty="0">
                <a:latin typeface="Verdana" panose="020B0604030504040204" pitchFamily="34" charset="0"/>
              </a:rPr>
              <a:t>). El director a cargo de la posterior puesta en escena considera las acotaciones solamente como sugerencias y no necesariamente las toma en cuenta.</a:t>
            </a:r>
            <a:br>
              <a:rPr lang="es-CL" altLang="en-US" dirty="0">
                <a:latin typeface="Verdana" panose="020B0604030504040204" pitchFamily="34" charset="0"/>
              </a:rPr>
            </a:br>
            <a:r>
              <a:rPr lang="es-CL" altLang="en-US" dirty="0">
                <a:latin typeface="Verdana" panose="020B0604030504040204" pitchFamily="34" charset="0"/>
              </a:rPr>
              <a:t>       </a:t>
            </a:r>
            <a:br>
              <a:rPr lang="es-CL" altLang="en-US" dirty="0">
                <a:latin typeface="Verdana" panose="020B0604030504040204" pitchFamily="34" charset="0"/>
              </a:rPr>
            </a:br>
            <a:endParaRPr lang="es-ES" altLang="en-US" dirty="0">
              <a:latin typeface="Verdana" panose="020B060403050404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99AF9BA-F546-4528-A697-2D486E2A8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762000"/>
            <a:ext cx="4572000" cy="580158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_tradnl" altLang="en-US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LA SEÑORA</a:t>
            </a:r>
          </a:p>
          <a:p>
            <a:pPr algn="just">
              <a:spcBef>
                <a:spcPct val="50000"/>
              </a:spcBef>
            </a:pP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s-ES_tradnl" altLang="en-US" sz="1400" u="sng" dirty="0">
                <a:latin typeface="Verdana" panose="020B0604030504040204" pitchFamily="34" charset="0"/>
                <a:cs typeface="Times New Roman" panose="02020603050405020304" pitchFamily="18" charset="0"/>
              </a:rPr>
              <a:t>Al acomodador</a:t>
            </a: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) permiso joven, la cinta de mañana...(</a:t>
            </a:r>
            <a:r>
              <a:rPr lang="es-ES_tradnl" altLang="en-US" sz="1400" u="sng" dirty="0">
                <a:latin typeface="Verdana" panose="020B0604030504040204" pitchFamily="34" charset="0"/>
                <a:cs typeface="Times New Roman" panose="02020603050405020304" pitchFamily="18" charset="0"/>
              </a:rPr>
              <a:t>señalando a la niña</a:t>
            </a: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) Usted cree que la podré traer. Que bueno</a:t>
            </a:r>
          </a:p>
          <a:p>
            <a:pPr algn="just">
              <a:spcBef>
                <a:spcPct val="50000"/>
              </a:spcBef>
            </a:pPr>
            <a:r>
              <a:rPr lang="es-ES_tradnl" altLang="en-US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EL DEL CONEJO</a:t>
            </a:r>
          </a:p>
          <a:p>
            <a:pPr algn="just">
              <a:spcBef>
                <a:spcPct val="50000"/>
              </a:spcBef>
            </a:pP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Yo también vendré mañana, éste es un muy buen teatro (</a:t>
            </a:r>
            <a:r>
              <a:rPr lang="es-ES_tradnl" altLang="en-US" sz="1400" u="sng" dirty="0">
                <a:latin typeface="Verdana" panose="020B0604030504040204" pitchFamily="34" charset="0"/>
                <a:cs typeface="Times New Roman" panose="02020603050405020304" pitchFamily="18" charset="0"/>
              </a:rPr>
              <a:t>María se acerca y comienza a acariciar el conejo</a:t>
            </a: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). Se llama Pomponio, no hay nada que le guste más que el cine. ¿No es cierto Pomponio?.</a:t>
            </a:r>
          </a:p>
          <a:p>
            <a:pPr algn="just">
              <a:spcBef>
                <a:spcPct val="50000"/>
              </a:spcBef>
            </a:pPr>
            <a:r>
              <a:rPr lang="es-ES_tradnl" altLang="en-US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LA SEÑORA</a:t>
            </a:r>
          </a:p>
          <a:p>
            <a:pPr algn="just">
              <a:spcBef>
                <a:spcPct val="50000"/>
              </a:spcBef>
            </a:pP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s-ES_tradnl" altLang="en-US" sz="1400" u="sng" dirty="0">
                <a:latin typeface="Verdana" panose="020B0604030504040204" pitchFamily="34" charset="0"/>
                <a:cs typeface="Times New Roman" panose="02020603050405020304" pitchFamily="18" charset="0"/>
              </a:rPr>
              <a:t>Perpleja</a:t>
            </a: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) Interesante, vamos Mariana.          (</a:t>
            </a:r>
            <a:r>
              <a:rPr lang="es-ES_tradnl" altLang="en-US" sz="1400" u="sng" dirty="0">
                <a:latin typeface="Verdana" panose="020B0604030504040204" pitchFamily="34" charset="0"/>
                <a:cs typeface="Times New Roman" panose="02020603050405020304" pitchFamily="18" charset="0"/>
              </a:rPr>
              <a:t>la tironea</a:t>
            </a:r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50000"/>
              </a:spcBef>
            </a:pPr>
            <a:endParaRPr lang="es-ES_tradnl" altLang="en-US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altLang="en-US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EL DEL CONEJO</a:t>
            </a:r>
          </a:p>
          <a:p>
            <a:pPr algn="just"/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Pobrecita hay que estar tan agradecido, a pesar de todo. Hasta luego.</a:t>
            </a:r>
          </a:p>
          <a:p>
            <a:pPr algn="just"/>
            <a:r>
              <a:rPr lang="es-ES_tradnl" altLang="en-U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s-ES_tradnl" altLang="en-US" sz="1400" i="1" u="sng" dirty="0">
                <a:latin typeface="Verdana" panose="020B0604030504040204" pitchFamily="34" charset="0"/>
                <a:cs typeface="Times New Roman" panose="02020603050405020304" pitchFamily="18" charset="0"/>
              </a:rPr>
              <a:t>En la platea, en segunda fila, se ha quedado un señor sentado que mira fijamente la pantalla, el acomodador, limpia la sala, levanta las butacas. Está inquieto por el espectador que no se retira.</a:t>
            </a:r>
            <a:endParaRPr lang="es-ES_tradnl" altLang="en-US" sz="1400" u="sng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es-ES_tradnl" altLang="en-US" sz="1400" dirty="0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598C0B76-89AB-4FAC-BDFF-4D6F773CD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8600"/>
            <a:ext cx="1905000" cy="381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s-CL"/>
          </a:p>
        </p:txBody>
      </p:sp>
      <p:cxnSp>
        <p:nvCxnSpPr>
          <p:cNvPr id="12293" name="AutoShape 6">
            <a:extLst>
              <a:ext uri="{FF2B5EF4-FFF2-40B4-BE49-F238E27FC236}">
                <a16:creationId xmlns:a16="http://schemas.microsoft.com/office/drawing/2014/main" id="{4E3E7784-7EBA-42B4-B09D-7354D5B1331F}"/>
              </a:ext>
            </a:extLst>
          </p:cNvPr>
          <p:cNvCxnSpPr>
            <a:cxnSpLocks noChangeShapeType="1"/>
            <a:stCxn id="12292" idx="3"/>
          </p:cNvCxnSpPr>
          <p:nvPr/>
        </p:nvCxnSpPr>
        <p:spPr bwMode="auto">
          <a:xfrm>
            <a:off x="4419600" y="419100"/>
            <a:ext cx="2819400" cy="723900"/>
          </a:xfrm>
          <a:prstGeom prst="bentConnector3">
            <a:avLst>
              <a:gd name="adj1" fmla="val 99435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4" name="Line 11">
            <a:extLst>
              <a:ext uri="{FF2B5EF4-FFF2-40B4-BE49-F238E27FC236}">
                <a16:creationId xmlns:a16="http://schemas.microsoft.com/office/drawing/2014/main" id="{76BFAE7E-2179-48FB-A849-EB5D716D1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10000"/>
            <a:ext cx="838200" cy="203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cxnSp>
        <p:nvCxnSpPr>
          <p:cNvPr id="12295" name="AutoShape 12">
            <a:extLst>
              <a:ext uri="{FF2B5EF4-FFF2-40B4-BE49-F238E27FC236}">
                <a16:creationId xmlns:a16="http://schemas.microsoft.com/office/drawing/2014/main" id="{5A6A8313-390E-458F-B05B-F1B5DDB1AF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419100"/>
            <a:ext cx="3124200" cy="952500"/>
          </a:xfrm>
          <a:prstGeom prst="bentConnector3">
            <a:avLst>
              <a:gd name="adj1" fmla="val 100611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6" name="Line 14">
            <a:extLst>
              <a:ext uri="{FF2B5EF4-FFF2-40B4-BE49-F238E27FC236}">
                <a16:creationId xmlns:a16="http://schemas.microsoft.com/office/drawing/2014/main" id="{03CA01E6-2575-4252-8DAC-F9BE9508F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17514"/>
            <a:ext cx="0" cy="2325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2297" name="Line 15">
            <a:extLst>
              <a:ext uri="{FF2B5EF4-FFF2-40B4-BE49-F238E27FC236}">
                <a16:creationId xmlns:a16="http://schemas.microsoft.com/office/drawing/2014/main" id="{F4749F4A-0409-4EFF-B52B-AFF01C3CC5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432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2298" name="Line 16">
            <a:extLst>
              <a:ext uri="{FF2B5EF4-FFF2-40B4-BE49-F238E27FC236}">
                <a16:creationId xmlns:a16="http://schemas.microsoft.com/office/drawing/2014/main" id="{893C8C9D-B12E-434A-B10E-566885ED3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743200"/>
            <a:ext cx="0" cy="2895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2299" name="Line 17">
            <a:extLst>
              <a:ext uri="{FF2B5EF4-FFF2-40B4-BE49-F238E27FC236}">
                <a16:creationId xmlns:a16="http://schemas.microsoft.com/office/drawing/2014/main" id="{E5178ED4-FBFE-4F47-9736-23A66695B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743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2300" name="Line 18">
            <a:extLst>
              <a:ext uri="{FF2B5EF4-FFF2-40B4-BE49-F238E27FC236}">
                <a16:creationId xmlns:a16="http://schemas.microsoft.com/office/drawing/2014/main" id="{34A3516F-42DC-40D1-BF66-78B488810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100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2301" name="Line 19">
            <a:extLst>
              <a:ext uri="{FF2B5EF4-FFF2-40B4-BE49-F238E27FC236}">
                <a16:creationId xmlns:a16="http://schemas.microsoft.com/office/drawing/2014/main" id="{44B5AA18-AE64-4769-8743-5C8AD8DE3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6388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bailarín, foto, pose&#10;&#10;Descripción generada automáticamente">
            <a:extLst>
              <a:ext uri="{FF2B5EF4-FFF2-40B4-BE49-F238E27FC236}">
                <a16:creationId xmlns:a16="http://schemas.microsoft.com/office/drawing/2014/main" id="{1CFF4FEB-D7B5-4371-BF2D-2F484F261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5" r="38915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E14E4B-94CC-470E-BE8E-43C96DBA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80" y="280000"/>
            <a:ext cx="4803636" cy="131166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0000"/>
                </a:solidFill>
              </a:rPr>
              <a:t>Personajes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6C18F-95D3-4433-9D82-2D1E959F0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871664"/>
            <a:ext cx="4706803" cy="4986336"/>
          </a:xfrm>
        </p:spPr>
        <p:txBody>
          <a:bodyPr anchor="ctr">
            <a:normAutofit/>
          </a:bodyPr>
          <a:lstStyle/>
          <a:p>
            <a:r>
              <a:rPr lang="es-CL" sz="2400" dirty="0">
                <a:solidFill>
                  <a:srgbClr val="000000"/>
                </a:solidFill>
              </a:rPr>
              <a:t>Los personajes son entes de ficción que toman parte en las acciones de una obra literaria. </a:t>
            </a:r>
          </a:p>
          <a:p>
            <a:r>
              <a:rPr lang="es-CL" sz="2400" dirty="0">
                <a:solidFill>
                  <a:srgbClr val="000000"/>
                </a:solidFill>
              </a:rPr>
              <a:t>La palabra personaje deriva del latín </a:t>
            </a:r>
            <a:r>
              <a:rPr lang="es-CL" sz="2400" i="1" dirty="0" err="1">
                <a:solidFill>
                  <a:srgbClr val="000000"/>
                </a:solidFill>
              </a:rPr>
              <a:t>personae</a:t>
            </a:r>
            <a:r>
              <a:rPr lang="es-CL" sz="2400" dirty="0">
                <a:solidFill>
                  <a:srgbClr val="000000"/>
                </a:solidFill>
              </a:rPr>
              <a:t> que significa “mascara”, y alude a las mascaras que utilizaban los actores del teatro clásico griego para actuar.</a:t>
            </a:r>
          </a:p>
          <a:p>
            <a:r>
              <a:rPr lang="es-CL" sz="2400" dirty="0">
                <a:solidFill>
                  <a:srgbClr val="000000"/>
                </a:solidFill>
              </a:rPr>
              <a:t>No todos los personajes al interior de una historia tienen igual tratamiento, por lo que podemos clasificarlos. </a:t>
            </a:r>
          </a:p>
        </p:txBody>
      </p:sp>
    </p:spTree>
    <p:extLst>
      <p:ext uri="{BB962C8B-B14F-4D97-AF65-F5344CB8AC3E}">
        <p14:creationId xmlns:p14="http://schemas.microsoft.com/office/powerpoint/2010/main" val="355938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50FDEB-DFEA-4E41-B133-EBDA5515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Según grado de participación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 descr="Imagen que contiene texto, libro, periódico&#10;&#10;Descripción generada automáticamente">
            <a:extLst>
              <a:ext uri="{FF2B5EF4-FFF2-40B4-BE49-F238E27FC236}">
                <a16:creationId xmlns:a16="http://schemas.microsoft.com/office/drawing/2014/main" id="{A466935B-45E3-4A2B-9039-AAFDE9A4F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7879" y="492573"/>
            <a:ext cx="3925431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5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F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71064F-59A1-415F-87B5-19C1A777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Personaje Principal</a:t>
            </a:r>
          </a:p>
        </p:txBody>
      </p:sp>
      <p:pic>
        <p:nvPicPr>
          <p:cNvPr id="6" name="Marcador de contenido 5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81DF2A24-AE69-41F6-BE62-C3BD036154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917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7BF73B-7938-4C12-9CB9-8DA571342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El personaje principal son aquellos que mueven la acción de una narración.</a:t>
            </a:r>
          </a:p>
          <a:p>
            <a:r>
              <a:rPr lang="en-US" sz="2000">
                <a:solidFill>
                  <a:srgbClr val="FFFFFF"/>
                </a:solidFill>
              </a:rPr>
              <a:t>Sobre ellos se estructuran las acciones </a:t>
            </a:r>
          </a:p>
          <a:p>
            <a:r>
              <a:rPr lang="en-US" sz="2000">
                <a:solidFill>
                  <a:srgbClr val="FFFFFF"/>
                </a:solidFill>
              </a:rPr>
              <a:t>Pueden ser protagonistas o antagonistas.</a:t>
            </a:r>
          </a:p>
        </p:txBody>
      </p:sp>
    </p:spTree>
    <p:extLst>
      <p:ext uri="{BB962C8B-B14F-4D97-AF65-F5344CB8AC3E}">
        <p14:creationId xmlns:p14="http://schemas.microsoft.com/office/powerpoint/2010/main" val="199765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50E4A-B75A-43F2-BED9-03A18BD8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Personaje Secundario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EFC0C-FF86-4900-ADFC-4927800E4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Tienen </a:t>
            </a:r>
            <a:r>
              <a:rPr lang="en-US" sz="2400" dirty="0" err="1"/>
              <a:t>menor</a:t>
            </a:r>
            <a:r>
              <a:rPr lang="en-US" sz="2400" dirty="0"/>
              <a:t> </a:t>
            </a:r>
            <a:r>
              <a:rPr lang="en-US" sz="2400" dirty="0" err="1"/>
              <a:t>grado</a:t>
            </a:r>
            <a:r>
              <a:rPr lang="en-US" sz="2400" dirty="0"/>
              <a:t> de </a:t>
            </a:r>
            <a:r>
              <a:rPr lang="en-US" sz="2400" dirty="0" err="1"/>
              <a:t>participación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las </a:t>
            </a:r>
            <a:r>
              <a:rPr lang="en-US" sz="2400" dirty="0" err="1"/>
              <a:t>acciones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Generalmente</a:t>
            </a:r>
            <a:r>
              <a:rPr lang="en-US" sz="2400" dirty="0"/>
              <a:t> </a:t>
            </a:r>
            <a:r>
              <a:rPr lang="en-US" sz="2400" dirty="0" err="1"/>
              <a:t>esta</a:t>
            </a:r>
            <a:r>
              <a:rPr lang="en-US" sz="2400" dirty="0"/>
              <a:t> </a:t>
            </a:r>
            <a:r>
              <a:rPr lang="en-US" sz="2400" dirty="0" err="1"/>
              <a:t>vinculado</a:t>
            </a:r>
            <a:r>
              <a:rPr lang="en-US" sz="2400" dirty="0"/>
              <a:t> a las </a:t>
            </a:r>
            <a:r>
              <a:rPr lang="en-US" sz="2400" dirty="0" err="1"/>
              <a:t>acciones</a:t>
            </a:r>
            <a:r>
              <a:rPr lang="en-US" sz="2400" dirty="0"/>
              <a:t> de los </a:t>
            </a:r>
            <a:r>
              <a:rPr lang="en-US" sz="2400" dirty="0" err="1"/>
              <a:t>personajes</a:t>
            </a:r>
            <a:r>
              <a:rPr lang="en-US" sz="2400" dirty="0"/>
              <a:t> </a:t>
            </a:r>
            <a:r>
              <a:rPr lang="en-US" sz="2400" dirty="0" err="1"/>
              <a:t>principales</a:t>
            </a:r>
            <a:endParaRPr lang="en-US" sz="2400" dirty="0"/>
          </a:p>
        </p:txBody>
      </p:sp>
      <p:pic>
        <p:nvPicPr>
          <p:cNvPr id="6" name="Marcador de contenido 5" descr="Imagen que contiene ropa, mujer&#10;&#10;Descripción generada automáticamente">
            <a:extLst>
              <a:ext uri="{FF2B5EF4-FFF2-40B4-BE49-F238E27FC236}">
                <a16:creationId xmlns:a16="http://schemas.microsoft.com/office/drawing/2014/main" id="{62CEECDB-D3B5-43A8-A0F1-EA12DB7A1E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11" r="9138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4988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21F50-202E-4675-98D9-A7BF42C7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Personaje Incidental o Episódico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61232AC-6A36-4E3D-993D-D4E9BE48F0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317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36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BCD7D3-DD65-424D-85A4-18DF9C5C1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Son los de </a:t>
            </a:r>
            <a:r>
              <a:rPr lang="en-US" dirty="0" err="1"/>
              <a:t>menor</a:t>
            </a:r>
            <a:r>
              <a:rPr lang="en-US" dirty="0"/>
              <a:t> peso o </a:t>
            </a:r>
            <a:r>
              <a:rPr lang="en-US" dirty="0" err="1"/>
              <a:t>participación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acciones</a:t>
            </a:r>
            <a:r>
              <a:rPr lang="en-US" dirty="0"/>
              <a:t> de la </a:t>
            </a:r>
            <a:r>
              <a:rPr lang="en-US" dirty="0" err="1"/>
              <a:t>narración</a:t>
            </a:r>
            <a:r>
              <a:rPr lang="en-US" dirty="0"/>
              <a:t>.</a:t>
            </a:r>
          </a:p>
          <a:p>
            <a:pPr marL="0"/>
            <a:endParaRPr lang="en-U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5C2233-D1CE-4872-9082-41F348CC1B82}"/>
              </a:ext>
            </a:extLst>
          </p:cNvPr>
          <p:cNvSpPr txBox="1"/>
          <p:nvPr/>
        </p:nvSpPr>
        <p:spPr>
          <a:xfrm>
            <a:off x="2301298" y="6657945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s://es.wikipedia.org/wiki/Ifige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14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F2E7ABC-D85F-428F-993D-0D02E4E96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678" b="23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87FC88-2E16-46DF-9A56-F5C7B55F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Según su desarrollo a lo largo de la historia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9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F049CE-8624-42C8-9BBE-5CFB614D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Personaje Estático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Marcador de contenido 5" descr="Imagen que contiene exterior, persona, mujer, pájaro&#10;&#10;Descripción generada automáticamente">
            <a:extLst>
              <a:ext uri="{FF2B5EF4-FFF2-40B4-BE49-F238E27FC236}">
                <a16:creationId xmlns:a16="http://schemas.microsoft.com/office/drawing/2014/main" id="{29D4EC46-278F-45FD-A768-FA4035D640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5356" r="1109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FD7D4F-5D51-4C29-960A-C3903CA5F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Son aquellos que presentan los mismos rasgos a los largo de toda la historia.</a:t>
            </a:r>
          </a:p>
          <a:p>
            <a:r>
              <a:rPr lang="en-US" sz="2000">
                <a:solidFill>
                  <a:srgbClr val="000000"/>
                </a:solidFill>
              </a:rPr>
              <a:t>No presentan cambios en su comportamiento o en sus características personales.</a:t>
            </a:r>
          </a:p>
        </p:txBody>
      </p:sp>
    </p:spTree>
    <p:extLst>
      <p:ext uri="{BB962C8B-B14F-4D97-AF65-F5344CB8AC3E}">
        <p14:creationId xmlns:p14="http://schemas.microsoft.com/office/powerpoint/2010/main" val="257899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74A41-00B9-459D-A7E8-AF120B31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01300" cy="999600"/>
          </a:xfrm>
        </p:spPr>
        <p:txBody>
          <a:bodyPr/>
          <a:lstStyle/>
          <a:p>
            <a:r>
              <a:rPr lang="es-CL" altLang="en-US" dirty="0">
                <a:latin typeface="Verdana" panose="020B0604030504040204" pitchFamily="34" charset="0"/>
              </a:rPr>
              <a:t>Género dramático </a:t>
            </a:r>
            <a:endParaRPr lang="es-CL" dirty="0"/>
          </a:p>
        </p:txBody>
      </p:sp>
      <p:pic>
        <p:nvPicPr>
          <p:cNvPr id="8" name="Marcador de contenido 7" descr="Imagen que contiene persona, hombre, de pie&#10;&#10;Descripción generada automáticamente">
            <a:extLst>
              <a:ext uri="{FF2B5EF4-FFF2-40B4-BE49-F238E27FC236}">
                <a16:creationId xmlns:a16="http://schemas.microsoft.com/office/drawing/2014/main" id="{1CAA6DEA-5D5A-44D9-8C23-7BCE08917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6050" y="1668200"/>
            <a:ext cx="5290668" cy="352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09A0C828-A427-4821-9E87-D9A7959A3E99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838200" y="1825625"/>
            <a:ext cx="5181600" cy="221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n-US" sz="2400" dirty="0">
                <a:latin typeface="Verdana" panose="020B0604030504040204" pitchFamily="34" charset="0"/>
              </a:rPr>
              <a:t>Se caracteriza por el predominio de la función apelativa o conativa, ya que la acción se desarrolla a través del dialogo de los  personajes. </a:t>
            </a:r>
          </a:p>
          <a:p>
            <a:pPr algn="just" eaLnBrk="1" hangingPunct="1"/>
            <a:endParaRPr lang="es-CL" altLang="en-US" sz="2400" dirty="0">
              <a:latin typeface="Verdana" panose="020B060403050404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0244300F-E98B-4F86-AD30-6F20EDADA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4274820"/>
            <a:ext cx="49530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 sz="2400" dirty="0"/>
              <a:t>Lo más importante es que están dialogando, que uno le habla al otro, le dice algo a otro. </a:t>
            </a:r>
            <a:endParaRPr lang="es-E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2624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D9C90-AFD0-4D99-90C2-C0E03AC6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Personaje Dinámico</a:t>
            </a:r>
          </a:p>
        </p:txBody>
      </p:sp>
      <p:pic>
        <p:nvPicPr>
          <p:cNvPr id="6" name="Marcador de contenido 5" descr="Imagen que contiene mujer&#10;&#10;Descripción generada automáticamente">
            <a:extLst>
              <a:ext uri="{FF2B5EF4-FFF2-40B4-BE49-F238E27FC236}">
                <a16:creationId xmlns:a16="http://schemas.microsoft.com/office/drawing/2014/main" id="{C7FAFAA8-1559-4606-B1BF-F04DCA8C35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6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79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09B00-E6EB-4D73-A26D-21F7B7B42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Este </a:t>
            </a:r>
            <a:r>
              <a:rPr lang="en-US" sz="2400" dirty="0" err="1"/>
              <a:t>tipo</a:t>
            </a:r>
            <a:r>
              <a:rPr lang="en-US" sz="2400" dirty="0"/>
              <a:t> de </a:t>
            </a:r>
            <a:r>
              <a:rPr lang="en-US" sz="2400" dirty="0" err="1"/>
              <a:t>personaje</a:t>
            </a:r>
            <a:r>
              <a:rPr lang="en-US" sz="2400" dirty="0"/>
              <a:t> es que </a:t>
            </a:r>
            <a:r>
              <a:rPr lang="en-US" sz="2400" dirty="0" err="1"/>
              <a:t>sufre</a:t>
            </a:r>
            <a:r>
              <a:rPr lang="en-US" sz="2400" dirty="0"/>
              <a:t> </a:t>
            </a:r>
            <a:r>
              <a:rPr lang="en-US" sz="2400" dirty="0" err="1"/>
              <a:t>algún</a:t>
            </a:r>
            <a:r>
              <a:rPr lang="en-US" sz="2400" dirty="0"/>
              <a:t> </a:t>
            </a:r>
            <a:r>
              <a:rPr lang="en-US" sz="2400" dirty="0" err="1"/>
              <a:t>cambio</a:t>
            </a:r>
            <a:r>
              <a:rPr lang="en-US" sz="2400" dirty="0"/>
              <a:t> a lo largo del </a:t>
            </a:r>
            <a:r>
              <a:rPr lang="en-US" sz="2400" dirty="0" err="1"/>
              <a:t>desarrollo</a:t>
            </a:r>
            <a:r>
              <a:rPr lang="en-US" sz="2400" dirty="0"/>
              <a:t> de las </a:t>
            </a:r>
            <a:r>
              <a:rPr lang="en-US" sz="2400" dirty="0" err="1"/>
              <a:t>acciones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Ej</a:t>
            </a:r>
            <a:r>
              <a:rPr lang="en-US" sz="2400" dirty="0"/>
              <a:t>: </a:t>
            </a:r>
            <a:r>
              <a:rPr lang="en-US" sz="2400" dirty="0" err="1"/>
              <a:t>puede</a:t>
            </a:r>
            <a:r>
              <a:rPr lang="en-US" sz="2400" dirty="0"/>
              <a:t> pasar de un </a:t>
            </a:r>
            <a:r>
              <a:rPr lang="en-US" sz="2400" dirty="0" err="1"/>
              <a:t>estado</a:t>
            </a:r>
            <a:r>
              <a:rPr lang="en-US" sz="2400" dirty="0"/>
              <a:t> de </a:t>
            </a:r>
            <a:r>
              <a:rPr lang="en-US" sz="2400" dirty="0" err="1"/>
              <a:t>ignorancia</a:t>
            </a:r>
            <a:r>
              <a:rPr lang="en-US" sz="2400" dirty="0"/>
              <a:t> a un </a:t>
            </a:r>
            <a:r>
              <a:rPr lang="en-US" sz="2400" dirty="0" err="1"/>
              <a:t>estado</a:t>
            </a:r>
            <a:r>
              <a:rPr lang="en-US" sz="2400" dirty="0"/>
              <a:t> de </a:t>
            </a:r>
            <a:r>
              <a:rPr lang="en-US" sz="2400" dirty="0" err="1"/>
              <a:t>conocimiento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092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2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67D0FB-E19C-47F6-BD0E-89A885E7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Conflicto dramático</a:t>
            </a:r>
          </a:p>
        </p:txBody>
      </p:sp>
      <p:pic>
        <p:nvPicPr>
          <p:cNvPr id="6" name="Marcador de contenido 5" descr="Imagen que contiene pared, persona, interior, sentado&#10;&#10;Descripción generada automáticamente">
            <a:extLst>
              <a:ext uri="{FF2B5EF4-FFF2-40B4-BE49-F238E27FC236}">
                <a16:creationId xmlns:a16="http://schemas.microsoft.com/office/drawing/2014/main" id="{FA206C63-8BB6-4CA2-8109-1CEE9E3054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054" b="-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D1F54E-F581-4B9B-9771-F1E8DDA8C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Se </a:t>
            </a:r>
            <a:r>
              <a:rPr lang="en-US" sz="2400" dirty="0" err="1">
                <a:solidFill>
                  <a:srgbClr val="FFFFFF"/>
                </a:solidFill>
              </a:rPr>
              <a:t>caracterizan</a:t>
            </a:r>
            <a:r>
              <a:rPr lang="en-US" sz="2400" dirty="0">
                <a:solidFill>
                  <a:srgbClr val="FFFFFF"/>
                </a:solidFill>
              </a:rPr>
              <a:t> por </a:t>
            </a:r>
            <a:r>
              <a:rPr lang="en-US" sz="2400" dirty="0" err="1">
                <a:solidFill>
                  <a:srgbClr val="FFFFFF"/>
                </a:solidFill>
              </a:rPr>
              <a:t>presentar</a:t>
            </a:r>
            <a:r>
              <a:rPr lang="en-US" sz="2400" dirty="0">
                <a:solidFill>
                  <a:srgbClr val="FFFFFF"/>
                </a:solidFill>
              </a:rPr>
              <a:t> un </a:t>
            </a:r>
            <a:r>
              <a:rPr lang="en-US" sz="2400" dirty="0" err="1">
                <a:solidFill>
                  <a:srgbClr val="FFFFFF"/>
                </a:solidFill>
              </a:rPr>
              <a:t>conflicto</a:t>
            </a:r>
            <a:r>
              <a:rPr lang="en-US" sz="2400" dirty="0">
                <a:solidFill>
                  <a:srgbClr val="FFFFFF"/>
                </a:solidFill>
              </a:rPr>
              <a:t> entre </a:t>
            </a:r>
            <a:r>
              <a:rPr lang="en-US" sz="2400" dirty="0" err="1">
                <a:solidFill>
                  <a:srgbClr val="FFFFFF"/>
                </a:solidFill>
              </a:rPr>
              <a:t>fuerzas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opuestas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Ambas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fuerzas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representadas</a:t>
            </a:r>
            <a:r>
              <a:rPr lang="en-US" sz="2400" dirty="0">
                <a:solidFill>
                  <a:srgbClr val="FFFFFF"/>
                </a:solidFill>
              </a:rPr>
              <a:t> por los </a:t>
            </a:r>
            <a:r>
              <a:rPr lang="en-US" sz="2400" dirty="0" err="1">
                <a:solidFill>
                  <a:srgbClr val="FFFFFF"/>
                </a:solidFill>
              </a:rPr>
              <a:t>personajes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intentan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anularse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dramáticamente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estableciendo</a:t>
            </a:r>
            <a:r>
              <a:rPr lang="en-US" sz="2400" dirty="0">
                <a:solidFill>
                  <a:srgbClr val="FFFFFF"/>
                </a:solidFill>
              </a:rPr>
              <a:t> entre </a:t>
            </a:r>
            <a:r>
              <a:rPr lang="en-US" sz="2400" dirty="0" err="1">
                <a:solidFill>
                  <a:srgbClr val="FFFFFF"/>
                </a:solidFill>
              </a:rPr>
              <a:t>ellos</a:t>
            </a:r>
            <a:r>
              <a:rPr lang="en-US" sz="2400" dirty="0">
                <a:solidFill>
                  <a:srgbClr val="FFFFFF"/>
                </a:solidFill>
              </a:rPr>
              <a:t> una </a:t>
            </a:r>
            <a:r>
              <a:rPr lang="en-US" sz="2400" dirty="0" err="1">
                <a:solidFill>
                  <a:srgbClr val="FFFFFF"/>
                </a:solidFill>
              </a:rPr>
              <a:t>relación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antagónica</a:t>
            </a:r>
            <a:r>
              <a:rPr lang="en-US" sz="2400" dirty="0">
                <a:solidFill>
                  <a:srgbClr val="FFFFFF"/>
                </a:solidFill>
              </a:rPr>
              <a:t>, es </a:t>
            </a:r>
            <a:r>
              <a:rPr lang="en-US" sz="2400" dirty="0" err="1">
                <a:solidFill>
                  <a:srgbClr val="FFFFFF"/>
                </a:solidFill>
              </a:rPr>
              <a:t>decir</a:t>
            </a:r>
            <a:r>
              <a:rPr lang="en-US" sz="2400" dirty="0">
                <a:solidFill>
                  <a:srgbClr val="FFFFFF"/>
                </a:solidFill>
              </a:rPr>
              <a:t>, de </a:t>
            </a:r>
            <a:r>
              <a:rPr lang="en-US" sz="2400" dirty="0" err="1">
                <a:solidFill>
                  <a:srgbClr val="FFFFFF"/>
                </a:solidFill>
              </a:rPr>
              <a:t>lucha</a:t>
            </a:r>
            <a:r>
              <a:rPr lang="en-US" sz="2400" dirty="0">
                <a:solidFill>
                  <a:srgbClr val="FFFFFF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0661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013E98-9B49-4CD2-BA2D-1B86F7EE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Lenguaje dramático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00B7C45-D225-4C0B-91F3-2DFCFA2C20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281245" y="857251"/>
            <a:ext cx="3623496" cy="491653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3D1C4D-CBBA-4D75-87E8-90E29FD33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El </a:t>
            </a:r>
            <a:r>
              <a:rPr lang="en-US" sz="3200" dirty="0" err="1"/>
              <a:t>lenguaje</a:t>
            </a:r>
            <a:r>
              <a:rPr lang="en-US" sz="3200" dirty="0"/>
              <a:t> de la </a:t>
            </a:r>
            <a:r>
              <a:rPr lang="en-US" sz="3200" dirty="0" err="1"/>
              <a:t>obra</a:t>
            </a:r>
            <a:r>
              <a:rPr lang="en-US" sz="3200" dirty="0"/>
              <a:t> </a:t>
            </a:r>
            <a:r>
              <a:rPr lang="en-US" sz="3200" dirty="0" err="1"/>
              <a:t>dramática</a:t>
            </a:r>
            <a:r>
              <a:rPr lang="en-US" sz="3200" dirty="0"/>
              <a:t> </a:t>
            </a:r>
            <a:r>
              <a:rPr lang="en-US" sz="3200" dirty="0" err="1"/>
              <a:t>corresponde</a:t>
            </a:r>
            <a:r>
              <a:rPr lang="en-US" sz="3200" dirty="0"/>
              <a:t> a un </a:t>
            </a:r>
            <a:r>
              <a:rPr lang="en-US" sz="3200" dirty="0" err="1"/>
              <a:t>texto</a:t>
            </a:r>
            <a:r>
              <a:rPr lang="en-US" sz="3200" dirty="0"/>
              <a:t> </a:t>
            </a:r>
            <a:r>
              <a:rPr lang="en-US" sz="3200" dirty="0" err="1"/>
              <a:t>dialogado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Puede</a:t>
            </a:r>
            <a:r>
              <a:rPr lang="en-US" sz="3200" dirty="0"/>
              <a:t> </a:t>
            </a:r>
            <a:r>
              <a:rPr lang="en-US" sz="3200" dirty="0" err="1"/>
              <a:t>apreciarse</a:t>
            </a:r>
            <a:r>
              <a:rPr lang="en-US" sz="3200" dirty="0"/>
              <a:t> el </a:t>
            </a:r>
            <a:r>
              <a:rPr lang="en-US" sz="3200" dirty="0" err="1"/>
              <a:t>lenguaje</a:t>
            </a:r>
            <a:r>
              <a:rPr lang="en-US" sz="3200" dirty="0"/>
              <a:t> </a:t>
            </a:r>
            <a:r>
              <a:rPr lang="en-US" sz="3200" dirty="0" err="1"/>
              <a:t>coloquial</a:t>
            </a:r>
            <a:r>
              <a:rPr lang="en-US" sz="3200" dirty="0"/>
              <a:t>, </a:t>
            </a:r>
            <a:r>
              <a:rPr lang="en-US" sz="3200" dirty="0" err="1"/>
              <a:t>infantil</a:t>
            </a:r>
            <a:r>
              <a:rPr lang="en-US" sz="3200" dirty="0"/>
              <a:t> o </a:t>
            </a:r>
            <a:r>
              <a:rPr lang="en-US" sz="3200" dirty="0" err="1"/>
              <a:t>incluso</a:t>
            </a:r>
            <a:r>
              <a:rPr lang="en-US" sz="3200" dirty="0"/>
              <a:t> vulgar, </a:t>
            </a:r>
            <a:r>
              <a:rPr lang="en-US" sz="3200" dirty="0" err="1"/>
              <a:t>según</a:t>
            </a:r>
            <a:r>
              <a:rPr lang="en-US" sz="3200" dirty="0"/>
              <a:t> la </a:t>
            </a:r>
            <a:r>
              <a:rPr lang="en-US" sz="3200" dirty="0" err="1"/>
              <a:t>obra</a:t>
            </a:r>
            <a:r>
              <a:rPr lang="en-US" sz="3200" dirty="0"/>
              <a:t> </a:t>
            </a:r>
            <a:r>
              <a:rPr lang="en-US" sz="3200" dirty="0" err="1"/>
              <a:t>literaria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4621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edificio, hombre&#10;&#10;Descripción generada automáticamente">
            <a:extLst>
              <a:ext uri="{FF2B5EF4-FFF2-40B4-BE49-F238E27FC236}">
                <a16:creationId xmlns:a16="http://schemas.microsoft.com/office/drawing/2014/main" id="{C2D3D69F-05BD-450E-B7BD-19FC329DC3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66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9919C5-DF84-47D4-9F99-378F9124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Virtualidad teatral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7911E9-A1E3-4826-89A0-03ED75C56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ultimo ser </a:t>
            </a:r>
            <a:r>
              <a:rPr lang="en-US" dirty="0" err="1"/>
              <a:t>representada</a:t>
            </a:r>
            <a:r>
              <a:rPr lang="en-US" dirty="0"/>
              <a:t> ante un </a:t>
            </a:r>
            <a:r>
              <a:rPr lang="en-US" dirty="0" err="1"/>
              <a:t>publico</a:t>
            </a:r>
            <a:r>
              <a:rPr lang="en-US" dirty="0"/>
              <a:t>, </a:t>
            </a:r>
            <a:r>
              <a:rPr lang="en-US" dirty="0" err="1"/>
              <a:t>sobre</a:t>
            </a:r>
            <a:r>
              <a:rPr lang="en-US" dirty="0"/>
              <a:t> un </a:t>
            </a:r>
            <a:r>
              <a:rPr lang="en-US" dirty="0" err="1"/>
              <a:t>escenario</a:t>
            </a:r>
            <a:r>
              <a:rPr lang="en-US" dirty="0"/>
              <a:t> </a:t>
            </a:r>
            <a:r>
              <a:rPr lang="en-US" dirty="0" err="1"/>
              <a:t>convirtiéndose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una </a:t>
            </a:r>
            <a:r>
              <a:rPr lang="en-US" dirty="0" err="1"/>
              <a:t>obra</a:t>
            </a:r>
            <a:r>
              <a:rPr lang="en-US" dirty="0"/>
              <a:t> </a:t>
            </a:r>
            <a:r>
              <a:rPr lang="en-US" dirty="0" err="1"/>
              <a:t>dramática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7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5C2B426-5541-4F82-B14B-181C84549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0141"/>
            <a:ext cx="10515600" cy="5355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n-US" sz="3200" dirty="0">
                <a:latin typeface="Verdana" panose="020B0604030504040204" pitchFamily="34" charset="0"/>
              </a:rPr>
              <a:t>Rasgos comunes con el género narrativo: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89C6E1D-C630-476C-96F7-5BE5DD0D3B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14219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n-US" sz="2400" dirty="0">
                <a:latin typeface="Verdana" panose="020B0604030504040204" pitchFamily="34" charset="0"/>
              </a:rPr>
              <a:t>En ambos se presenta </a:t>
            </a:r>
            <a:r>
              <a:rPr lang="es-CL" altLang="en-US" sz="2400" i="1" dirty="0">
                <a:latin typeface="Verdana" panose="020B0604030504040204" pitchFamily="34" charset="0"/>
              </a:rPr>
              <a:t>una secuencia de acciones</a:t>
            </a:r>
            <a:r>
              <a:rPr lang="es-CL" altLang="en-US" sz="2400" dirty="0">
                <a:latin typeface="Verdana" panose="020B0604030504040204" pitchFamily="34" charset="0"/>
              </a:rPr>
              <a:t> en un </a:t>
            </a:r>
            <a:r>
              <a:rPr lang="es-CL" altLang="en-US" sz="2400" i="1" dirty="0">
                <a:latin typeface="Verdana" panose="020B0604030504040204" pitchFamily="34" charset="0"/>
              </a:rPr>
              <a:t>espacio</a:t>
            </a:r>
            <a:r>
              <a:rPr lang="es-CL" altLang="en-US" sz="2400" dirty="0">
                <a:latin typeface="Verdana" panose="020B0604030504040204" pitchFamily="34" charset="0"/>
              </a:rPr>
              <a:t> y un </a:t>
            </a:r>
            <a:r>
              <a:rPr lang="es-CL" altLang="en-US" sz="2400" i="1" dirty="0">
                <a:latin typeface="Verdana" panose="020B0604030504040204" pitchFamily="34" charset="0"/>
              </a:rPr>
              <a:t>tiempo </a:t>
            </a:r>
            <a:r>
              <a:rPr lang="es-CL" altLang="en-US" sz="2400" dirty="0">
                <a:latin typeface="Verdana" panose="020B0604030504040204" pitchFamily="34" charset="0"/>
              </a:rPr>
              <a:t>determinados. Dichas acciones son realizadas por </a:t>
            </a:r>
            <a:r>
              <a:rPr lang="es-CL" altLang="en-US" sz="2400" i="1" dirty="0">
                <a:latin typeface="Verdana" panose="020B0604030504040204" pitchFamily="34" charset="0"/>
              </a:rPr>
              <a:t>personajes</a:t>
            </a:r>
            <a:r>
              <a:rPr lang="es-CL" altLang="en-US" sz="2400" dirty="0">
                <a:latin typeface="Verdana" panose="020B0604030504040204" pitchFamily="34" charset="0"/>
              </a:rPr>
              <a:t> y se estructuran también en </a:t>
            </a:r>
            <a:r>
              <a:rPr lang="es-CL" altLang="en-US" sz="2400" i="1" dirty="0">
                <a:latin typeface="Verdana" panose="020B0604030504040204" pitchFamily="34" charset="0"/>
              </a:rPr>
              <a:t>presentación</a:t>
            </a:r>
            <a:r>
              <a:rPr lang="es-CL" altLang="en-US" sz="2400" dirty="0">
                <a:latin typeface="Verdana" panose="020B0604030504040204" pitchFamily="34" charset="0"/>
              </a:rPr>
              <a:t>, </a:t>
            </a:r>
            <a:r>
              <a:rPr lang="es-CL" altLang="en-US" sz="2400" i="1" dirty="0">
                <a:latin typeface="Verdana" panose="020B0604030504040204" pitchFamily="34" charset="0"/>
              </a:rPr>
              <a:t>nudo</a:t>
            </a:r>
            <a:r>
              <a:rPr lang="es-CL" altLang="en-US" sz="2400" dirty="0">
                <a:latin typeface="Verdana" panose="020B0604030504040204" pitchFamily="34" charset="0"/>
              </a:rPr>
              <a:t>, </a:t>
            </a:r>
            <a:r>
              <a:rPr lang="es-CL" altLang="en-US" sz="2400" i="1" dirty="0">
                <a:latin typeface="Verdana" panose="020B0604030504040204" pitchFamily="34" charset="0"/>
              </a:rPr>
              <a:t>clímax</a:t>
            </a:r>
            <a:r>
              <a:rPr lang="es-CL" altLang="en-US" sz="2400" dirty="0">
                <a:latin typeface="Verdana" panose="020B0604030504040204" pitchFamily="34" charset="0"/>
              </a:rPr>
              <a:t> y </a:t>
            </a:r>
            <a:r>
              <a:rPr lang="es-CL" altLang="en-US" sz="2400" i="1" dirty="0">
                <a:latin typeface="Verdana" panose="020B0604030504040204" pitchFamily="34" charset="0"/>
              </a:rPr>
              <a:t>desenlace</a:t>
            </a:r>
            <a:r>
              <a:rPr lang="es-CL" altLang="en-US" sz="2400" dirty="0">
                <a:latin typeface="Verdana" panose="020B0604030504040204" pitchFamily="34" charset="0"/>
              </a:rPr>
              <a:t>.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D0C8F5C-06A9-4FCF-8555-F5A9DCE3C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" y="3805972"/>
            <a:ext cx="10416540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n-US" sz="2000" dirty="0">
                <a:latin typeface="Verdana" panose="020B0604030504040204" pitchFamily="34" charset="0"/>
              </a:rPr>
              <a:t>La diferencia entre ambos géneros radica en la </a:t>
            </a:r>
            <a:r>
              <a:rPr lang="es-CL" altLang="en-US" sz="2000" b="1" dirty="0">
                <a:latin typeface="Verdana" panose="020B0604030504040204" pitchFamily="34" charset="0"/>
              </a:rPr>
              <a:t>forma de presentar la historia</a:t>
            </a:r>
            <a:r>
              <a:rPr lang="es-CL" altLang="en-US" sz="2000" dirty="0">
                <a:latin typeface="Verdana" panose="020B0604030504040204" pitchFamily="34" charset="0"/>
              </a:rPr>
              <a:t>, ya que mientras en la narrativa conocemos los acontecimientos a través de la voz del narrador, en el género dramático percibimos directamente la acción de los personajes a través de sus diálogos, ya sea en la lectura o bien si asistimos a la acción cuando esta se representa. No hay una voz que medie entre nosotros y la acción presentada, y por ello somos espectadores directos, incluso cuando solo leemos el texto dramático.</a:t>
            </a:r>
            <a:endParaRPr lang="es-ES" altLang="en-US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7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ABA78-227E-4422-BC91-9900AC6F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Estructura interna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23A1F0-18AF-4259-AF0D-CBEF113F0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Presentación</a:t>
            </a:r>
            <a:r>
              <a:rPr lang="en-US" dirty="0"/>
              <a:t> del </a:t>
            </a:r>
            <a:r>
              <a:rPr lang="en-US" dirty="0" err="1"/>
              <a:t>conflicto</a:t>
            </a:r>
            <a:r>
              <a:rPr lang="en-US" dirty="0"/>
              <a:t>:</a:t>
            </a:r>
          </a:p>
          <a:p>
            <a:pPr marL="0"/>
            <a:r>
              <a:rPr lang="en-US" dirty="0" err="1"/>
              <a:t>Corresponde</a:t>
            </a:r>
            <a:r>
              <a:rPr lang="en-US" dirty="0"/>
              <a:t> a la </a:t>
            </a:r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 de la </a:t>
            </a:r>
            <a:r>
              <a:rPr lang="en-US" dirty="0" err="1"/>
              <a:t>obra</a:t>
            </a:r>
            <a:r>
              <a:rPr lang="en-US" dirty="0"/>
              <a:t> </a:t>
            </a:r>
            <a:r>
              <a:rPr lang="en-US" dirty="0" err="1"/>
              <a:t>dramática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conocemos</a:t>
            </a:r>
            <a:r>
              <a:rPr lang="en-US" dirty="0"/>
              <a:t> las </a:t>
            </a:r>
            <a:r>
              <a:rPr lang="en-US" dirty="0" err="1"/>
              <a:t>fuerzas</a:t>
            </a:r>
            <a:r>
              <a:rPr lang="en-US" dirty="0"/>
              <a:t> que se </a:t>
            </a:r>
            <a:r>
              <a:rPr lang="en-US" dirty="0" err="1"/>
              <a:t>enfrentarán</a:t>
            </a:r>
            <a:r>
              <a:rPr lang="en-US" dirty="0"/>
              <a:t>. </a:t>
            </a:r>
          </a:p>
        </p:txBody>
      </p:sp>
      <p:pic>
        <p:nvPicPr>
          <p:cNvPr id="6" name="Marcador de contenido 5" descr="Imagen que contiene persona, edificio, mujer, suelo&#10;&#10;Descripción generada automáticamente">
            <a:extLst>
              <a:ext uri="{FF2B5EF4-FFF2-40B4-BE49-F238E27FC236}">
                <a16:creationId xmlns:a16="http://schemas.microsoft.com/office/drawing/2014/main" id="{A95AC6E0-CB65-4DE6-93B1-2D3F77C2A2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03" r="1" b="2208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627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5A0B5-A686-40BE-89FC-AE41E443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Desarrollo del conflicto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587214-A687-4B96-A245-68E7115DE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Corresponde</a:t>
            </a:r>
            <a:r>
              <a:rPr lang="en-US" dirty="0"/>
              <a:t> a la </a:t>
            </a:r>
            <a:r>
              <a:rPr lang="en-US" dirty="0" err="1"/>
              <a:t>situación</a:t>
            </a:r>
            <a:r>
              <a:rPr lang="en-US" dirty="0"/>
              <a:t> intermedia de la </a:t>
            </a:r>
            <a:r>
              <a:rPr lang="en-US" dirty="0" err="1"/>
              <a:t>obra</a:t>
            </a:r>
            <a:r>
              <a:rPr lang="en-US" dirty="0"/>
              <a:t> </a:t>
            </a:r>
            <a:r>
              <a:rPr lang="en-US" dirty="0" err="1"/>
              <a:t>dramática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ella</a:t>
            </a:r>
            <a:r>
              <a:rPr lang="en-US" dirty="0"/>
              <a:t> las </a:t>
            </a:r>
            <a:r>
              <a:rPr lang="en-US" dirty="0" err="1"/>
              <a:t>fuerzas</a:t>
            </a:r>
            <a:r>
              <a:rPr lang="en-US" dirty="0"/>
              <a:t> </a:t>
            </a:r>
            <a:r>
              <a:rPr lang="en-US" dirty="0" err="1"/>
              <a:t>luchan</a:t>
            </a:r>
            <a:r>
              <a:rPr lang="en-US" dirty="0"/>
              <a:t> por </a:t>
            </a:r>
            <a:r>
              <a:rPr lang="en-US" dirty="0" err="1"/>
              <a:t>alcanzar</a:t>
            </a:r>
            <a:r>
              <a:rPr lang="en-US" dirty="0"/>
              <a:t> sus </a:t>
            </a:r>
            <a:r>
              <a:rPr lang="en-US" dirty="0" err="1"/>
              <a:t>respectivos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. 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Marcador de contenido 5" descr="Imagen que contiene suelo, edificio, persona, mujer&#10;&#10;Descripción generada automáticamente">
            <a:extLst>
              <a:ext uri="{FF2B5EF4-FFF2-40B4-BE49-F238E27FC236}">
                <a16:creationId xmlns:a16="http://schemas.microsoft.com/office/drawing/2014/main" id="{03607B8A-55DB-42E3-9436-A0A26D25E8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771" r="21716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573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6D7D2-879C-4370-9271-5EB28AB6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Desenlace dramático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F6B401-E908-4DC9-A5AD-BE1344EF8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Corresponde</a:t>
            </a:r>
            <a:r>
              <a:rPr lang="en-US" dirty="0"/>
              <a:t> a la </a:t>
            </a:r>
            <a:r>
              <a:rPr lang="en-US" dirty="0" err="1"/>
              <a:t>situación</a:t>
            </a:r>
            <a:r>
              <a:rPr lang="en-US" dirty="0"/>
              <a:t> final de la </a:t>
            </a:r>
            <a:r>
              <a:rPr lang="en-US" dirty="0" err="1"/>
              <a:t>obra</a:t>
            </a:r>
            <a:r>
              <a:rPr lang="en-US" dirty="0"/>
              <a:t> </a:t>
            </a:r>
            <a:r>
              <a:rPr lang="en-US" dirty="0" err="1"/>
              <a:t>dramática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ella</a:t>
            </a:r>
            <a:r>
              <a:rPr lang="en-US" dirty="0"/>
              <a:t> una de las </a:t>
            </a:r>
            <a:r>
              <a:rPr lang="en-US" dirty="0" err="1"/>
              <a:t>fuerzas</a:t>
            </a:r>
            <a:r>
              <a:rPr lang="en-US" dirty="0"/>
              <a:t> se </a:t>
            </a:r>
            <a:r>
              <a:rPr lang="en-US" dirty="0" err="1"/>
              <a:t>impone</a:t>
            </a:r>
            <a:r>
              <a:rPr lang="en-US" dirty="0"/>
              <a:t> a la </a:t>
            </a:r>
            <a:r>
              <a:rPr lang="en-US" dirty="0" err="1"/>
              <a:t>otra</a:t>
            </a:r>
            <a:r>
              <a:rPr lang="en-US" dirty="0"/>
              <a:t>, </a:t>
            </a:r>
            <a:r>
              <a:rPr lang="en-US" dirty="0" err="1"/>
              <a:t>triunfando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ella</a:t>
            </a:r>
            <a:r>
              <a:rPr lang="en-US" dirty="0"/>
              <a:t>. </a:t>
            </a:r>
          </a:p>
        </p:txBody>
      </p:sp>
      <p:pic>
        <p:nvPicPr>
          <p:cNvPr id="6" name="Marcador de contenido 5" descr="Imagen que contiene persona, hombre, interior, pared&#10;&#10;Descripción generada automáticamente">
            <a:extLst>
              <a:ext uri="{FF2B5EF4-FFF2-40B4-BE49-F238E27FC236}">
                <a16:creationId xmlns:a16="http://schemas.microsoft.com/office/drawing/2014/main" id="{FD25FC13-4B73-4943-97E9-84CC609C2E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962" r="13590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6965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971</Words>
  <Application>Microsoft Office PowerPoint</Application>
  <PresentationFormat>Panorámica</PresentationFormat>
  <Paragraphs>76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Tema de Office</vt:lpstr>
      <vt:lpstr>GÉNERO DRAMÁTICO</vt:lpstr>
      <vt:lpstr>Género dramático </vt:lpstr>
      <vt:lpstr>Conflicto dramático</vt:lpstr>
      <vt:lpstr>Lenguaje dramático</vt:lpstr>
      <vt:lpstr>Virtualidad teatral</vt:lpstr>
      <vt:lpstr>Rasgos comunes con el género narrativo:</vt:lpstr>
      <vt:lpstr>Estructura interna</vt:lpstr>
      <vt:lpstr>Desarrollo del conflicto</vt:lpstr>
      <vt:lpstr>Desenlace dramático</vt:lpstr>
      <vt:lpstr>Presentación de PowerPoint</vt:lpstr>
      <vt:lpstr>Presentación de PowerPoint</vt:lpstr>
      <vt:lpstr>Presentación de PowerPoint</vt:lpstr>
      <vt:lpstr>Personajes</vt:lpstr>
      <vt:lpstr>Según grado de participación</vt:lpstr>
      <vt:lpstr>Personaje Principal</vt:lpstr>
      <vt:lpstr>Personaje Secundario</vt:lpstr>
      <vt:lpstr>Personaje Incidental o Episódico </vt:lpstr>
      <vt:lpstr>Según su desarrollo a lo largo de la historia</vt:lpstr>
      <vt:lpstr>Personaje Estático</vt:lpstr>
      <vt:lpstr>Personaje Dinámico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GÉNERO DRAMÁTICO</dc:title>
  <dc:creator>Vinka</dc:creator>
  <cp:lastModifiedBy>Vinka</cp:lastModifiedBy>
  <cp:revision>2</cp:revision>
  <dcterms:created xsi:type="dcterms:W3CDTF">2019-09-09T11:57:38Z</dcterms:created>
  <dcterms:modified xsi:type="dcterms:W3CDTF">2019-09-09T12:04:56Z</dcterms:modified>
</cp:coreProperties>
</file>