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50" r:id="rId2"/>
  </p:sldMasterIdLst>
  <p:notesMasterIdLst>
    <p:notesMasterId r:id="rId9"/>
  </p:notesMasterIdLst>
  <p:sldIdLst>
    <p:sldId id="261" r:id="rId3"/>
    <p:sldId id="269" r:id="rId4"/>
    <p:sldId id="270" r:id="rId5"/>
    <p:sldId id="271" r:id="rId6"/>
    <p:sldId id="27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68743" autoAdjust="0"/>
  </p:normalViewPr>
  <p:slideViewPr>
    <p:cSldViewPr>
      <p:cViewPr varScale="1">
        <p:scale>
          <a:sx n="72" d="100"/>
          <a:sy n="72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568422"/>
            <a:ext cx="7772400" cy="1470025"/>
          </a:xfrm>
        </p:spPr>
        <p:txBody>
          <a:bodyPr>
            <a:normAutofit/>
          </a:bodyPr>
          <a:lstStyle/>
          <a:p>
            <a:r>
              <a:rPr lang="es-CL" sz="3200" dirty="0"/>
              <a:t>EL ESTADO MODERNO</a:t>
            </a:r>
            <a:br>
              <a:rPr lang="es-CL" dirty="0"/>
            </a:br>
            <a:r>
              <a:rPr lang="es-CL" sz="2400" dirty="0"/>
              <a:t>(Semana del 29 de junio al 3 de julio)</a:t>
            </a:r>
            <a:endParaRPr lang="es-CL" sz="2400" i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3548" y="3911294"/>
            <a:ext cx="8280920" cy="1752600"/>
          </a:xfrm>
        </p:spPr>
        <p:txBody>
          <a:bodyPr>
            <a:noAutofit/>
          </a:bodyPr>
          <a:lstStyle/>
          <a:p>
            <a:pPr algn="l"/>
            <a:r>
              <a:rPr lang="es-CL" sz="2200" dirty="0">
                <a:solidFill>
                  <a:schemeClr val="tx1"/>
                </a:solidFill>
              </a:rPr>
              <a:t>OA: Comprender y valorar el Estado de derecho como marco legal que debe resguardar el ejercicio de los Derechos Humanos, regular el poder de los gobernantes y organizar la convivencia política y social.</a:t>
            </a:r>
          </a:p>
          <a:p>
            <a:pPr algn="l"/>
            <a:endParaRPr lang="es-CL" sz="2200" dirty="0">
              <a:solidFill>
                <a:schemeClr val="tx1"/>
              </a:solidFill>
            </a:endParaRPr>
          </a:p>
          <a:p>
            <a:pPr algn="l"/>
            <a:endParaRPr lang="es-CL" sz="2200" dirty="0">
              <a:solidFill>
                <a:schemeClr val="tx1"/>
              </a:solidFill>
            </a:endParaRPr>
          </a:p>
          <a:p>
            <a:pPr algn="l"/>
            <a:r>
              <a:rPr lang="es-CL" sz="2200" dirty="0">
                <a:solidFill>
                  <a:schemeClr val="tx1"/>
                </a:solidFill>
              </a:rPr>
              <a:t>Objetivo de clase:  Caracterizar el concepto de Estado moderno desde distintas perspectivas teóricas. </a:t>
            </a:r>
          </a:p>
        </p:txBody>
      </p:sp>
      <p:pic>
        <p:nvPicPr>
          <p:cNvPr id="2050" name="Imagen 3" descr="No hay ninguna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5" y="484188"/>
            <a:ext cx="1981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7526"/>
              </p:ext>
            </p:extLst>
          </p:nvPr>
        </p:nvGraphicFramePr>
        <p:xfrm>
          <a:off x="941958" y="654050"/>
          <a:ext cx="777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4" imgW="11725275" imgH="16811625" progId="Unknown">
                  <p:embed/>
                </p:oleObj>
              </mc:Choice>
              <mc:Fallback>
                <p:oleObj r:id="rId4" imgW="11725275" imgH="16811625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958" y="654050"/>
                        <a:ext cx="7778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4333" y="196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43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4333" y="-292361"/>
            <a:ext cx="320472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1100" dirty="0" bmk="_Hlk39867199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Liceo José Victorino </a:t>
            </a:r>
            <a:r>
              <a:rPr kumimoji="0" lang="es-ES" altLang="es-CL" sz="1100" b="0" i="0" u="none" strike="noStrike" cap="none" normalizeH="0" baseline="0" dirty="0" err="1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Lastarria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Rancagua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“</a:t>
            </a: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 Técnicos para el mañana”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Técnico-Pedagógica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1224FE-17E6-479F-AE87-3A28530C9A28}"/>
              </a:ext>
            </a:extLst>
          </p:cNvPr>
          <p:cNvSpPr/>
          <p:nvPr/>
        </p:nvSpPr>
        <p:spPr>
          <a:xfrm>
            <a:off x="2909273" y="1481705"/>
            <a:ext cx="2832506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</a:t>
            </a:r>
          </a:p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CUARTO MEDIO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Nicolás Maquiavelo y el nacimiento del Estado Moderno.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32936"/>
            <a:ext cx="4109060" cy="32250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34617" y="1844824"/>
            <a:ext cx="4429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Maquiavelo (1467-1529)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Publica El Príncipe en 1532.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Primero en difundir el concepto de “Estado” para referirse a aquel ordenamiento político permanente, garante de la paz, al interior de una 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Sustituyó a otros conceptos que se designaban hasta entonces la instancia máxima de organización del poder, por parte de un conjunto de hombres, sobre un determinado territorio.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b="1" dirty="0"/>
          </a:p>
        </p:txBody>
      </p:sp>
      <p:sp>
        <p:nvSpPr>
          <p:cNvPr id="9" name="Llamada ovalada 8"/>
          <p:cNvSpPr/>
          <p:nvPr/>
        </p:nvSpPr>
        <p:spPr>
          <a:xfrm>
            <a:off x="251520" y="1556792"/>
            <a:ext cx="4283097" cy="194421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“Solo un estado fuerte, gobernado por un príncipe astuto y sin escrúpulos morales, puede garantizar un orden social justo que frene la violencia humana.”</a:t>
            </a:r>
          </a:p>
        </p:txBody>
      </p:sp>
    </p:spTree>
    <p:extLst>
      <p:ext uri="{BB962C8B-B14F-4D97-AF65-F5344CB8AC3E}">
        <p14:creationId xmlns:p14="http://schemas.microsoft.com/office/powerpoint/2010/main" val="186709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Thomas Hobbes (1588-1679)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530887"/>
            <a:ext cx="3603048" cy="38103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7200" y="1484784"/>
            <a:ext cx="4762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b="1" dirty="0"/>
              <a:t>Teórico del Absolutismo.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b="1" dirty="0"/>
              <a:t>TESIS GENERAL: En un Estado Natural impera una egoísta “guerra de todos contra todos todos”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b="1" dirty="0"/>
              <a:t>Los hombres, para subsistir, se han visto obligados a convenir un contrato por el cual transfieren sus derechos naturales al Estado, cuya soberanía es absoluta, indivisible, irrevocable.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b="1" dirty="0"/>
              <a:t>El Estado está representado den la forma más perfecta por una persona, el rey.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2200" dirty="0"/>
          </a:p>
        </p:txBody>
      </p:sp>
      <p:sp>
        <p:nvSpPr>
          <p:cNvPr id="5" name="Llamada ovalada 4"/>
          <p:cNvSpPr/>
          <p:nvPr/>
        </p:nvSpPr>
        <p:spPr>
          <a:xfrm>
            <a:off x="5078704" y="1314504"/>
            <a:ext cx="3744416" cy="123812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“El hombre es un lobo para el hombre”</a:t>
            </a:r>
          </a:p>
        </p:txBody>
      </p:sp>
    </p:spTree>
    <p:extLst>
      <p:ext uri="{BB962C8B-B14F-4D97-AF65-F5344CB8AC3E}">
        <p14:creationId xmlns:p14="http://schemas.microsoft.com/office/powerpoint/2010/main" val="33815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John Locke (1632-1704)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917" y="2852936"/>
            <a:ext cx="3679551" cy="38469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1520" y="1417638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Teórico del liberalismo político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Oposición a Hobbes – Empirismo Social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Estado de naturaleza es pacífico pero perfectible.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El contrato social cumple la función de evitar la potencial corrupción de los humanos 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Es para garantizar la propiedad privada que los hombres salen del estado de naturaleza y constituyen una sociedad y un gobierno.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El peor de los males es el despotismo.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La monarquía absoluta es incompatible con el gobierno civil, protector de la vida y propiedad de las personas.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b="1" dirty="0"/>
              <a:t>División de poderes del Estado. 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5220072" y="1268760"/>
            <a:ext cx="3312368" cy="158417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“Los hombres poseen cierto grado de libertad en función de sus derechos naturales”.</a:t>
            </a:r>
          </a:p>
        </p:txBody>
      </p:sp>
    </p:spTree>
    <p:extLst>
      <p:ext uri="{BB962C8B-B14F-4D97-AF65-F5344CB8AC3E}">
        <p14:creationId xmlns:p14="http://schemas.microsoft.com/office/powerpoint/2010/main" val="40377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Jean Jacques </a:t>
            </a:r>
            <a:r>
              <a:rPr lang="es-CL" dirty="0" err="1"/>
              <a:t>Rosseau</a:t>
            </a:r>
            <a:r>
              <a:rPr lang="es-CL" dirty="0"/>
              <a:t> (1712-1788)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80928"/>
            <a:ext cx="3036071" cy="37249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1417638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dirty="0"/>
              <a:t>Escribe “El Contrato Social” en 1761.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dirty="0"/>
              <a:t>“Estado de naturaleza”: el hombre vive acorde con su bondad original.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dirty="0"/>
              <a:t>Con la instauración de la propiedad privada aparece un segundo momento -esta vez negativo-, basado en la desigualdad entre ricos y pobres.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dirty="0"/>
              <a:t>Requiere por tanto su superación a partir de un nuevo contrato social, un acuerdo llevado a cabo por todos y cada uno de los miembros de la comunidad.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200" dirty="0"/>
              <a:t>Principio de la “voluntad general”, es el derecho de poder decidir en libertad, teniendo siempre como norte, el interés común de las personas. 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5580112" y="1293256"/>
            <a:ext cx="3456384" cy="1487672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solidFill>
                  <a:schemeClr val="tx1"/>
                </a:solidFill>
              </a:rPr>
              <a:t>“</a:t>
            </a:r>
            <a:r>
              <a:rPr lang="es-CL" b="1" dirty="0">
                <a:solidFill>
                  <a:schemeClr val="tx1"/>
                </a:solidFill>
              </a:rPr>
              <a:t>El hombre es bueno por naturaleza y la sociedad y la propiedad privada lo corrompen”</a:t>
            </a:r>
          </a:p>
        </p:txBody>
      </p:sp>
    </p:spTree>
    <p:extLst>
      <p:ext uri="{BB962C8B-B14F-4D97-AF65-F5344CB8AC3E}">
        <p14:creationId xmlns:p14="http://schemas.microsoft.com/office/powerpoint/2010/main" val="209292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1. Elabora un cuadro comparativo, que incluya 3 ideas principales de cada uno de los autores que aparecen en esta presentación, respecto al concepto de Estado.</a:t>
            </a:r>
          </a:p>
          <a:p>
            <a:pPr marL="0" indent="0">
              <a:buNone/>
            </a:pPr>
            <a:r>
              <a:rPr lang="es-CL" sz="2400" dirty="0"/>
              <a:t>2. Utilizando el texto de estudio (pág. 13), define el concepto de estado desde la teoría pluralista, marxista y elitista. </a:t>
            </a:r>
          </a:p>
          <a:p>
            <a:pPr marL="0" indent="0">
              <a:buNone/>
            </a:pPr>
            <a:endParaRPr lang="es-C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/>
              <a:t>Las respuestas deben ser enviadas en un archivo en formato Word con nombre y curso al correo pablo.ortiz@liceo-victorinolastarria.cl, o en su defecto copiarlo en el cuaderno, y enviar las fotos al correo para la retroalimentación.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/>
              <a:t>La actividad será evaluada con nota acumulativa.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sz="2400" dirty="0"/>
          </a:p>
          <a:p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7710973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1020116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TS102011662</Template>
  <TotalTime>0</TotalTime>
  <Words>629</Words>
  <Application>Microsoft Office PowerPoint</Application>
  <PresentationFormat>Presentación en pantalla (4:3)</PresentationFormat>
  <Paragraphs>53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TS102011662</vt:lpstr>
      <vt:lpstr>Unknown</vt:lpstr>
      <vt:lpstr>EL ESTADO MODERNO (Semana del 29 de junio al 3 de julio)</vt:lpstr>
      <vt:lpstr>Nicolás Maquiavelo y el nacimiento del Estado Moderno.</vt:lpstr>
      <vt:lpstr>Thomas Hobbes (1588-1679)</vt:lpstr>
      <vt:lpstr>John Locke (1632-1704)</vt:lpstr>
      <vt:lpstr>Jean Jacques Rosseau (1712-1788)</vt:lpstr>
      <vt:lpstr>Actividad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2014-03-12T04:04:31Z</dcterms:created>
  <dcterms:modified xsi:type="dcterms:W3CDTF">2020-06-28T23:54:38Z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