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50" r:id="rId2"/>
  </p:sldMasterIdLst>
  <p:notesMasterIdLst>
    <p:notesMasterId r:id="rId8"/>
  </p:notesMasterIdLst>
  <p:sldIdLst>
    <p:sldId id="261" r:id="rId3"/>
    <p:sldId id="256" r:id="rId4"/>
    <p:sldId id="258" r:id="rId5"/>
    <p:sldId id="259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68743" autoAdjust="0"/>
  </p:normalViewPr>
  <p:slideViewPr>
    <p:cSldViewPr>
      <p:cViewPr varScale="1">
        <p:scale>
          <a:sx n="73" d="100"/>
          <a:sy n="73" d="100"/>
        </p:scale>
        <p:origin x="13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73152" tIns="274320" rIns="73152"/>
        <a:lstStyle/>
        <a:p>
          <a:pPr algn="l" defTabSz="914400">
            <a:buNone/>
          </a:pPr>
          <a:r>
            <a:rPr lang="es-ES_tradnl" sz="2000" noProof="0" dirty="0" err="1" smtClean="0">
              <a:solidFill>
                <a:schemeClr val="tx1"/>
              </a:solidFill>
              <a:latin typeface="Corbel" pitchFamily="34" charset="0"/>
            </a:rPr>
            <a:t>Mesopota-mia</a:t>
          </a:r>
          <a:r>
            <a:rPr lang="es-ES_tradnl" sz="2000" noProof="0" dirty="0" smtClean="0">
              <a:solidFill>
                <a:schemeClr val="tx1"/>
              </a:solidFill>
              <a:latin typeface="Corbel" pitchFamily="34" charset="0"/>
            </a:rPr>
            <a:t> (3000 – 331 </a:t>
          </a:r>
          <a:r>
            <a:rPr lang="es-ES_tradnl" sz="2000" noProof="0" dirty="0" err="1" smtClean="0">
              <a:solidFill>
                <a:schemeClr val="tx1"/>
              </a:solidFill>
              <a:latin typeface="Corbel" pitchFamily="34" charset="0"/>
            </a:rPr>
            <a:t>a.C</a:t>
          </a:r>
          <a:r>
            <a:rPr lang="es-ES_tradnl" sz="2000" noProof="0" dirty="0" smtClean="0">
              <a:solidFill>
                <a:schemeClr val="tx1"/>
              </a:solidFill>
              <a:latin typeface="Corbel" pitchFamily="34" charset="0"/>
            </a:rPr>
            <a:t>)</a:t>
          </a:r>
        </a:p>
        <a:p>
          <a:pPr algn="l" defTabSz="914400">
            <a:buNone/>
          </a:pPr>
          <a:r>
            <a:rPr lang="es-ES_tradnl" sz="2000" noProof="0" dirty="0" smtClean="0">
              <a:solidFill>
                <a:schemeClr val="tx1"/>
              </a:solidFill>
              <a:latin typeface="Corbel" pitchFamily="34" charset="0"/>
            </a:rPr>
            <a:t>(Sumerios, acadios, asirios, Imperio Babilónico)</a:t>
          </a:r>
          <a:endParaRPr lang="es-ES_tradnl" sz="2000" noProof="0" dirty="0">
            <a:solidFill>
              <a:schemeClr val="tx1"/>
            </a:solidFill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s-ES_tradnl" noProof="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s-ES_tradnl" noProof="0"/>
        </a:p>
      </dgm:t>
    </dgm:pt>
    <dgm:pt modelId="{77AF15ED-F058-4A0B-B979-9880C6062DF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lIns="73152" tIns="274320" rIns="73152"/>
        <a:lstStyle/>
        <a:p>
          <a:pPr algn="l" defTabSz="914400">
            <a:buNone/>
          </a:pPr>
          <a:r>
            <a:rPr lang="es-ES_tradnl" sz="1800" noProof="0" dirty="0" smtClean="0">
              <a:solidFill>
                <a:schemeClr val="tx1"/>
              </a:solidFill>
              <a:latin typeface="Corbel" pitchFamily="34" charset="0"/>
            </a:rPr>
            <a:t>Mesoamérica</a:t>
          </a:r>
        </a:p>
        <a:p>
          <a:pPr algn="l" defTabSz="914400">
            <a:buNone/>
          </a:pPr>
          <a:r>
            <a:rPr lang="es-ES_tradnl" sz="1800" noProof="0" dirty="0" smtClean="0">
              <a:solidFill>
                <a:schemeClr val="tx1"/>
              </a:solidFill>
              <a:latin typeface="Corbel" pitchFamily="34" charset="0"/>
            </a:rPr>
            <a:t>- Mayas (Ciudades –estado) Siglo XX  </a:t>
          </a:r>
          <a:r>
            <a:rPr lang="es-ES_tradnl" sz="1800" noProof="0" dirty="0" err="1" smtClean="0">
              <a:solidFill>
                <a:schemeClr val="tx1"/>
              </a:solidFill>
              <a:latin typeface="Corbel" pitchFamily="34" charset="0"/>
            </a:rPr>
            <a:t>a.C</a:t>
          </a:r>
          <a:r>
            <a:rPr lang="es-ES_tradnl" sz="1800" noProof="0" dirty="0" smtClean="0">
              <a:solidFill>
                <a:schemeClr val="tx1"/>
              </a:solidFill>
              <a:latin typeface="Corbel" pitchFamily="34" charset="0"/>
            </a:rPr>
            <a:t>- XV </a:t>
          </a:r>
          <a:r>
            <a:rPr lang="es-ES_tradnl" sz="1800" noProof="0" dirty="0" err="1" smtClean="0">
              <a:solidFill>
                <a:schemeClr val="tx1"/>
              </a:solidFill>
              <a:latin typeface="Corbel" pitchFamily="34" charset="0"/>
            </a:rPr>
            <a:t>d.C</a:t>
          </a:r>
          <a:endParaRPr lang="es-ES_tradnl" sz="1800" noProof="0" dirty="0" smtClean="0">
            <a:solidFill>
              <a:schemeClr val="tx1"/>
            </a:solidFill>
            <a:latin typeface="Corbel" pitchFamily="34" charset="0"/>
          </a:endParaRPr>
        </a:p>
        <a:p>
          <a:pPr algn="l" defTabSz="914400">
            <a:buNone/>
          </a:pPr>
          <a:r>
            <a:rPr lang="es-ES_tradnl" sz="1800" noProof="0" dirty="0" smtClean="0">
              <a:solidFill>
                <a:schemeClr val="tx1"/>
              </a:solidFill>
              <a:latin typeface="Corbel" pitchFamily="34" charset="0"/>
            </a:rPr>
            <a:t>- Imperio Azteca (1325-1521)</a:t>
          </a:r>
        </a:p>
        <a:p>
          <a:pPr algn="l" defTabSz="914400">
            <a:buNone/>
          </a:pPr>
          <a:endParaRPr lang="es-ES_tradnl" sz="1600" noProof="0" dirty="0" smtClean="0">
            <a:latin typeface="Corbel" pitchFamily="34" charset="0"/>
          </a:endParaRPr>
        </a:p>
        <a:p>
          <a:pPr algn="l" defTabSz="914400">
            <a:buNone/>
          </a:pPr>
          <a:endParaRPr lang="es-ES_tradnl" sz="1600" noProof="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s-ES_tradnl" noProof="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s-ES_tradnl" noProof="0"/>
        </a:p>
      </dgm:t>
    </dgm:pt>
    <dgm:pt modelId="{5DF8D196-4D3D-4940-9F32-682169997D7A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 lIns="73152" tIns="274320" rIns="73152"/>
        <a:lstStyle/>
        <a:p>
          <a:pPr algn="l" defTabSz="914400">
            <a:buNone/>
          </a:pP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Egipto</a:t>
          </a:r>
        </a:p>
        <a:p>
          <a:pPr algn="l" defTabSz="914400">
            <a:buNone/>
          </a:pP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(3100-332 A.C)		</a:t>
          </a:r>
          <a:endParaRPr lang="es-ES_tradnl" sz="2200" noProof="0" dirty="0">
            <a:solidFill>
              <a:schemeClr val="tx1"/>
            </a:solidFill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s-ES_tradnl" noProof="0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s-ES_tradnl" noProof="0"/>
        </a:p>
      </dgm:t>
    </dgm:pt>
    <dgm:pt modelId="{C20F2834-7A4B-463C-ABDE-12FFE93933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73152" tIns="274320" rIns="73152"/>
        <a:lstStyle/>
        <a:p>
          <a:pPr algn="l" defTabSz="914400">
            <a:buNone/>
          </a:pP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China</a:t>
          </a:r>
        </a:p>
        <a:p>
          <a:pPr algn="l" defTabSz="914400">
            <a:buNone/>
          </a:pP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(2100 - 256 </a:t>
          </a:r>
          <a:r>
            <a:rPr lang="es-ES_tradnl" sz="2200" noProof="0" dirty="0" err="1" smtClean="0">
              <a:solidFill>
                <a:schemeClr val="tx1"/>
              </a:solidFill>
              <a:latin typeface="Corbel" pitchFamily="34" charset="0"/>
            </a:rPr>
            <a:t>a.C</a:t>
          </a: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)</a:t>
          </a:r>
        </a:p>
        <a:p>
          <a:pPr algn="l" defTabSz="914400">
            <a:buNone/>
          </a:pPr>
          <a:endParaRPr lang="es-ES_tradnl" sz="2200" noProof="0" dirty="0">
            <a:solidFill>
              <a:schemeClr val="tx1"/>
            </a:solidFill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s-ES_tradnl" noProof="0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s-ES_tradnl" noProof="0"/>
        </a:p>
      </dgm:t>
    </dgm:pt>
    <dgm:pt modelId="{5DD0A7D4-5781-4819-AF33-C5CE25A2D297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 lIns="73152" tIns="274320" rIns="73152"/>
        <a:lstStyle/>
        <a:p>
          <a:pPr algn="l" defTabSz="914400">
            <a:buNone/>
          </a:pP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Perú</a:t>
          </a:r>
        </a:p>
        <a:p>
          <a:pPr algn="l" defTabSz="914400">
            <a:buNone/>
          </a:pPr>
          <a:r>
            <a:rPr lang="es-ES_tradnl" sz="2200" noProof="0" dirty="0" smtClean="0">
              <a:solidFill>
                <a:schemeClr val="tx1"/>
              </a:solidFill>
              <a:latin typeface="Corbel" pitchFamily="34" charset="0"/>
            </a:rPr>
            <a:t>- Imperio Inca (1438 – 1533)</a:t>
          </a:r>
        </a:p>
        <a:p>
          <a:pPr algn="l" defTabSz="914400">
            <a:buNone/>
          </a:pPr>
          <a:endParaRPr lang="es-ES_tradnl" sz="2200" noProof="0" dirty="0">
            <a:latin typeface="Corbel" pitchFamily="34" charset="0"/>
          </a:endParaRPr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s-ES_tradnl" noProof="0"/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s-ES_tradnl" noProof="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  <dgm:t>
        <a:bodyPr/>
        <a:lstStyle/>
        <a:p>
          <a:endParaRPr lang="es-ES_tradnl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5" custScaleX="100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5"/>
      <dgm:spPr/>
    </dgm:pt>
    <dgm:pt modelId="{C43EB61A-2E04-409F-8F87-79F190ED3CE0}" type="pres">
      <dgm:prSet presAssocID="{476E4177-EF8D-419E-AB8A-93E66CC82482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5" custScaleX="99196" custLinFactNeighborX="1651" custLinFactNeighborY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5"/>
      <dgm:spPr/>
    </dgm:pt>
    <dgm:pt modelId="{BF646D7A-C7D0-4489-A68F-61F32B7DB0C6}" type="pres">
      <dgm:prSet presAssocID="{5DD0A7D4-5781-4819-AF33-C5CE25A2D297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5" custScaleX="126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5"/>
      <dgm:spPr/>
    </dgm:pt>
    <dgm:pt modelId="{41BC1ABA-1F87-4B1E-94EC-41724CD12655}" type="pres">
      <dgm:prSet presAssocID="{77AF15ED-F058-4A0B-B979-9880C6062DF0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5"/>
      <dgm:spPr/>
    </dgm:pt>
    <dgm:pt modelId="{D88C7409-AB93-4FE3-A61D-F51EE8A4B008}" type="pres">
      <dgm:prSet presAssocID="{5DF8D196-4D3D-4940-9F32-682169997D7A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5"/>
      <dgm:spPr/>
    </dgm:pt>
    <dgm:pt modelId="{B68F94D2-D73D-420A-802B-DFDC9BE4ED4C}" type="pres">
      <dgm:prSet presAssocID="{C20F2834-7A4B-463C-ABDE-12FFE93933A3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D82F44E0-3E3D-4945-B44D-E0989771C1DC}" type="presOf" srcId="{5DF8D196-4D3D-4940-9F32-682169997D7A}" destId="{87B5BDBA-3C7A-41F1-8C33-F13937A84B36}" srcOrd="0" destOrd="0" presId="urn:microsoft.com/office/officeart/2005/8/layout/pList2#1"/>
    <dgm:cxn modelId="{D6C2B20E-D8EE-4EC0-8F0F-74659E9D7331}" type="presOf" srcId="{5DD0A7D4-5781-4819-AF33-C5CE25A2D297}" destId="{E4B0666F-2CF1-4C21-A251-46E6EBFF7C1D}" srcOrd="0" destOrd="0" presId="urn:microsoft.com/office/officeart/2005/8/layout/pList2#1"/>
    <dgm:cxn modelId="{7646E28E-46FE-4619-A40D-8223AB09BDDF}" type="presOf" srcId="{E3B236AA-E864-46E4-BC91-F2D73633FEA4}" destId="{A9D6457D-CBBF-4A28-8C38-C3F75EA43CF1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2E4EDC28-B07B-4C37-B240-91344E6AC168}" type="presOf" srcId="{90C1E242-23BD-452C-B222-DCFA2D4DAE3B}" destId="{CA6E58D0-F06D-4082-9183-0F2955E6C631}" srcOrd="0" destOrd="0" presId="urn:microsoft.com/office/officeart/2005/8/layout/pList2#1"/>
    <dgm:cxn modelId="{6A4F3537-CF94-47D1-ABA7-58AF37683953}" type="presOf" srcId="{77AF15ED-F058-4A0B-B979-9880C6062DF0}" destId="{5284ED54-4761-44DA-8086-D5FD397A1C95}" srcOrd="0" destOrd="0" presId="urn:microsoft.com/office/officeart/2005/8/layout/pList2#1"/>
    <dgm:cxn modelId="{6CF0D760-DBF8-468A-A195-C86CFD4C4AF6}" type="presOf" srcId="{C20F2834-7A4B-463C-ABDE-12FFE93933A3}" destId="{9B706799-997B-4F74-B652-58B58A51EA58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114D0FE8-F9D9-4BD0-9EBB-6F3E7E326AA9}" type="presOf" srcId="{A91F7A1B-DD1E-4B26-839C-2A5EF0A403AD}" destId="{3DB5F289-A8C3-40D5-8393-8636D9BFFD29}" srcOrd="0" destOrd="0" presId="urn:microsoft.com/office/officeart/2005/8/layout/pList2#1"/>
    <dgm:cxn modelId="{A22C2BFB-4080-48EB-A16D-3776A5A58E4A}" type="presOf" srcId="{FD53903F-8A86-4D24-917A-36748269F973}" destId="{CAAEED2F-AC44-4514-84C2-160FDC42F579}" srcOrd="0" destOrd="0" presId="urn:microsoft.com/office/officeart/2005/8/layout/pList2#1"/>
    <dgm:cxn modelId="{9D2D6E57-4563-4E9D-B64C-4CC5CA52CD21}" type="presOf" srcId="{AA690160-D328-4B69-A035-90D3C82FA0A6}" destId="{9E4DC8AD-1AC7-4E53-B32C-25202AFDB195}" srcOrd="0" destOrd="0" presId="urn:microsoft.com/office/officeart/2005/8/layout/pList2#1"/>
    <dgm:cxn modelId="{F4BF0727-3CCF-4669-A4BD-891E0BFB8EE4}" type="presOf" srcId="{476E4177-EF8D-419E-AB8A-93E66CC82482}" destId="{2572025E-E8B8-4F94-94D0-DC22D7F762FB}" srcOrd="0" destOrd="0" presId="urn:microsoft.com/office/officeart/2005/8/layout/pList2#1"/>
    <dgm:cxn modelId="{9BF6F6B0-BEB4-49F1-924E-275E9EBD4217}" type="presParOf" srcId="{9E4DC8AD-1AC7-4E53-B32C-25202AFDB195}" destId="{ACBF4AF3-FAB8-444C-81AB-52C89640E279}" srcOrd="0" destOrd="0" presId="urn:microsoft.com/office/officeart/2005/8/layout/pList2#1"/>
    <dgm:cxn modelId="{84171304-7FF2-4994-9F0C-39B3B49D5C7D}" type="presParOf" srcId="{9E4DC8AD-1AC7-4E53-B32C-25202AFDB195}" destId="{78248EF9-FFBB-4EB0-94C4-16A1D0A1A170}" srcOrd="1" destOrd="0" presId="urn:microsoft.com/office/officeart/2005/8/layout/pList2#1"/>
    <dgm:cxn modelId="{2EAAFD75-AF37-4B50-A287-9EF102E9E495}" type="presParOf" srcId="{78248EF9-FFBB-4EB0-94C4-16A1D0A1A170}" destId="{CC8831C0-DF59-484B-83B2-A708366B3EB6}" srcOrd="0" destOrd="0" presId="urn:microsoft.com/office/officeart/2005/8/layout/pList2#1"/>
    <dgm:cxn modelId="{0CE73E52-A51A-4C10-8992-7996BA1807E0}" type="presParOf" srcId="{CC8831C0-DF59-484B-83B2-A708366B3EB6}" destId="{2572025E-E8B8-4F94-94D0-DC22D7F762FB}" srcOrd="0" destOrd="0" presId="urn:microsoft.com/office/officeart/2005/8/layout/pList2#1"/>
    <dgm:cxn modelId="{8ECB9AD0-C7CF-4C1E-85A6-5A75A2C93A65}" type="presParOf" srcId="{CC8831C0-DF59-484B-83B2-A708366B3EB6}" destId="{2E2B4276-DB06-4C66-80FF-919CDE10A5FE}" srcOrd="1" destOrd="0" presId="urn:microsoft.com/office/officeart/2005/8/layout/pList2#1"/>
    <dgm:cxn modelId="{DD2108F8-5767-4374-AEC6-71123F2150BC}" type="presParOf" srcId="{CC8831C0-DF59-484B-83B2-A708366B3EB6}" destId="{C43EB61A-2E04-409F-8F87-79F190ED3CE0}" srcOrd="2" destOrd="0" presId="urn:microsoft.com/office/officeart/2005/8/layout/pList2#1"/>
    <dgm:cxn modelId="{28E950C9-757B-4363-9952-94547141B46C}" type="presParOf" srcId="{78248EF9-FFBB-4EB0-94C4-16A1D0A1A170}" destId="{3DB5F289-A8C3-40D5-8393-8636D9BFFD29}" srcOrd="1" destOrd="0" presId="urn:microsoft.com/office/officeart/2005/8/layout/pList2#1"/>
    <dgm:cxn modelId="{EA568BDF-2F77-4A97-B7B3-64BAC2B1A245}" type="presParOf" srcId="{78248EF9-FFBB-4EB0-94C4-16A1D0A1A170}" destId="{0C509E44-86D3-42D8-94FF-9B9788BAB857}" srcOrd="2" destOrd="0" presId="urn:microsoft.com/office/officeart/2005/8/layout/pList2#1"/>
    <dgm:cxn modelId="{1995A220-FDCC-49B1-AA51-3AABC75D0F44}" type="presParOf" srcId="{0C509E44-86D3-42D8-94FF-9B9788BAB857}" destId="{E4B0666F-2CF1-4C21-A251-46E6EBFF7C1D}" srcOrd="0" destOrd="0" presId="urn:microsoft.com/office/officeart/2005/8/layout/pList2#1"/>
    <dgm:cxn modelId="{F45B8C2F-85ED-4548-BB51-BD0B12D4AAD4}" type="presParOf" srcId="{0C509E44-86D3-42D8-94FF-9B9788BAB857}" destId="{BBFA0B92-8C45-4EAA-A200-A78384D846A7}" srcOrd="1" destOrd="0" presId="urn:microsoft.com/office/officeart/2005/8/layout/pList2#1"/>
    <dgm:cxn modelId="{2326CB72-CA4C-4D8D-92D7-C22178014557}" type="presParOf" srcId="{0C509E44-86D3-42D8-94FF-9B9788BAB857}" destId="{BF646D7A-C7D0-4489-A68F-61F32B7DB0C6}" srcOrd="2" destOrd="0" presId="urn:microsoft.com/office/officeart/2005/8/layout/pList2#1"/>
    <dgm:cxn modelId="{F78741FD-E94F-4C03-B4D6-84E5777A94D5}" type="presParOf" srcId="{78248EF9-FFBB-4EB0-94C4-16A1D0A1A170}" destId="{CAAEED2F-AC44-4514-84C2-160FDC42F579}" srcOrd="3" destOrd="0" presId="urn:microsoft.com/office/officeart/2005/8/layout/pList2#1"/>
    <dgm:cxn modelId="{4135BFAA-D0BA-447A-B014-C8AF0B493813}" type="presParOf" srcId="{78248EF9-FFBB-4EB0-94C4-16A1D0A1A170}" destId="{3617A269-0CD9-4948-9932-FA1AD12DE27E}" srcOrd="4" destOrd="0" presId="urn:microsoft.com/office/officeart/2005/8/layout/pList2#1"/>
    <dgm:cxn modelId="{35644B62-CEB3-4E1C-8E54-06F6FFF4CDF4}" type="presParOf" srcId="{3617A269-0CD9-4948-9932-FA1AD12DE27E}" destId="{5284ED54-4761-44DA-8086-D5FD397A1C95}" srcOrd="0" destOrd="0" presId="urn:microsoft.com/office/officeart/2005/8/layout/pList2#1"/>
    <dgm:cxn modelId="{E6014D90-8E5C-4F62-A1B2-E7BC9921C5AE}" type="presParOf" srcId="{3617A269-0CD9-4948-9932-FA1AD12DE27E}" destId="{9666B65F-B8AB-44AD-8F33-AF566667E781}" srcOrd="1" destOrd="0" presId="urn:microsoft.com/office/officeart/2005/8/layout/pList2#1"/>
    <dgm:cxn modelId="{E3F64436-9A93-445E-9422-B118E769FDCB}" type="presParOf" srcId="{3617A269-0CD9-4948-9932-FA1AD12DE27E}" destId="{41BC1ABA-1F87-4B1E-94EC-41724CD12655}" srcOrd="2" destOrd="0" presId="urn:microsoft.com/office/officeart/2005/8/layout/pList2#1"/>
    <dgm:cxn modelId="{3F41925C-F284-4B48-AB06-93C11AD20C1D}" type="presParOf" srcId="{78248EF9-FFBB-4EB0-94C4-16A1D0A1A170}" destId="{A9D6457D-CBBF-4A28-8C38-C3F75EA43CF1}" srcOrd="5" destOrd="0" presId="urn:microsoft.com/office/officeart/2005/8/layout/pList2#1"/>
    <dgm:cxn modelId="{CE48AF1F-081C-48D9-BCC5-24881243CD1D}" type="presParOf" srcId="{78248EF9-FFBB-4EB0-94C4-16A1D0A1A170}" destId="{CDFA4098-C274-4C84-9513-F0698696D98A}" srcOrd="6" destOrd="0" presId="urn:microsoft.com/office/officeart/2005/8/layout/pList2#1"/>
    <dgm:cxn modelId="{F16D78A1-2D52-4CA6-8799-14964B5E1E1D}" type="presParOf" srcId="{CDFA4098-C274-4C84-9513-F0698696D98A}" destId="{87B5BDBA-3C7A-41F1-8C33-F13937A84B36}" srcOrd="0" destOrd="0" presId="urn:microsoft.com/office/officeart/2005/8/layout/pList2#1"/>
    <dgm:cxn modelId="{4AD916A2-F505-4061-AA3F-CCE585FD5819}" type="presParOf" srcId="{CDFA4098-C274-4C84-9513-F0698696D98A}" destId="{928528D1-DD5F-4687-9BFE-878C43D23D5D}" srcOrd="1" destOrd="0" presId="urn:microsoft.com/office/officeart/2005/8/layout/pList2#1"/>
    <dgm:cxn modelId="{9E24D239-5AFC-4068-88EE-3B66C7B774AE}" type="presParOf" srcId="{CDFA4098-C274-4C84-9513-F0698696D98A}" destId="{D88C7409-AB93-4FE3-A61D-F51EE8A4B008}" srcOrd="2" destOrd="0" presId="urn:microsoft.com/office/officeart/2005/8/layout/pList2#1"/>
    <dgm:cxn modelId="{D16396F8-6D43-42C7-8837-D36E8CD94412}" type="presParOf" srcId="{78248EF9-FFBB-4EB0-94C4-16A1D0A1A170}" destId="{CA6E58D0-F06D-4082-9183-0F2955E6C631}" srcOrd="7" destOrd="0" presId="urn:microsoft.com/office/officeart/2005/8/layout/pList2#1"/>
    <dgm:cxn modelId="{43C31E3B-4290-41C3-8AE9-F98891C8D5D9}" type="presParOf" srcId="{78248EF9-FFBB-4EB0-94C4-16A1D0A1A170}" destId="{8AC8F713-1879-4B70-BB31-C5C195E24471}" srcOrd="8" destOrd="0" presId="urn:microsoft.com/office/officeart/2005/8/layout/pList2#1"/>
    <dgm:cxn modelId="{0CD61CF8-F0B5-4BAF-A625-C7DA6315C09F}" type="presParOf" srcId="{8AC8F713-1879-4B70-BB31-C5C195E24471}" destId="{9B706799-997B-4F74-B652-58B58A51EA58}" srcOrd="0" destOrd="0" presId="urn:microsoft.com/office/officeart/2005/8/layout/pList2#1"/>
    <dgm:cxn modelId="{5AC6560F-68C4-46FE-A491-3CFF3B045368}" type="presParOf" srcId="{8AC8F713-1879-4B70-BB31-C5C195E24471}" destId="{AF8C36F4-A127-4733-8CAC-70994BB842F2}" srcOrd="1" destOrd="0" presId="urn:microsoft.com/office/officeart/2005/8/layout/pList2#1"/>
    <dgm:cxn modelId="{177AF293-275E-4907-B258-2281FD4CCD6D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C20F2834-7A4B-463C-ABDE-12FFE93933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73152" tIns="274320" rIns="73152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2000" dirty="0" smtClean="0">
              <a:solidFill>
                <a:schemeClr val="tx1"/>
              </a:solidFill>
            </a:rPr>
            <a:t>Harris nos dice: “…los estados surgieron a partir de las sociedades grupales y aldeanas a través de la ampliación y estratificación del liderazgo responsable de las redistribuciones económicas y de la dirección de la guerra externa”. Los primeros estados habrían surgido en torno a lugares fértiles, donde aparecen los graneros para acumular, este sería el germen del control de la redistribución.</a:t>
          </a:r>
        </a:p>
        <a:p>
          <a:pPr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200" noProof="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s-ES_tradnl" noProof="0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s-ES_tradnl" noProof="0"/>
        </a:p>
      </dgm:t>
    </dgm:pt>
    <dgm:pt modelId="{5DD0A7D4-5781-4819-AF33-C5CE25A2D29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 lIns="73152" tIns="274320" rIns="73152"/>
        <a:lstStyle/>
        <a:p>
          <a:pPr algn="l" defTabSz="914400">
            <a:buNone/>
          </a:pPr>
          <a:r>
            <a:rPr lang="es-ES_tradnl" sz="2400" dirty="0" smtClean="0">
              <a:solidFill>
                <a:schemeClr val="tx1"/>
              </a:solidFill>
            </a:rPr>
            <a:t>Estos modelos de estados que vemos surgen de forma autónoma, ejerciendo influencia en los territorios aledaños, los que en muchos casos, formaron parte de sus dominios o esferas de influencia</a:t>
          </a:r>
          <a:endParaRPr lang="es-ES_tradnl" sz="2200" noProof="0" dirty="0">
            <a:solidFill>
              <a:schemeClr val="tx1"/>
            </a:solidFill>
            <a:latin typeface="Corbel" pitchFamily="34" charset="0"/>
          </a:endParaRPr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s-ES_tradnl" noProof="0"/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s-ES_tradnl" noProof="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s-ES_tradnl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0" presStyleCnt="2" custScaleX="131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0" presStyleCnt="2"/>
      <dgm:spPr/>
    </dgm:pt>
    <dgm:pt modelId="{BF646D7A-C7D0-4489-A68F-61F32B7DB0C6}" type="pres">
      <dgm:prSet presAssocID="{5DD0A7D4-5781-4819-AF33-C5CE25A2D297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1" presStyleCnt="2" custScaleX="177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1" presStyleCnt="2"/>
      <dgm:spPr/>
    </dgm:pt>
    <dgm:pt modelId="{B68F94D2-D73D-420A-802B-DFDC9BE4ED4C}" type="pres">
      <dgm:prSet presAssocID="{C20F2834-7A4B-463C-ABDE-12FFE93933A3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0D6337A-278E-4DB7-B61A-531E97C67003}" type="presOf" srcId="{AA690160-D328-4B69-A035-90D3C82FA0A6}" destId="{9E4DC8AD-1AC7-4E53-B32C-25202AFDB195}" srcOrd="0" destOrd="0" presId="urn:microsoft.com/office/officeart/2005/8/layout/pList2#1"/>
    <dgm:cxn modelId="{4C839C11-576D-4F8B-A506-F28B1DFFF881}" srcId="{AA690160-D328-4B69-A035-90D3C82FA0A6}" destId="{C20F2834-7A4B-463C-ABDE-12FFE93933A3}" srcOrd="1" destOrd="0" parTransId="{BCFE97E8-F389-4CB9-AF67-54F99688D24C}" sibTransId="{CAE5F0D1-5C6A-4BF8-ACC0-DB67084C99C7}"/>
    <dgm:cxn modelId="{9EC8BA5D-2795-43C0-8EE4-43A55F9EC79C}" type="presOf" srcId="{5DD0A7D4-5781-4819-AF33-C5CE25A2D297}" destId="{E4B0666F-2CF1-4C21-A251-46E6EBFF7C1D}" srcOrd="0" destOrd="0" presId="urn:microsoft.com/office/officeart/2005/8/layout/pList2#1"/>
    <dgm:cxn modelId="{2C752840-6E13-4C76-83E1-97F0073AEB32}" type="presOf" srcId="{FD53903F-8A86-4D24-917A-36748269F973}" destId="{CAAEED2F-AC44-4514-84C2-160FDC42F579}" srcOrd="0" destOrd="0" presId="urn:microsoft.com/office/officeart/2005/8/layout/pList2#1"/>
    <dgm:cxn modelId="{7417CC53-98FE-43F4-BF56-8508FB7DA803}" srcId="{AA690160-D328-4B69-A035-90D3C82FA0A6}" destId="{5DD0A7D4-5781-4819-AF33-C5CE25A2D297}" srcOrd="0" destOrd="0" parTransId="{05B7C26E-C389-4346-849B-05526EF2C457}" sibTransId="{FD53903F-8A86-4D24-917A-36748269F973}"/>
    <dgm:cxn modelId="{BD6C0AEA-9671-4EE2-98BE-0B86C9AA77F2}" type="presOf" srcId="{C20F2834-7A4B-463C-ABDE-12FFE93933A3}" destId="{9B706799-997B-4F74-B652-58B58A51EA58}" srcOrd="0" destOrd="0" presId="urn:microsoft.com/office/officeart/2005/8/layout/pList2#1"/>
    <dgm:cxn modelId="{01DE721E-6AB0-4DF6-B7F7-43BEBAB6B417}" type="presParOf" srcId="{9E4DC8AD-1AC7-4E53-B32C-25202AFDB195}" destId="{ACBF4AF3-FAB8-444C-81AB-52C89640E279}" srcOrd="0" destOrd="0" presId="urn:microsoft.com/office/officeart/2005/8/layout/pList2#1"/>
    <dgm:cxn modelId="{F9C19EC5-F58B-407A-855A-D926256F73FD}" type="presParOf" srcId="{9E4DC8AD-1AC7-4E53-B32C-25202AFDB195}" destId="{78248EF9-FFBB-4EB0-94C4-16A1D0A1A170}" srcOrd="1" destOrd="0" presId="urn:microsoft.com/office/officeart/2005/8/layout/pList2#1"/>
    <dgm:cxn modelId="{E5DA0DB7-BE5B-4900-809D-DABDAAEC1278}" type="presParOf" srcId="{78248EF9-FFBB-4EB0-94C4-16A1D0A1A170}" destId="{0C509E44-86D3-42D8-94FF-9B9788BAB857}" srcOrd="0" destOrd="0" presId="urn:microsoft.com/office/officeart/2005/8/layout/pList2#1"/>
    <dgm:cxn modelId="{D4BBA254-F543-4B53-8EB1-2B1C005C4802}" type="presParOf" srcId="{0C509E44-86D3-42D8-94FF-9B9788BAB857}" destId="{E4B0666F-2CF1-4C21-A251-46E6EBFF7C1D}" srcOrd="0" destOrd="0" presId="urn:microsoft.com/office/officeart/2005/8/layout/pList2#1"/>
    <dgm:cxn modelId="{27C15A2B-A8F4-4876-8389-49F4AEF475C6}" type="presParOf" srcId="{0C509E44-86D3-42D8-94FF-9B9788BAB857}" destId="{BBFA0B92-8C45-4EAA-A200-A78384D846A7}" srcOrd="1" destOrd="0" presId="urn:microsoft.com/office/officeart/2005/8/layout/pList2#1"/>
    <dgm:cxn modelId="{09E15A54-7AE0-4AB6-ACB8-121921324DF6}" type="presParOf" srcId="{0C509E44-86D3-42D8-94FF-9B9788BAB857}" destId="{BF646D7A-C7D0-4489-A68F-61F32B7DB0C6}" srcOrd="2" destOrd="0" presId="urn:microsoft.com/office/officeart/2005/8/layout/pList2#1"/>
    <dgm:cxn modelId="{B9E2D559-43B5-4854-8F51-FE6E8FCC7F08}" type="presParOf" srcId="{78248EF9-FFBB-4EB0-94C4-16A1D0A1A170}" destId="{CAAEED2F-AC44-4514-84C2-160FDC42F579}" srcOrd="1" destOrd="0" presId="urn:microsoft.com/office/officeart/2005/8/layout/pList2#1"/>
    <dgm:cxn modelId="{C8A6D5AE-A8D1-45E1-93E9-22C6A7BD17C7}" type="presParOf" srcId="{78248EF9-FFBB-4EB0-94C4-16A1D0A1A170}" destId="{8AC8F713-1879-4B70-BB31-C5C195E24471}" srcOrd="2" destOrd="0" presId="urn:microsoft.com/office/officeart/2005/8/layout/pList2#1"/>
    <dgm:cxn modelId="{9A3C0004-C74E-4707-99D9-4467F64A43E5}" type="presParOf" srcId="{8AC8F713-1879-4B70-BB31-C5C195E24471}" destId="{9B706799-997B-4F74-B652-58B58A51EA58}" srcOrd="0" destOrd="0" presId="urn:microsoft.com/office/officeart/2005/8/layout/pList2#1"/>
    <dgm:cxn modelId="{9F19FCF9-6FE1-49A5-B607-750442128204}" type="presParOf" srcId="{8AC8F713-1879-4B70-BB31-C5C195E24471}" destId="{AF8C36F4-A127-4733-8CAC-70994BB842F2}" srcOrd="1" destOrd="0" presId="urn:microsoft.com/office/officeart/2005/8/layout/pList2#1"/>
    <dgm:cxn modelId="{FD7F2C02-2E22-46E6-88DC-49CD475E5820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77280" cy="2565785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1222" y="342104"/>
          <a:ext cx="1404629" cy="18815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8370" y="2565785"/>
          <a:ext cx="1410331" cy="313595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noProof="0" dirty="0" err="1" smtClean="0">
              <a:solidFill>
                <a:schemeClr val="tx1"/>
              </a:solidFill>
              <a:latin typeface="Corbel" pitchFamily="34" charset="0"/>
            </a:rPr>
            <a:t>Mesopota-mia</a:t>
          </a:r>
          <a:r>
            <a:rPr lang="es-ES_tradnl" sz="2000" kern="1200" noProof="0" dirty="0" smtClean="0">
              <a:solidFill>
                <a:schemeClr val="tx1"/>
              </a:solidFill>
              <a:latin typeface="Corbel" pitchFamily="34" charset="0"/>
            </a:rPr>
            <a:t> (3000 – 331 </a:t>
          </a:r>
          <a:r>
            <a:rPr lang="es-ES_tradnl" sz="2000" kern="1200" noProof="0" dirty="0" err="1" smtClean="0">
              <a:solidFill>
                <a:schemeClr val="tx1"/>
              </a:solidFill>
              <a:latin typeface="Corbel" pitchFamily="34" charset="0"/>
            </a:rPr>
            <a:t>a.C</a:t>
          </a:r>
          <a:r>
            <a:rPr lang="es-ES_tradnl" sz="2000" kern="1200" noProof="0" dirty="0" smtClean="0">
              <a:solidFill>
                <a:schemeClr val="tx1"/>
              </a:solidFill>
              <a:latin typeface="Corbel" pitchFamily="34" charset="0"/>
            </a:rPr>
            <a:t>)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noProof="0" dirty="0" smtClean="0">
              <a:solidFill>
                <a:schemeClr val="tx1"/>
              </a:solidFill>
              <a:latin typeface="Corbel" pitchFamily="34" charset="0"/>
            </a:rPr>
            <a:t>(Sumerios, acadios, asirios, Imperio Babilónico)</a:t>
          </a:r>
          <a:endParaRPr lang="es-ES_tradnl" sz="2000" kern="1200" noProof="0" dirty="0">
            <a:solidFill>
              <a:schemeClr val="tx1"/>
            </a:solidFill>
            <a:latin typeface="Corbel" pitchFamily="34" charset="0"/>
          </a:endParaRPr>
        </a:p>
      </dsp:txBody>
      <dsp:txXfrm rot="10800000">
        <a:off x="301743" y="2565785"/>
        <a:ext cx="1323585" cy="3092586"/>
      </dsp:txXfrm>
    </dsp:sp>
    <dsp:sp modelId="{BF646D7A-C7D0-4489-A68F-61F32B7DB0C6}">
      <dsp:nvSpPr>
        <dsp:cNvPr id="0" name=""/>
        <dsp:cNvSpPr/>
      </dsp:nvSpPr>
      <dsp:spPr>
        <a:xfrm>
          <a:off x="1809165" y="342104"/>
          <a:ext cx="1404629" cy="18815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838002" y="2558509"/>
          <a:ext cx="1393335" cy="3135959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Perú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- Imperio Inca (1438 – 1533)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200" kern="1200" noProof="0" dirty="0">
            <a:latin typeface="Corbel" pitchFamily="34" charset="0"/>
          </a:endParaRPr>
        </a:p>
      </dsp:txBody>
      <dsp:txXfrm rot="10800000">
        <a:off x="1880852" y="2558509"/>
        <a:ext cx="1307635" cy="3093109"/>
      </dsp:txXfrm>
    </dsp:sp>
    <dsp:sp modelId="{41BC1ABA-1F87-4B1E-94EC-41724CD12655}">
      <dsp:nvSpPr>
        <dsp:cNvPr id="0" name=""/>
        <dsp:cNvSpPr/>
      </dsp:nvSpPr>
      <dsp:spPr>
        <a:xfrm>
          <a:off x="3539176" y="342104"/>
          <a:ext cx="1404629" cy="18815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354257" y="2565785"/>
          <a:ext cx="1774467" cy="3135959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noProof="0" dirty="0" smtClean="0">
              <a:solidFill>
                <a:schemeClr val="tx1"/>
              </a:solidFill>
              <a:latin typeface="Corbel" pitchFamily="34" charset="0"/>
            </a:rPr>
            <a:t>Mesoamérica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noProof="0" dirty="0" smtClean="0">
              <a:solidFill>
                <a:schemeClr val="tx1"/>
              </a:solidFill>
              <a:latin typeface="Corbel" pitchFamily="34" charset="0"/>
            </a:rPr>
            <a:t>- Mayas (Ciudades –estado) Siglo XX  </a:t>
          </a:r>
          <a:r>
            <a:rPr lang="es-ES_tradnl" sz="1800" kern="1200" noProof="0" dirty="0" err="1" smtClean="0">
              <a:solidFill>
                <a:schemeClr val="tx1"/>
              </a:solidFill>
              <a:latin typeface="Corbel" pitchFamily="34" charset="0"/>
            </a:rPr>
            <a:t>a.C</a:t>
          </a:r>
          <a:r>
            <a:rPr lang="es-ES_tradnl" sz="1800" kern="1200" noProof="0" dirty="0" smtClean="0">
              <a:solidFill>
                <a:schemeClr val="tx1"/>
              </a:solidFill>
              <a:latin typeface="Corbel" pitchFamily="34" charset="0"/>
            </a:rPr>
            <a:t>- XV </a:t>
          </a:r>
          <a:r>
            <a:rPr lang="es-ES_tradnl" sz="1800" kern="1200" noProof="0" dirty="0" err="1" smtClean="0">
              <a:solidFill>
                <a:schemeClr val="tx1"/>
              </a:solidFill>
              <a:latin typeface="Corbel" pitchFamily="34" charset="0"/>
            </a:rPr>
            <a:t>d.C</a:t>
          </a:r>
          <a:endParaRPr lang="es-ES_tradnl" sz="1800" kern="1200" noProof="0" dirty="0" smtClean="0">
            <a:solidFill>
              <a:schemeClr val="tx1"/>
            </a:solidFill>
            <a:latin typeface="Corbel" pitchFamily="34" charset="0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 noProof="0" dirty="0" smtClean="0">
              <a:solidFill>
                <a:schemeClr val="tx1"/>
              </a:solidFill>
              <a:latin typeface="Corbel" pitchFamily="34" charset="0"/>
            </a:rPr>
            <a:t>- Imperio Azteca (1325-1521)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1600" kern="1200" noProof="0" dirty="0" smtClean="0">
            <a:latin typeface="Corbel" pitchFamily="34" charset="0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1600" kern="1200" noProof="0" dirty="0">
            <a:latin typeface="Corbel" pitchFamily="34" charset="0"/>
          </a:endParaRPr>
        </a:p>
      </dsp:txBody>
      <dsp:txXfrm rot="10800000">
        <a:off x="3408828" y="2565785"/>
        <a:ext cx="1665325" cy="3081388"/>
      </dsp:txXfrm>
    </dsp:sp>
    <dsp:sp modelId="{D88C7409-AB93-4FE3-A61D-F51EE8A4B008}">
      <dsp:nvSpPr>
        <dsp:cNvPr id="0" name=""/>
        <dsp:cNvSpPr/>
      </dsp:nvSpPr>
      <dsp:spPr>
        <a:xfrm>
          <a:off x="5269188" y="342104"/>
          <a:ext cx="1404629" cy="18815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269188" y="2565785"/>
          <a:ext cx="1404629" cy="313595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Egipto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(3100-332 A.C)		</a:t>
          </a:r>
          <a:endParaRPr lang="es-ES_tradnl" sz="2200" kern="1200" noProof="0" dirty="0">
            <a:solidFill>
              <a:schemeClr val="tx1"/>
            </a:solidFill>
            <a:latin typeface="Corbel" pitchFamily="34" charset="0"/>
          </a:endParaRPr>
        </a:p>
      </dsp:txBody>
      <dsp:txXfrm rot="10800000">
        <a:off x="5312385" y="2565785"/>
        <a:ext cx="1318235" cy="3092762"/>
      </dsp:txXfrm>
    </dsp:sp>
    <dsp:sp modelId="{B68F94D2-D73D-420A-802B-DFDC9BE4ED4C}">
      <dsp:nvSpPr>
        <dsp:cNvPr id="0" name=""/>
        <dsp:cNvSpPr/>
      </dsp:nvSpPr>
      <dsp:spPr>
        <a:xfrm>
          <a:off x="6814280" y="342104"/>
          <a:ext cx="1404629" cy="18815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814280" y="2565785"/>
          <a:ext cx="1404629" cy="3135959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56464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China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(2100 - 256 </a:t>
          </a:r>
          <a:r>
            <a:rPr lang="es-ES_tradnl" sz="2200" kern="1200" noProof="0" dirty="0" err="1" smtClean="0">
              <a:solidFill>
                <a:schemeClr val="tx1"/>
              </a:solidFill>
              <a:latin typeface="Corbel" pitchFamily="34" charset="0"/>
            </a:rPr>
            <a:t>a.C</a:t>
          </a:r>
          <a:r>
            <a:rPr lang="es-ES_tradnl" sz="2200" kern="1200" noProof="0" dirty="0" smtClean="0">
              <a:solidFill>
                <a:schemeClr val="tx1"/>
              </a:solidFill>
              <a:latin typeface="Corbel" pitchFamily="34" charset="0"/>
            </a:rPr>
            <a:t>)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200" kern="1200" noProof="0" dirty="0">
            <a:solidFill>
              <a:schemeClr val="tx1"/>
            </a:solidFill>
            <a:latin typeface="Corbel" pitchFamily="34" charset="0"/>
          </a:endParaRPr>
        </a:p>
      </dsp:txBody>
      <dsp:txXfrm rot="10800000">
        <a:off x="6857477" y="2565785"/>
        <a:ext cx="1318235" cy="3092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763000" cy="2957511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46D7A-C7D0-4489-A68F-61F32B7DB0C6}">
      <dsp:nvSpPr>
        <dsp:cNvPr id="0" name=""/>
        <dsp:cNvSpPr/>
      </dsp:nvSpPr>
      <dsp:spPr>
        <a:xfrm>
          <a:off x="669655" y="394334"/>
          <a:ext cx="2578153" cy="2168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64575" y="2957511"/>
          <a:ext cx="3388312" cy="3614736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70688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 smtClean="0">
              <a:solidFill>
                <a:schemeClr val="tx1"/>
              </a:solidFill>
            </a:rPr>
            <a:t>Estos modelos de estados que vemos surgen de forma autónoma, ejerciendo influencia en los territorios aledaños, los que en muchos casos, formaron parte de sus dominios o esferas de influencia</a:t>
          </a:r>
          <a:endParaRPr lang="es-ES_tradnl" sz="2200" kern="1200" noProof="0" dirty="0">
            <a:solidFill>
              <a:schemeClr val="tx1"/>
            </a:solidFill>
            <a:latin typeface="Corbel" pitchFamily="34" charset="0"/>
          </a:endParaRPr>
        </a:p>
      </dsp:txBody>
      <dsp:txXfrm rot="10800000">
        <a:off x="368777" y="2957511"/>
        <a:ext cx="3179908" cy="3510534"/>
      </dsp:txXfrm>
    </dsp:sp>
    <dsp:sp modelId="{B68F94D2-D73D-420A-802B-DFDC9BE4ED4C}">
      <dsp:nvSpPr>
        <dsp:cNvPr id="0" name=""/>
        <dsp:cNvSpPr/>
      </dsp:nvSpPr>
      <dsp:spPr>
        <a:xfrm>
          <a:off x="4915487" y="394334"/>
          <a:ext cx="2578153" cy="2168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3910703" y="2957511"/>
          <a:ext cx="4587720" cy="3614736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2000" kern="1200" dirty="0" smtClean="0">
              <a:solidFill>
                <a:schemeClr val="tx1"/>
              </a:solidFill>
            </a:rPr>
            <a:t>Harris nos dice: “…los estados surgieron a partir de las sociedades grupales y aldeanas a través de la ampliación y estratificación del liderazgo responsable de las redistribuciones económicas y de la dirección de la guerra externa”. Los primeros estados habrían surgido en torno a lugares fértiles, donde aparecen los graneros para acumular, este sería el germen del control de la redistribución.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200" kern="1200" noProof="0" dirty="0">
            <a:latin typeface="Corbel" pitchFamily="34" charset="0"/>
          </a:endParaRPr>
        </a:p>
      </dsp:txBody>
      <dsp:txXfrm rot="10800000">
        <a:off x="4021869" y="2957511"/>
        <a:ext cx="4365388" cy="3503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9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1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07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pernova.cl/LibrosResumidos/Antropologia/CanibalesYReyes/OrigenEstado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abloortz.09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57808" y="2130425"/>
            <a:ext cx="7772400" cy="1470025"/>
          </a:xfrm>
        </p:spPr>
        <p:txBody>
          <a:bodyPr>
            <a:normAutofit/>
          </a:bodyPr>
          <a:lstStyle/>
          <a:p>
            <a:r>
              <a:rPr lang="es-CL" dirty="0" smtClean="0"/>
              <a:t>EL ORIGEN DEL ESTADO</a:t>
            </a:r>
            <a:br>
              <a:rPr lang="es-CL" dirty="0" smtClean="0"/>
            </a:br>
            <a:r>
              <a:rPr lang="es-CL" sz="2400" dirty="0" smtClean="0"/>
              <a:t>(Semana del 1 al 5 de junio)</a:t>
            </a:r>
            <a:endParaRPr lang="es-CL" sz="2400" i="1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80920" cy="1752600"/>
          </a:xfrm>
        </p:spPr>
        <p:txBody>
          <a:bodyPr>
            <a:noAutofit/>
          </a:bodyPr>
          <a:lstStyle/>
          <a:p>
            <a:pPr algn="l"/>
            <a:r>
              <a:rPr lang="es-CL" sz="2200" dirty="0" smtClean="0">
                <a:solidFill>
                  <a:schemeClr val="tx1"/>
                </a:solidFill>
              </a:rPr>
              <a:t>OA</a:t>
            </a:r>
            <a:r>
              <a:rPr lang="es-CL" sz="2200" dirty="0">
                <a:solidFill>
                  <a:schemeClr val="tx1"/>
                </a:solidFill>
              </a:rPr>
              <a:t>: Comprender y valorar </a:t>
            </a:r>
            <a:r>
              <a:rPr lang="es-CL" sz="2200" dirty="0" smtClean="0">
                <a:solidFill>
                  <a:schemeClr val="tx1"/>
                </a:solidFill>
              </a:rPr>
              <a:t>el Estado </a:t>
            </a:r>
            <a:r>
              <a:rPr lang="es-CL" sz="2200" dirty="0">
                <a:solidFill>
                  <a:schemeClr val="tx1"/>
                </a:solidFill>
              </a:rPr>
              <a:t>de derecho como </a:t>
            </a:r>
            <a:r>
              <a:rPr lang="es-CL" sz="2200" dirty="0" smtClean="0">
                <a:solidFill>
                  <a:schemeClr val="tx1"/>
                </a:solidFill>
              </a:rPr>
              <a:t>marco legal </a:t>
            </a:r>
            <a:r>
              <a:rPr lang="es-CL" sz="2200" dirty="0">
                <a:solidFill>
                  <a:schemeClr val="tx1"/>
                </a:solidFill>
              </a:rPr>
              <a:t>que debe </a:t>
            </a:r>
            <a:r>
              <a:rPr lang="es-CL" sz="2200" dirty="0" smtClean="0">
                <a:solidFill>
                  <a:schemeClr val="tx1"/>
                </a:solidFill>
              </a:rPr>
              <a:t>resguardar el </a:t>
            </a:r>
            <a:r>
              <a:rPr lang="es-CL" sz="2200" dirty="0">
                <a:solidFill>
                  <a:schemeClr val="tx1"/>
                </a:solidFill>
              </a:rPr>
              <a:t>ejercicio de los </a:t>
            </a:r>
            <a:r>
              <a:rPr lang="es-CL" sz="2200" dirty="0" smtClean="0">
                <a:solidFill>
                  <a:schemeClr val="tx1"/>
                </a:solidFill>
              </a:rPr>
              <a:t>Derechos Humanos</a:t>
            </a:r>
            <a:r>
              <a:rPr lang="es-CL" sz="2200" dirty="0">
                <a:solidFill>
                  <a:schemeClr val="tx1"/>
                </a:solidFill>
              </a:rPr>
              <a:t>, regular el poder </a:t>
            </a:r>
            <a:r>
              <a:rPr lang="es-CL" sz="2200" dirty="0" smtClean="0">
                <a:solidFill>
                  <a:schemeClr val="tx1"/>
                </a:solidFill>
              </a:rPr>
              <a:t>de los </a:t>
            </a:r>
            <a:r>
              <a:rPr lang="es-CL" sz="2200" dirty="0">
                <a:solidFill>
                  <a:schemeClr val="tx1"/>
                </a:solidFill>
              </a:rPr>
              <a:t>gobernantes y organizar </a:t>
            </a:r>
            <a:r>
              <a:rPr lang="es-CL" sz="2200" dirty="0" smtClean="0">
                <a:solidFill>
                  <a:schemeClr val="tx1"/>
                </a:solidFill>
              </a:rPr>
              <a:t>la convivencia </a:t>
            </a:r>
            <a:r>
              <a:rPr lang="es-CL" sz="2200" dirty="0">
                <a:solidFill>
                  <a:schemeClr val="tx1"/>
                </a:solidFill>
              </a:rPr>
              <a:t>política y social.</a:t>
            </a:r>
            <a:endParaRPr lang="es-CL" sz="2200" dirty="0" smtClean="0">
              <a:solidFill>
                <a:schemeClr val="tx1"/>
              </a:solidFill>
            </a:endParaRPr>
          </a:p>
          <a:p>
            <a:pPr algn="l"/>
            <a:endParaRPr lang="es-CL" sz="2200" dirty="0">
              <a:solidFill>
                <a:schemeClr val="tx1"/>
              </a:solidFill>
            </a:endParaRPr>
          </a:p>
          <a:p>
            <a:pPr algn="l"/>
            <a:r>
              <a:rPr lang="es-CL" sz="2200" dirty="0" smtClean="0">
                <a:solidFill>
                  <a:schemeClr val="tx1"/>
                </a:solidFill>
              </a:rPr>
              <a:t>Objetivo de clase:  Analizar históricamente el surgimiento del Estado </a:t>
            </a:r>
            <a:r>
              <a:rPr lang="es-CL" sz="2200" smtClean="0">
                <a:solidFill>
                  <a:schemeClr val="tx1"/>
                </a:solidFill>
              </a:rPr>
              <a:t>como </a:t>
            </a:r>
            <a:r>
              <a:rPr lang="es-CL" sz="2200" smtClean="0">
                <a:solidFill>
                  <a:schemeClr val="tx1"/>
                </a:solidFill>
              </a:rPr>
              <a:t>organización.</a:t>
            </a:r>
            <a:endParaRPr lang="es-CL" sz="2200" dirty="0">
              <a:solidFill>
                <a:schemeClr val="tx1"/>
              </a:solidFill>
            </a:endParaRPr>
          </a:p>
        </p:txBody>
      </p:sp>
      <p:pic>
        <p:nvPicPr>
          <p:cNvPr id="2050" name="Imagen 3" descr="No hay ninguna descripción de la foto disponibl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785" y="484188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147526"/>
              </p:ext>
            </p:extLst>
          </p:nvPr>
        </p:nvGraphicFramePr>
        <p:xfrm>
          <a:off x="941958" y="654050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958" y="654050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4333" y="196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4333" y="65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94333" y="-292361"/>
            <a:ext cx="3204723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CL" sz="1100" dirty="0" bmk="_Hlk39867199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L" sz="1100" dirty="0" bmk="_Hlk39867199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CL" sz="1100" dirty="0" smtClean="0" bmk="_Hlk39867199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CL" sz="1100" dirty="0" bmk="_Hlk39867199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</a:t>
            </a:r>
            <a:r>
              <a:rPr kumimoji="0" lang="es-ES" altLang="es-CL" sz="1100" b="0" i="0" u="none" strike="noStrike" cap="none" normalizeH="0" baseline="0" dirty="0" err="1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Lastarria</a:t>
            </a:r>
            <a:endParaRPr kumimoji="0" lang="es-CL" altLang="es-CL" sz="8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8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8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064588653"/>
              </p:ext>
            </p:extLst>
          </p:nvPr>
        </p:nvGraphicFramePr>
        <p:xfrm>
          <a:off x="285720" y="870502"/>
          <a:ext cx="8477280" cy="5701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14414" y="285728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/>
              <a:t>ESTADOS PRÍSTINOS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719913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10"/>
          <p:cNvGraphicFramePr/>
          <p:nvPr>
            <p:extLst>
              <p:ext uri="{D42A27DB-BD31-4B8C-83A1-F6EECF244321}">
                <p14:modId xmlns:p14="http://schemas.microsoft.com/office/powerpoint/2010/main" val="1824724325"/>
              </p:ext>
            </p:extLst>
          </p:nvPr>
        </p:nvGraphicFramePr>
        <p:xfrm>
          <a:off x="0" y="0"/>
          <a:ext cx="8763000" cy="657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¿Qué sucede en el mundo sin la aparición del estado?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57742" cy="49720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 </a:t>
            </a:r>
          </a:p>
          <a:p>
            <a:r>
              <a:rPr lang="es-ES_tradnl" dirty="0" err="1" smtClean="0"/>
              <a:t>Marvin</a:t>
            </a:r>
            <a:r>
              <a:rPr lang="es-ES_tradnl" dirty="0" smtClean="0"/>
              <a:t> Harris señala que” …antes de la aparición del Estado el hombre disponía completamente de su tiempo, decidía si cazar o fabricar o bailar, no le pagaba tributos a nadie, la tierra y la naturaleza eran comunes. “Todo esto fue arrasado por la aparición del Estado. Durante los últimos cinco o seis milenios, las nueve décimas partes de todas las personas que vivieron lo hicieron como campesinos o como miembros de alguna de las castas o clases serviles… La aparición del estado significó, en muchos sentidos, el descenso del mundo de la libertad al de la esclavitud”. (texto obtenido de: </a:t>
            </a:r>
            <a:r>
              <a:rPr lang="es-ES_tradnl" u="sng" dirty="0" smtClean="0">
                <a:hlinkClick r:id="rId3"/>
              </a:rPr>
              <a:t>http://www.hipernova.cl/LibrosResumidos/Antropologia/CanibalesYReyes/OrigenEstado.html</a:t>
            </a:r>
            <a:r>
              <a:rPr lang="es-ES_tradnl" dirty="0" smtClean="0"/>
              <a:t>)</a:t>
            </a:r>
          </a:p>
          <a:p>
            <a:pPr marL="0" indent="0">
              <a:buNone/>
            </a:pPr>
            <a:r>
              <a:rPr lang="es-ES_tradnl" dirty="0" smtClean="0"/>
              <a:t> </a:t>
            </a:r>
          </a:p>
          <a:p>
            <a:endParaRPr lang="es-ES_tradnl" dirty="0"/>
          </a:p>
        </p:txBody>
      </p:sp>
      <p:pic>
        <p:nvPicPr>
          <p:cNvPr id="6" name="5 Marcador de contenido" descr="https://encrypted-tbn2.gstatic.com/images?q=tbn:ANd9GcSZK67rJPfWzPl_xc34RnURk-bTthvDpnbHorn6WQBbQEi3K3-BGg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643050"/>
            <a:ext cx="285751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sz="2400" dirty="0" smtClean="0"/>
              <a:t>Responder las siguientes preguntas. Las respuestas deben ser enviadas en formato Word con nombre y curso al correo </a:t>
            </a:r>
            <a:r>
              <a:rPr lang="es-CL" sz="2400" dirty="0" smtClean="0">
                <a:hlinkClick r:id="rId2"/>
              </a:rPr>
              <a:t>pabloortz.09@gmail.com</a:t>
            </a:r>
            <a:r>
              <a:rPr lang="es-CL" sz="2400" dirty="0" smtClean="0"/>
              <a:t>, para su posterior corrección y retroalimentación.</a:t>
            </a:r>
          </a:p>
          <a:p>
            <a:r>
              <a:rPr lang="es-CL" sz="2400" dirty="0" smtClean="0"/>
              <a:t>La actividad será evaluada con nota acumulativa.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 smtClean="0"/>
              <a:t>1. ¿Por </a:t>
            </a:r>
            <a:r>
              <a:rPr lang="es-CL" sz="2400" dirty="0"/>
              <a:t>qué las personas nos organizamos políticamente? ¿Para qué</a:t>
            </a:r>
            <a:r>
              <a:rPr lang="es-CL" sz="2400" dirty="0" smtClean="0"/>
              <a:t>?</a:t>
            </a:r>
          </a:p>
          <a:p>
            <a:pPr marL="0" indent="0">
              <a:buNone/>
            </a:pPr>
            <a:r>
              <a:rPr lang="es-CL" sz="2400" dirty="0" smtClean="0"/>
              <a:t>2. ¿Cuál </a:t>
            </a:r>
            <a:r>
              <a:rPr lang="es-CL" sz="2400" dirty="0"/>
              <a:t>es la diferencia entre Estado y gobierno</a:t>
            </a:r>
            <a:r>
              <a:rPr lang="es-CL" sz="2400" dirty="0" smtClean="0"/>
              <a:t>?</a:t>
            </a:r>
          </a:p>
          <a:p>
            <a:pPr marL="0" indent="0">
              <a:buNone/>
            </a:pPr>
            <a:r>
              <a:rPr lang="es-CL" sz="2400" dirty="0" smtClean="0"/>
              <a:t>3. ¿Desde </a:t>
            </a:r>
            <a:r>
              <a:rPr lang="es-CL" sz="2400" dirty="0"/>
              <a:t>cuándo vivimos en comunidades políticas organizadas en Estados?</a:t>
            </a:r>
          </a:p>
          <a:p>
            <a:pPr marL="0" indent="0">
              <a:buNone/>
            </a:pPr>
            <a:r>
              <a:rPr lang="es-CL" sz="2400" dirty="0" smtClean="0"/>
              <a:t>4. ¿Todos </a:t>
            </a:r>
            <a:r>
              <a:rPr lang="es-CL" sz="2400" dirty="0"/>
              <a:t>los Estados son democráticos</a:t>
            </a:r>
            <a:r>
              <a:rPr lang="es-CL" sz="2400" dirty="0" smtClean="0"/>
              <a:t>? Argumenta.</a:t>
            </a:r>
          </a:p>
          <a:p>
            <a:pPr marL="0" indent="0">
              <a:buNone/>
            </a:pPr>
            <a:r>
              <a:rPr lang="es-CL" sz="2400" dirty="0" smtClean="0"/>
              <a:t>5. </a:t>
            </a:r>
            <a:r>
              <a:rPr lang="es-CL" sz="2400" dirty="0"/>
              <a:t>¿En qué se observa el Estado en tu vida cotidiana?</a:t>
            </a: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7710973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S10201166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TS102011662</Template>
  <TotalTime>0</TotalTime>
  <Words>335</Words>
  <Application>Microsoft Office PowerPoint</Application>
  <PresentationFormat>Presentación en pantalla (4:3)</PresentationFormat>
  <Paragraphs>40</Paragraphs>
  <Slides>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TS102011662</vt:lpstr>
      <vt:lpstr>Unknown</vt:lpstr>
      <vt:lpstr>EL ORIGEN DEL ESTADO (Semana del 1 al 5 de junio)</vt:lpstr>
      <vt:lpstr>Presentación de PowerPoint</vt:lpstr>
      <vt:lpstr>Presentación de PowerPoint</vt:lpstr>
      <vt:lpstr> ¿Qué sucede en el mundo sin la aparición del estado? </vt:lpstr>
      <vt:lpstr>Actividad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2014-03-12T04:04:31Z</dcterms:created>
  <dcterms:modified xsi:type="dcterms:W3CDTF">2020-06-01T02:36:22Z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