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82B94-10D9-41EE-BB19-3C8201A9C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65B415-1D01-40B2-97AC-9D836882F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5302F-35E3-4DFB-B5E4-475F6AB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89529-585D-4E02-B516-AB4AA25C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7B70F8-0DD7-43CE-B8A6-2E23F643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01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4CEFF-B278-4205-887C-BDE70EB0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356DC-746D-4BE6-BB21-A28B6A18C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C588BA-EF5B-473F-B229-DE4B6C10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99A04-39F3-4242-A376-FC1C429E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A6EBA-D401-41B2-8800-39B627DF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88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B4750C-8AD1-48F2-9E43-5D8EDF71C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66FBA-D1AE-474D-9D45-B9744DB1F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13821-D426-45DA-98CF-87EF4366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49BF7D-5316-4D9A-BD8C-4AB66A78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62E595-5BA1-46AF-8585-EA60D901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331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30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FF894-BC55-41A9-B995-D7994BDB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6FE59-F1B0-4755-8B51-950ED944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1A839-A6F4-4153-B5AA-65A923D7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E9C0C-A629-4729-A18C-1BFAA816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D8DE0-E0BB-4793-AFBB-3D908FD2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35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CFC9-2ABB-4259-BA76-3497BD77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6385B4-8755-44DA-A36E-B5B429AE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32513-87E6-4F16-BCBC-695D3C94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A7DA9E-FE31-42F3-905C-3F824D43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95CCB-A3FE-4164-9095-2A33B827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1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670CC-CA36-4339-A307-5CE34201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8E0125-0907-41BF-95C3-DF220B0B2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4F34D5-F38E-4611-B69C-401E7C4E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1712B3-E053-4156-BAEA-FDEBC486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355B77-4B80-4042-A9A8-562D5215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EBADC9-8A83-44D0-9DC6-E67DD602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182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2BC8F-C9F1-4539-9E5A-6FDAA333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ED0DF-0F5C-4233-9AAA-C5020DF9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67D550-CA2D-4FA2-BCFE-E0D277B7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F0B0C0-465A-49EF-8C10-C539A16FC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38C465-C2EF-4855-8A8D-9BB5C78AE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9FCCA9-7E53-43B3-8FD5-1E3F6BDB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58C29B-04A6-44DE-AA38-5884F0BA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7E77DD-A379-49FF-8058-0F737E93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5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0FD4A-F7E4-48C6-A4EA-FB6C0C44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A7BE23-082D-4D2C-8785-A1C4C7BB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41B81A-24B2-4150-B841-4321E22C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BDA21C-10CF-40C0-9D84-C55DB2E0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21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08D40A-3CFE-4E7A-9329-9B1C98E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6F562E-63CE-4C94-BBC6-F04A1B66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147758-4759-4052-9C03-7EA3E764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91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9E256-4C5C-4780-8AC0-5FC20543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654C5-BAE5-45E6-9EC5-418E4344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65F58C-7358-42BC-879F-C466BE5E3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1567A6-303A-44A1-83FE-3726EB6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3D1AB-D3A8-447B-A62D-1F415C55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6A66E1-28BF-4F03-9EC9-D5B08281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60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C08C7-4EE9-40B5-9A6B-E05B5766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AF9855-619E-49D9-9987-E6A42AC66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B0DEE1-A54D-48B2-9094-A59CA9C7D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7C0D0-7767-4D81-9DD2-0344AF11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4D145C-DC83-4354-995F-ADE4381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90B187-538D-4379-B40D-CDCAEA63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0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D7D3CA-DE21-4C53-8968-64D7BBC5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70B355-7DF0-4745-8773-5A38F52F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30104-F23A-4B38-8092-EF1EF5A56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C7401-F22F-4A78-8590-9EC44882A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3988F-1919-4737-9E92-C0737F24E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9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bloortz.09@gmail.com" TargetMode="External"/><Relationship Id="rId5" Type="http://schemas.openxmlformats.org/officeDocument/2006/relationships/hyperlink" Target="https://www.youtube.com/watch?v=RxuRWmEg8oE" TargetMode="External"/><Relationship Id="rId4" Type="http://schemas.openxmlformats.org/officeDocument/2006/relationships/hyperlink" Target="https://www.youtube.com/watch?v=IFAMpW0hP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57" y="1724355"/>
            <a:ext cx="78085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Trebuchet MS"/>
                <a:cs typeface="Trebuchet MS"/>
              </a:rPr>
              <a:t>FIN </a:t>
            </a:r>
            <a:r>
              <a:rPr sz="5400" spc="-5" dirty="0">
                <a:latin typeface="Trebuchet MS"/>
                <a:cs typeface="Trebuchet MS"/>
              </a:rPr>
              <a:t>DEL RÉGIMEN</a:t>
            </a:r>
            <a:r>
              <a:rPr sz="5400" spc="-260" dirty="0">
                <a:latin typeface="Trebuchet MS"/>
                <a:cs typeface="Trebuchet MS"/>
              </a:rPr>
              <a:t> </a:t>
            </a:r>
            <a:r>
              <a:rPr sz="5400" spc="-80" dirty="0">
                <a:latin typeface="Trebuchet MS"/>
                <a:cs typeface="Trebuchet MS"/>
              </a:rPr>
              <a:t>MILITAR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2675" y="2498903"/>
            <a:ext cx="575945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6155"/>
              </a:lnSpc>
              <a:spcBef>
                <a:spcPts val="100"/>
              </a:spcBef>
            </a:pPr>
            <a:r>
              <a:rPr sz="5400" dirty="0">
                <a:latin typeface="Trebuchet MS"/>
                <a:cs typeface="Trebuchet MS"/>
              </a:rPr>
              <a:t>Y TRANSICIÓN A</a:t>
            </a:r>
            <a:r>
              <a:rPr sz="5400" spc="-890" dirty="0">
                <a:latin typeface="Trebuchet MS"/>
                <a:cs typeface="Trebuchet MS"/>
              </a:rPr>
              <a:t> </a:t>
            </a:r>
            <a:r>
              <a:rPr sz="5400" spc="-5" dirty="0">
                <a:latin typeface="Trebuchet MS"/>
                <a:cs typeface="Trebuchet MS"/>
              </a:rPr>
              <a:t>LA</a:t>
            </a:r>
            <a:endParaRPr sz="5400" dirty="0">
              <a:latin typeface="Trebuchet MS"/>
              <a:cs typeface="Trebuchet MS"/>
            </a:endParaRPr>
          </a:p>
          <a:p>
            <a:pPr marR="50165" algn="r">
              <a:lnSpc>
                <a:spcPts val="6155"/>
              </a:lnSpc>
            </a:pPr>
            <a:r>
              <a:rPr sz="5400" spc="-5" dirty="0">
                <a:latin typeface="Trebuchet MS"/>
                <a:cs typeface="Trebuchet MS"/>
              </a:rPr>
              <a:t>DEMOCR</a:t>
            </a:r>
            <a:r>
              <a:rPr sz="5400" spc="-25" dirty="0">
                <a:latin typeface="Trebuchet MS"/>
                <a:cs typeface="Trebuchet MS"/>
              </a:rPr>
              <a:t>A</a:t>
            </a:r>
            <a:r>
              <a:rPr sz="5400" spc="-5" dirty="0">
                <a:latin typeface="Trebuchet MS"/>
                <a:cs typeface="Trebuchet MS"/>
              </a:rPr>
              <a:t>CIA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053" y="4359097"/>
            <a:ext cx="7846695" cy="16776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5" dirty="0">
                <a:latin typeface="Trebuchet MS"/>
                <a:cs typeface="Trebuchet MS"/>
              </a:rPr>
              <a:t>OA: </a:t>
            </a:r>
            <a:r>
              <a:rPr sz="2000" spc="-30" dirty="0">
                <a:latin typeface="Trebuchet MS"/>
                <a:cs typeface="Trebuchet MS"/>
              </a:rPr>
              <a:t>Analizar, </a:t>
            </a:r>
            <a:r>
              <a:rPr sz="2000" spc="-5" dirty="0">
                <a:latin typeface="Trebuchet MS"/>
                <a:cs typeface="Trebuchet MS"/>
              </a:rPr>
              <a:t>apoyándose </a:t>
            </a:r>
            <a:r>
              <a:rPr sz="2000" dirty="0">
                <a:latin typeface="Trebuchet MS"/>
                <a:cs typeface="Trebuchet MS"/>
              </a:rPr>
              <a:t>en </a:t>
            </a:r>
            <a:r>
              <a:rPr sz="2000" spc="-5" dirty="0">
                <a:latin typeface="Trebuchet MS"/>
                <a:cs typeface="Trebuchet MS"/>
              </a:rPr>
              <a:t>diversas fuentes, </a:t>
            </a:r>
            <a:r>
              <a:rPr sz="2000" dirty="0">
                <a:latin typeface="Trebuchet MS"/>
                <a:cs typeface="Trebuchet MS"/>
              </a:rPr>
              <a:t>los </a:t>
            </a:r>
            <a:r>
              <a:rPr sz="2000" spc="-5" dirty="0">
                <a:latin typeface="Trebuchet MS"/>
                <a:cs typeface="Trebuchet MS"/>
              </a:rPr>
              <a:t>factores que  inciden en el </a:t>
            </a:r>
            <a:r>
              <a:rPr sz="2000" dirty="0">
                <a:latin typeface="Trebuchet MS"/>
                <a:cs typeface="Trebuchet MS"/>
              </a:rPr>
              <a:t>fin </a:t>
            </a:r>
            <a:r>
              <a:rPr sz="2000" spc="-5" dirty="0">
                <a:latin typeface="Trebuchet MS"/>
                <a:cs typeface="Trebuchet MS"/>
              </a:rPr>
              <a:t>de </a:t>
            </a:r>
            <a:r>
              <a:rPr sz="2000" dirty="0">
                <a:latin typeface="Trebuchet MS"/>
                <a:cs typeface="Trebuchet MS"/>
              </a:rPr>
              <a:t>la </a:t>
            </a:r>
            <a:r>
              <a:rPr sz="2000" spc="-5" dirty="0">
                <a:latin typeface="Trebuchet MS"/>
                <a:cs typeface="Trebuchet MS"/>
              </a:rPr>
              <a:t>dictadura </a:t>
            </a:r>
            <a:r>
              <a:rPr sz="2000" dirty="0">
                <a:latin typeface="Trebuchet MS"/>
                <a:cs typeface="Trebuchet MS"/>
              </a:rPr>
              <a:t>militar y los procesos </a:t>
            </a:r>
            <a:r>
              <a:rPr sz="2000" spc="-5" dirty="0">
                <a:latin typeface="Trebuchet MS"/>
                <a:cs typeface="Trebuchet MS"/>
              </a:rPr>
              <a:t>que dan </a:t>
            </a:r>
            <a:r>
              <a:rPr sz="2000" dirty="0">
                <a:latin typeface="Trebuchet MS"/>
                <a:cs typeface="Trebuchet MS"/>
              </a:rPr>
              <a:t>inicio  a la </a:t>
            </a:r>
            <a:r>
              <a:rPr sz="2000" spc="-5" dirty="0">
                <a:latin typeface="Trebuchet MS"/>
                <a:cs typeface="Trebuchet MS"/>
              </a:rPr>
              <a:t>transición </a:t>
            </a:r>
            <a:r>
              <a:rPr sz="2000" dirty="0">
                <a:latin typeface="Trebuchet MS"/>
                <a:cs typeface="Trebuchet MS"/>
              </a:rPr>
              <a:t>a la </a:t>
            </a:r>
            <a:r>
              <a:rPr sz="2000" spc="-5" dirty="0">
                <a:latin typeface="Trebuchet MS"/>
                <a:cs typeface="Trebuchet MS"/>
              </a:rPr>
              <a:t>democracia durante </a:t>
            </a:r>
            <a:r>
              <a:rPr sz="2000" dirty="0">
                <a:latin typeface="Trebuchet MS"/>
                <a:cs typeface="Trebuchet MS"/>
              </a:rPr>
              <a:t>la </a:t>
            </a:r>
            <a:r>
              <a:rPr sz="2000" spc="-5" dirty="0">
                <a:latin typeface="Trebuchet MS"/>
                <a:cs typeface="Trebuchet MS"/>
              </a:rPr>
              <a:t>década de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1980.</a:t>
            </a:r>
            <a:endParaRPr sz="2000">
              <a:latin typeface="Trebuchet MS"/>
              <a:cs typeface="Trebuchet MS"/>
            </a:endParaRPr>
          </a:p>
          <a:p>
            <a:pPr marL="12700" marR="8255">
              <a:lnSpc>
                <a:spcPts val="1920"/>
              </a:lnSpc>
              <a:spcBef>
                <a:spcPts val="980"/>
              </a:spcBef>
            </a:pPr>
            <a:r>
              <a:rPr sz="2000" dirty="0">
                <a:latin typeface="Trebuchet MS"/>
                <a:cs typeface="Trebuchet MS"/>
              </a:rPr>
              <a:t>Objetivo </a:t>
            </a:r>
            <a:r>
              <a:rPr sz="2000" spc="-5" dirty="0">
                <a:latin typeface="Trebuchet MS"/>
                <a:cs typeface="Trebuchet MS"/>
              </a:rPr>
              <a:t>de Clase: Describen </a:t>
            </a:r>
            <a:r>
              <a:rPr sz="2000" dirty="0">
                <a:latin typeface="Trebuchet MS"/>
                <a:cs typeface="Trebuchet MS"/>
              </a:rPr>
              <a:t>las </a:t>
            </a:r>
            <a:r>
              <a:rPr sz="2000" spc="-5" dirty="0">
                <a:latin typeface="Trebuchet MS"/>
                <a:cs typeface="Trebuchet MS"/>
              </a:rPr>
              <a:t>principales características del  plebiscito de </a:t>
            </a:r>
            <a:r>
              <a:rPr sz="2000" dirty="0">
                <a:latin typeface="Trebuchet MS"/>
                <a:cs typeface="Trebuchet MS"/>
              </a:rPr>
              <a:t>1988, la </a:t>
            </a:r>
            <a:r>
              <a:rPr sz="2000" spc="-5" dirty="0">
                <a:latin typeface="Trebuchet MS"/>
                <a:cs typeface="Trebuchet MS"/>
              </a:rPr>
              <a:t>negociación de </a:t>
            </a:r>
            <a:r>
              <a:rPr sz="2000" dirty="0">
                <a:latin typeface="Trebuchet MS"/>
                <a:cs typeface="Trebuchet MS"/>
              </a:rPr>
              <a:t>las reformas </a:t>
            </a:r>
            <a:r>
              <a:rPr sz="2000" spc="-5" dirty="0">
                <a:latin typeface="Trebuchet MS"/>
                <a:cs typeface="Trebuchet MS"/>
              </a:rPr>
              <a:t>constitucionales </a:t>
            </a:r>
            <a:r>
              <a:rPr sz="2000" dirty="0">
                <a:latin typeface="Trebuchet MS"/>
                <a:cs typeface="Trebuchet MS"/>
              </a:rPr>
              <a:t>y  la </a:t>
            </a:r>
            <a:r>
              <a:rPr sz="2000" spc="-5" dirty="0">
                <a:latin typeface="Trebuchet MS"/>
                <a:cs typeface="Trebuchet MS"/>
              </a:rPr>
              <a:t>elección presidencial de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1989.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52659" y="248411"/>
            <a:ext cx="2151888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389" y="153765"/>
            <a:ext cx="716096" cy="909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7836" y="126872"/>
            <a:ext cx="3552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8026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Liceo </a:t>
            </a:r>
            <a:r>
              <a:rPr sz="1800" dirty="0">
                <a:latin typeface="Calibri"/>
                <a:cs typeface="Calibri"/>
              </a:rPr>
              <a:t>José </a:t>
            </a:r>
            <a:r>
              <a:rPr sz="1800" spc="-10" dirty="0">
                <a:latin typeface="Calibri"/>
                <a:cs typeface="Calibri"/>
              </a:rPr>
              <a:t>Victorino Lastarria  </a:t>
            </a:r>
            <a:r>
              <a:rPr sz="1800" spc="-5" dirty="0">
                <a:latin typeface="Calibri"/>
                <a:cs typeface="Calibri"/>
              </a:rPr>
              <a:t>Rancagua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“</a:t>
            </a:r>
            <a:r>
              <a:rPr sz="1800" i="1" spc="-10" dirty="0">
                <a:latin typeface="Calibri"/>
                <a:cs typeface="Calibri"/>
              </a:rPr>
              <a:t>Formando </a:t>
            </a:r>
            <a:r>
              <a:rPr sz="1800" i="1" spc="-25" dirty="0">
                <a:latin typeface="Calibri"/>
                <a:cs typeface="Calibri"/>
              </a:rPr>
              <a:t>Técnicos </a:t>
            </a:r>
            <a:r>
              <a:rPr sz="1800" i="1" spc="-5" dirty="0">
                <a:latin typeface="Calibri"/>
                <a:cs typeface="Calibri"/>
              </a:rPr>
              <a:t>para </a:t>
            </a:r>
            <a:r>
              <a:rPr sz="1800" i="1" dirty="0">
                <a:latin typeface="Calibri"/>
                <a:cs typeface="Calibri"/>
              </a:rPr>
              <a:t>el mañana”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8117" y="2758185"/>
            <a:ext cx="2449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Semana </a:t>
            </a:r>
            <a:r>
              <a:rPr sz="2400" b="1" dirty="0">
                <a:latin typeface="Trebuchet MS"/>
                <a:cs typeface="Trebuchet MS"/>
              </a:rPr>
              <a:t>del 11</a:t>
            </a:r>
            <a:r>
              <a:rPr sz="2400" b="1" spc="-11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al  15 de </a:t>
            </a:r>
            <a:r>
              <a:rPr sz="2400" b="1" spc="-5" dirty="0">
                <a:latin typeface="Trebuchet MS"/>
                <a:cs typeface="Trebuchet MS"/>
              </a:rPr>
              <a:t>Mayo </a:t>
            </a:r>
            <a:r>
              <a:rPr sz="2400" b="1" dirty="0">
                <a:latin typeface="Trebuchet MS"/>
                <a:cs typeface="Trebuchet MS"/>
              </a:rPr>
              <a:t>de  </a:t>
            </a:r>
            <a:r>
              <a:rPr sz="2400" b="1" spc="-5" dirty="0">
                <a:latin typeface="Trebuchet MS"/>
                <a:cs typeface="Trebuchet MS"/>
              </a:rPr>
              <a:t>2020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AF3A60E-E74B-44D6-8C19-AB75F40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0" y="2160156"/>
            <a:ext cx="9361805" cy="416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3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b="1" spc="625" dirty="0">
                <a:latin typeface="Trebuchet MS"/>
                <a:cs typeface="Trebuchet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AS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“LEYES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heavy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AMARRE”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78460" indent="-366395">
              <a:lnSpc>
                <a:spcPct val="100000"/>
              </a:lnSpc>
              <a:buAutoNum type="arabicPeriod"/>
              <a:tabLst>
                <a:tab pos="379095" algn="l"/>
              </a:tabLst>
            </a:pPr>
            <a:r>
              <a:rPr sz="2400" spc="-5" dirty="0">
                <a:latin typeface="Trebuchet MS"/>
                <a:cs typeface="Trebuchet MS"/>
              </a:rPr>
              <a:t>Los </a:t>
            </a:r>
            <a:r>
              <a:rPr sz="2400" dirty="0">
                <a:latin typeface="Trebuchet MS"/>
                <a:cs typeface="Trebuchet MS"/>
              </a:rPr>
              <a:t>funcionarios </a:t>
            </a:r>
            <a:r>
              <a:rPr sz="2400" spc="-5" dirty="0">
                <a:latin typeface="Trebuchet MS"/>
                <a:cs typeface="Trebuchet MS"/>
              </a:rPr>
              <a:t>adeptos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20" dirty="0">
                <a:latin typeface="Trebuchet MS"/>
                <a:cs typeface="Trebuchet MS"/>
              </a:rPr>
              <a:t>Pinochet </a:t>
            </a:r>
            <a:r>
              <a:rPr sz="2400" spc="-5" dirty="0">
                <a:latin typeface="Trebuchet MS"/>
                <a:cs typeface="Trebuchet MS"/>
              </a:rPr>
              <a:t>no podían </a:t>
            </a:r>
            <a:r>
              <a:rPr sz="2400" dirty="0">
                <a:latin typeface="Trebuchet MS"/>
                <a:cs typeface="Trebuchet MS"/>
              </a:rPr>
              <a:t>ser</a:t>
            </a:r>
            <a:r>
              <a:rPr sz="2400" spc="1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despedidos.</a:t>
            </a:r>
            <a:endParaRPr sz="2400" dirty="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378460" algn="l"/>
              </a:tabLst>
            </a:pPr>
            <a:r>
              <a:rPr sz="2400" spc="-5" dirty="0">
                <a:latin typeface="Trebuchet MS"/>
                <a:cs typeface="Trebuchet MS"/>
              </a:rPr>
              <a:t>Inamovilidad de </a:t>
            </a:r>
            <a:r>
              <a:rPr sz="2400" dirty="0">
                <a:latin typeface="Trebuchet MS"/>
                <a:cs typeface="Trebuchet MS"/>
              </a:rPr>
              <a:t>los </a:t>
            </a:r>
            <a:r>
              <a:rPr sz="2400" spc="-5" dirty="0">
                <a:latin typeface="Trebuchet MS"/>
                <a:cs typeface="Trebuchet MS"/>
              </a:rPr>
              <a:t>Comandantes en </a:t>
            </a:r>
            <a:r>
              <a:rPr sz="2400" dirty="0">
                <a:latin typeface="Trebuchet MS"/>
                <a:cs typeface="Trebuchet MS"/>
              </a:rPr>
              <a:t>jefe </a:t>
            </a:r>
            <a:r>
              <a:rPr sz="2400" spc="-5" dirty="0">
                <a:latin typeface="Trebuchet MS"/>
                <a:cs typeface="Trebuchet MS"/>
              </a:rPr>
              <a:t>de </a:t>
            </a:r>
            <a:r>
              <a:rPr sz="2400" dirty="0">
                <a:latin typeface="Trebuchet MS"/>
                <a:cs typeface="Trebuchet MS"/>
              </a:rPr>
              <a:t>las fuerzas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armadas.</a:t>
            </a:r>
            <a:endParaRPr sz="2400" dirty="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78460" algn="l"/>
              </a:tabLst>
            </a:pPr>
            <a:r>
              <a:rPr sz="2400" spc="-20" dirty="0">
                <a:latin typeface="Trebuchet MS"/>
                <a:cs typeface="Trebuchet MS"/>
              </a:rPr>
              <a:t>Pinochet </a:t>
            </a:r>
            <a:r>
              <a:rPr sz="2400" spc="-5" dirty="0">
                <a:latin typeface="Trebuchet MS"/>
                <a:cs typeface="Trebuchet MS"/>
              </a:rPr>
              <a:t>es auto-proclamado senador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vitalicio.</a:t>
            </a:r>
          </a:p>
          <a:p>
            <a:pPr marL="377825" indent="-36576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78460" algn="l"/>
              </a:tabLst>
            </a:pPr>
            <a:r>
              <a:rPr sz="2400" spc="-5" dirty="0">
                <a:latin typeface="Trebuchet MS"/>
                <a:cs typeface="Trebuchet MS"/>
              </a:rPr>
              <a:t>Sistema </a:t>
            </a:r>
            <a:r>
              <a:rPr sz="2400" dirty="0">
                <a:latin typeface="Trebuchet MS"/>
                <a:cs typeface="Trebuchet MS"/>
              </a:rPr>
              <a:t>Electoral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Binominal.</a:t>
            </a:r>
            <a:endParaRPr sz="2400" dirty="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378460" algn="l"/>
              </a:tabLst>
            </a:pPr>
            <a:r>
              <a:rPr sz="2400" spc="-15" dirty="0">
                <a:latin typeface="Trebuchet MS"/>
                <a:cs typeface="Trebuchet MS"/>
              </a:rPr>
              <a:t>Prohibición </a:t>
            </a:r>
            <a:r>
              <a:rPr sz="2400" spc="-5" dirty="0">
                <a:latin typeface="Trebuchet MS"/>
                <a:cs typeface="Trebuchet MS"/>
              </a:rPr>
              <a:t>de </a:t>
            </a:r>
            <a:r>
              <a:rPr sz="2400" spc="-10" dirty="0">
                <a:latin typeface="Trebuchet MS"/>
                <a:cs typeface="Trebuchet MS"/>
              </a:rPr>
              <a:t>expropiar </a:t>
            </a:r>
            <a:r>
              <a:rPr sz="2400" dirty="0">
                <a:latin typeface="Trebuchet MS"/>
                <a:cs typeface="Trebuchet MS"/>
              </a:rPr>
              <a:t>las </a:t>
            </a:r>
            <a:r>
              <a:rPr sz="2400" spc="-5" dirty="0">
                <a:latin typeface="Trebuchet MS"/>
                <a:cs typeface="Trebuchet MS"/>
              </a:rPr>
              <a:t>minas de cobre</a:t>
            </a:r>
            <a:r>
              <a:rPr sz="2400" spc="1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privadas.</a:t>
            </a:r>
            <a:endParaRPr sz="2400" dirty="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78460" algn="l"/>
              </a:tabLst>
            </a:pPr>
            <a:r>
              <a:rPr sz="2400" spc="-5" dirty="0">
                <a:latin typeface="Trebuchet MS"/>
                <a:cs typeface="Trebuchet MS"/>
              </a:rPr>
              <a:t>Ley </a:t>
            </a:r>
            <a:r>
              <a:rPr sz="2400" dirty="0">
                <a:latin typeface="Trebuchet MS"/>
                <a:cs typeface="Trebuchet MS"/>
              </a:rPr>
              <a:t>Orgánica </a:t>
            </a:r>
            <a:r>
              <a:rPr sz="2400" spc="-5" dirty="0">
                <a:latin typeface="Trebuchet MS"/>
                <a:cs typeface="Trebuchet MS"/>
              </a:rPr>
              <a:t>Constitucional de </a:t>
            </a:r>
            <a:r>
              <a:rPr sz="2400" dirty="0">
                <a:latin typeface="Trebuchet MS"/>
                <a:cs typeface="Trebuchet MS"/>
              </a:rPr>
              <a:t>la </a:t>
            </a:r>
            <a:r>
              <a:rPr sz="2400" spc="-5" dirty="0">
                <a:latin typeface="Trebuchet MS"/>
                <a:cs typeface="Trebuchet MS"/>
              </a:rPr>
              <a:t>Educación (LOCE, donde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</a:t>
            </a:r>
          </a:p>
          <a:p>
            <a:pPr marL="12700" marR="554990">
              <a:lnSpc>
                <a:spcPct val="114599"/>
              </a:lnSpc>
              <a:spcBef>
                <a:spcPts val="10"/>
              </a:spcBef>
            </a:pPr>
            <a:r>
              <a:rPr sz="2400" dirty="0">
                <a:latin typeface="Trebuchet MS"/>
                <a:cs typeface="Trebuchet MS"/>
              </a:rPr>
              <a:t>fortalece la libertad </a:t>
            </a:r>
            <a:r>
              <a:rPr sz="2400" spc="-5" dirty="0">
                <a:latin typeface="Trebuchet MS"/>
                <a:cs typeface="Trebuchet MS"/>
              </a:rPr>
              <a:t>de enseñanza, </a:t>
            </a:r>
            <a:r>
              <a:rPr sz="2400" spc="-10" dirty="0">
                <a:latin typeface="Trebuchet MS"/>
                <a:cs typeface="Trebuchet MS"/>
              </a:rPr>
              <a:t>perjudicando </a:t>
            </a:r>
            <a:r>
              <a:rPr sz="2400" dirty="0">
                <a:latin typeface="Trebuchet MS"/>
                <a:cs typeface="Trebuchet MS"/>
              </a:rPr>
              <a:t>a la </a:t>
            </a:r>
            <a:r>
              <a:rPr sz="2400" spc="-10" dirty="0">
                <a:latin typeface="Trebuchet MS"/>
                <a:cs typeface="Trebuchet MS"/>
              </a:rPr>
              <a:t>educación  </a:t>
            </a:r>
            <a:r>
              <a:rPr sz="2400" spc="-5" dirty="0">
                <a:latin typeface="Trebuchet MS"/>
                <a:cs typeface="Trebuchet MS"/>
              </a:rPr>
              <a:t>pública </a:t>
            </a:r>
            <a:r>
              <a:rPr sz="2400" dirty="0">
                <a:latin typeface="Trebuchet MS"/>
                <a:cs typeface="Trebuchet MS"/>
              </a:rPr>
              <a:t>y </a:t>
            </a:r>
            <a:r>
              <a:rPr sz="2400" spc="-5" dirty="0">
                <a:latin typeface="Trebuchet MS"/>
                <a:cs typeface="Trebuchet MS"/>
              </a:rPr>
              <a:t>favoreciendo </a:t>
            </a:r>
            <a:r>
              <a:rPr sz="2400" dirty="0">
                <a:latin typeface="Trebuchet MS"/>
                <a:cs typeface="Trebuchet MS"/>
              </a:rPr>
              <a:t>a la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privada).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0422318-83BF-45EF-BB77-92C3B2EA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9200" cy="1325563"/>
          </a:xfrm>
        </p:spPr>
        <p:txBody>
          <a:bodyPr/>
          <a:lstStyle/>
          <a:p>
            <a:r>
              <a:rPr lang="es-CL" dirty="0"/>
              <a:t>TRANSICIÓN PACTADA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9053" y="2276094"/>
            <a:ext cx="9415780" cy="356742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743585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Observa </a:t>
            </a:r>
            <a:r>
              <a:rPr sz="2000" spc="-5" dirty="0">
                <a:latin typeface="Trebuchet MS"/>
                <a:cs typeface="Trebuchet MS"/>
              </a:rPr>
              <a:t>atentamente </a:t>
            </a:r>
            <a:r>
              <a:rPr sz="2000" dirty="0">
                <a:latin typeface="Trebuchet MS"/>
                <a:cs typeface="Trebuchet MS"/>
              </a:rPr>
              <a:t>los siguientes videos </a:t>
            </a:r>
            <a:r>
              <a:rPr sz="2000" spc="-5" dirty="0">
                <a:latin typeface="Trebuchet MS"/>
                <a:cs typeface="Trebuchet MS"/>
              </a:rPr>
              <a:t>de </a:t>
            </a:r>
            <a:r>
              <a:rPr sz="2000" dirty="0">
                <a:latin typeface="Trebuchet MS"/>
                <a:cs typeface="Trebuchet MS"/>
              </a:rPr>
              <a:t>la propaganda electoral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del  </a:t>
            </a:r>
            <a:r>
              <a:rPr sz="2000" dirty="0">
                <a:latin typeface="Trebuchet MS"/>
                <a:cs typeface="Trebuchet MS"/>
              </a:rPr>
              <a:t>Plebiscito 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5" dirty="0">
                <a:latin typeface="Trebuchet MS"/>
                <a:cs typeface="Trebuchet MS"/>
              </a:rPr>
              <a:t>1988.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Trebuchet MS"/>
                <a:cs typeface="Trebuchet MS"/>
              </a:rPr>
              <a:t>Franja </a:t>
            </a:r>
            <a:r>
              <a:rPr sz="2000" spc="-5" dirty="0">
                <a:latin typeface="Trebuchet MS"/>
                <a:cs typeface="Trebuchet MS"/>
              </a:rPr>
              <a:t>electoral del </a:t>
            </a:r>
            <a:r>
              <a:rPr sz="2000" dirty="0">
                <a:latin typeface="Trebuchet MS"/>
                <a:cs typeface="Trebuchet MS"/>
              </a:rPr>
              <a:t>NO: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u="heavy" spc="-15" dirty="0">
                <a:solidFill>
                  <a:srgbClr val="FFAD3D"/>
                </a:solidFill>
                <a:uFill>
                  <a:solidFill>
                    <a:srgbClr val="FFAD3D"/>
                  </a:solidFill>
                </a:uFill>
                <a:latin typeface="Trebuchet MS"/>
                <a:cs typeface="Trebuchet MS"/>
                <a:hlinkClick r:id="rId4"/>
              </a:rPr>
              <a:t>https://www.youtube.com/watch?v=IFAMpW0hPNY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000" dirty="0">
                <a:latin typeface="Trebuchet MS"/>
                <a:cs typeface="Trebuchet MS"/>
              </a:rPr>
              <a:t>Franja </a:t>
            </a:r>
            <a:r>
              <a:rPr sz="2000" spc="-5" dirty="0">
                <a:latin typeface="Trebuchet MS"/>
                <a:cs typeface="Trebuchet MS"/>
              </a:rPr>
              <a:t>electoral del SI: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u="heavy" spc="-15" dirty="0">
                <a:solidFill>
                  <a:srgbClr val="FFAD3D"/>
                </a:solidFill>
                <a:uFill>
                  <a:solidFill>
                    <a:srgbClr val="FFAD3D"/>
                  </a:solidFill>
                </a:uFill>
                <a:latin typeface="Trebuchet MS"/>
                <a:cs typeface="Trebuchet MS"/>
                <a:hlinkClick r:id="rId5"/>
              </a:rPr>
              <a:t>https://www.youtube.com/watch?v=RxuRWmEg8oE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marR="544195" indent="-228600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rebuchet MS"/>
                <a:cs typeface="Trebuchet MS"/>
              </a:rPr>
              <a:t>Responder </a:t>
            </a:r>
            <a:r>
              <a:rPr sz="2000" dirty="0">
                <a:latin typeface="Trebuchet MS"/>
                <a:cs typeface="Trebuchet MS"/>
              </a:rPr>
              <a:t>las siguientes </a:t>
            </a:r>
            <a:r>
              <a:rPr sz="2000" spc="-5" dirty="0">
                <a:latin typeface="Trebuchet MS"/>
                <a:cs typeface="Trebuchet MS"/>
              </a:rPr>
              <a:t>preguntas en un documento </a:t>
            </a:r>
            <a:r>
              <a:rPr sz="2000" spc="-25" dirty="0">
                <a:latin typeface="Trebuchet MS"/>
                <a:cs typeface="Trebuchet MS"/>
              </a:rPr>
              <a:t>Word </a:t>
            </a:r>
            <a:r>
              <a:rPr sz="2000" dirty="0">
                <a:latin typeface="Trebuchet MS"/>
                <a:cs typeface="Trebuchet MS"/>
              </a:rPr>
              <a:t>y luego </a:t>
            </a:r>
            <a:r>
              <a:rPr sz="2000" spc="-5" dirty="0">
                <a:latin typeface="Trebuchet MS"/>
                <a:cs typeface="Trebuchet MS"/>
              </a:rPr>
              <a:t>enviar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al  </a:t>
            </a:r>
            <a:r>
              <a:rPr sz="2000" dirty="0">
                <a:latin typeface="Trebuchet MS"/>
                <a:cs typeface="Trebuchet MS"/>
              </a:rPr>
              <a:t>correo </a:t>
            </a:r>
            <a:r>
              <a:rPr sz="2000" dirty="0">
                <a:latin typeface="Trebuchet MS"/>
                <a:cs typeface="Trebuchet MS"/>
                <a:hlinkClick r:id="rId6"/>
              </a:rPr>
              <a:t>pabloortz.09@gmail.com </a:t>
            </a:r>
            <a:r>
              <a:rPr sz="2000" spc="-5" dirty="0">
                <a:latin typeface="Trebuchet MS"/>
                <a:cs typeface="Trebuchet MS"/>
              </a:rPr>
              <a:t>durante </a:t>
            </a:r>
            <a:r>
              <a:rPr sz="2000" dirty="0">
                <a:latin typeface="Trebuchet MS"/>
                <a:cs typeface="Trebuchet MS"/>
              </a:rPr>
              <a:t>la semana </a:t>
            </a:r>
            <a:r>
              <a:rPr sz="2000" spc="-5" dirty="0">
                <a:latin typeface="Trebuchet MS"/>
                <a:cs typeface="Trebuchet MS"/>
              </a:rPr>
              <a:t>del 11 al 15 de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abril.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469900" indent="-457834">
              <a:lnSpc>
                <a:spcPts val="2039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rebuchet MS"/>
                <a:cs typeface="Trebuchet MS"/>
              </a:rPr>
              <a:t>Identifica </a:t>
            </a:r>
            <a:r>
              <a:rPr sz="2000" dirty="0">
                <a:latin typeface="Trebuchet MS"/>
                <a:cs typeface="Trebuchet MS"/>
              </a:rPr>
              <a:t>las </a:t>
            </a:r>
            <a:r>
              <a:rPr sz="2000" spc="-5" dirty="0">
                <a:latin typeface="Trebuchet MS"/>
                <a:cs typeface="Trebuchet MS"/>
              </a:rPr>
              <a:t>principales ideas </a:t>
            </a:r>
            <a:r>
              <a:rPr sz="2000" dirty="0">
                <a:latin typeface="Trebuchet MS"/>
                <a:cs typeface="Trebuchet MS"/>
              </a:rPr>
              <a:t>y </a:t>
            </a:r>
            <a:r>
              <a:rPr sz="2000" spc="-5" dirty="0">
                <a:latin typeface="Trebuchet MS"/>
                <a:cs typeface="Trebuchet MS"/>
              </a:rPr>
              <a:t>premisas </a:t>
            </a:r>
            <a:r>
              <a:rPr sz="2000" dirty="0">
                <a:latin typeface="Trebuchet MS"/>
                <a:cs typeface="Trebuchet MS"/>
              </a:rPr>
              <a:t>que </a:t>
            </a:r>
            <a:r>
              <a:rPr sz="2000" spc="-5" dirty="0">
                <a:latin typeface="Trebuchet MS"/>
                <a:cs typeface="Trebuchet MS"/>
              </a:rPr>
              <a:t>cada una </a:t>
            </a:r>
            <a:r>
              <a:rPr sz="2000" dirty="0">
                <a:latin typeface="Trebuchet MS"/>
                <a:cs typeface="Trebuchet MS"/>
              </a:rPr>
              <a:t>de las franjas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buscaba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ts val="2039"/>
              </a:lnSpc>
            </a:pPr>
            <a:r>
              <a:rPr sz="2000" spc="-35" dirty="0">
                <a:latin typeface="Trebuchet MS"/>
                <a:cs typeface="Trebuchet MS"/>
              </a:rPr>
              <a:t>instalar.</a:t>
            </a:r>
            <a:endParaRPr sz="2000">
              <a:latin typeface="Trebuchet MS"/>
              <a:cs typeface="Trebuchet MS"/>
            </a:endParaRPr>
          </a:p>
          <a:p>
            <a:pPr marL="469900" marR="483870" indent="-457834">
              <a:lnSpc>
                <a:spcPct val="70000"/>
              </a:lnSpc>
              <a:spcBef>
                <a:spcPts val="994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30" dirty="0">
                <a:latin typeface="Trebuchet MS"/>
                <a:cs typeface="Trebuchet MS"/>
              </a:rPr>
              <a:t>¿Por </a:t>
            </a:r>
            <a:r>
              <a:rPr sz="2000" spc="-5" dirty="0">
                <a:latin typeface="Trebuchet MS"/>
                <a:cs typeface="Trebuchet MS"/>
              </a:rPr>
              <a:t>qué </a:t>
            </a:r>
            <a:r>
              <a:rPr sz="2000" dirty="0">
                <a:latin typeface="Trebuchet MS"/>
                <a:cs typeface="Trebuchet MS"/>
              </a:rPr>
              <a:t>motivos se </a:t>
            </a:r>
            <a:r>
              <a:rPr sz="2000" spc="-5" dirty="0">
                <a:latin typeface="Trebuchet MS"/>
                <a:cs typeface="Trebuchet MS"/>
              </a:rPr>
              <a:t>ha afirmado que </a:t>
            </a:r>
            <a:r>
              <a:rPr sz="2000" dirty="0">
                <a:latin typeface="Trebuchet MS"/>
                <a:cs typeface="Trebuchet MS"/>
              </a:rPr>
              <a:t>la campaña </a:t>
            </a:r>
            <a:r>
              <a:rPr sz="2000" spc="-5" dirty="0">
                <a:latin typeface="Trebuchet MS"/>
                <a:cs typeface="Trebuchet MS"/>
              </a:rPr>
              <a:t>por el No </a:t>
            </a:r>
            <a:r>
              <a:rPr sz="2000" dirty="0">
                <a:latin typeface="Trebuchet MS"/>
                <a:cs typeface="Trebuchet MS"/>
              </a:rPr>
              <a:t>fue </a:t>
            </a:r>
            <a:r>
              <a:rPr sz="2000" spc="-5" dirty="0">
                <a:latin typeface="Trebuchet MS"/>
                <a:cs typeface="Trebuchet MS"/>
              </a:rPr>
              <a:t>mucho </a:t>
            </a:r>
            <a:r>
              <a:rPr sz="2000" dirty="0">
                <a:latin typeface="Trebuchet MS"/>
                <a:cs typeface="Trebuchet MS"/>
              </a:rPr>
              <a:t>más  </a:t>
            </a:r>
            <a:r>
              <a:rPr sz="2000" spc="-5" dirty="0">
                <a:latin typeface="Trebuchet MS"/>
                <a:cs typeface="Trebuchet MS"/>
              </a:rPr>
              <a:t>convincente que </a:t>
            </a:r>
            <a:r>
              <a:rPr sz="2000" dirty="0">
                <a:latin typeface="Trebuchet MS"/>
                <a:cs typeface="Trebuchet MS"/>
              </a:rPr>
              <a:t>la </a:t>
            </a:r>
            <a:r>
              <a:rPr sz="2000" spc="-5" dirty="0">
                <a:latin typeface="Trebuchet MS"/>
                <a:cs typeface="Trebuchet MS"/>
              </a:rPr>
              <a:t>del </a:t>
            </a:r>
            <a:r>
              <a:rPr sz="2000" dirty="0">
                <a:latin typeface="Trebuchet MS"/>
                <a:cs typeface="Trebuchet MS"/>
              </a:rPr>
              <a:t>Sí? Argumenta </a:t>
            </a:r>
            <a:r>
              <a:rPr sz="2000" spc="-5" dirty="0">
                <a:latin typeface="Trebuchet MS"/>
                <a:cs typeface="Trebuchet MS"/>
              </a:rPr>
              <a:t>tu</a:t>
            </a:r>
            <a:r>
              <a:rPr sz="2000" spc="-2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respuesta.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FD515CC-33A2-4E9D-9022-E938B5D0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20000" cy="1325563"/>
          </a:xfrm>
        </p:spPr>
        <p:txBody>
          <a:bodyPr/>
          <a:lstStyle/>
          <a:p>
            <a:r>
              <a:rPr lang="es-CL" dirty="0"/>
              <a:t>ACTIVIDADES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9" y="1493424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052" y="969330"/>
            <a:ext cx="54131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3600" dirty="0"/>
              <a:t>ANTECEDENTES</a:t>
            </a:r>
            <a:endParaRPr sz="3600" dirty="0"/>
          </a:p>
        </p:txBody>
      </p:sp>
      <p:sp>
        <p:nvSpPr>
          <p:cNvPr id="7" name="object 7"/>
          <p:cNvSpPr/>
          <p:nvPr/>
        </p:nvSpPr>
        <p:spPr>
          <a:xfrm>
            <a:off x="4686300" y="2234183"/>
            <a:ext cx="4305300" cy="2109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9053" y="1937715"/>
            <a:ext cx="3553460" cy="44259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33045" algn="just">
              <a:lnSpc>
                <a:spcPct val="90000"/>
              </a:lnSpc>
              <a:spcBef>
                <a:spcPts val="345"/>
              </a:spcBef>
              <a:buChar char="-"/>
              <a:tabLst>
                <a:tab pos="182245" algn="l"/>
              </a:tabLst>
            </a:pPr>
            <a:r>
              <a:rPr sz="2000" dirty="0">
                <a:latin typeface="Trebuchet MS"/>
                <a:cs typeface="Trebuchet MS"/>
              </a:rPr>
              <a:t>Crisis política, económica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  social y movilización </a:t>
            </a:r>
            <a:r>
              <a:rPr sz="2000" spc="-5" dirty="0">
                <a:latin typeface="Trebuchet MS"/>
                <a:cs typeface="Trebuchet MS"/>
              </a:rPr>
              <a:t>popular  </a:t>
            </a:r>
            <a:r>
              <a:rPr sz="2000" dirty="0">
                <a:latin typeface="Trebuchet MS"/>
                <a:cs typeface="Trebuchet MS"/>
              </a:rPr>
              <a:t>(1982-1986)</a:t>
            </a:r>
            <a:endParaRPr sz="2000">
              <a:latin typeface="Trebuchet MS"/>
              <a:cs typeface="Trebuchet MS"/>
            </a:endParaRPr>
          </a:p>
          <a:p>
            <a:pPr marL="12700" marR="234950">
              <a:lnSpc>
                <a:spcPct val="90000"/>
              </a:lnSpc>
              <a:spcBef>
                <a:spcPts val="994"/>
              </a:spcBef>
              <a:buChar char="-"/>
              <a:tabLst>
                <a:tab pos="182245" algn="l"/>
              </a:tabLst>
            </a:pPr>
            <a:r>
              <a:rPr sz="2000" spc="-10" dirty="0">
                <a:latin typeface="Trebuchet MS"/>
                <a:cs typeface="Trebuchet MS"/>
              </a:rPr>
              <a:t>Partidos </a:t>
            </a:r>
            <a:r>
              <a:rPr sz="2000" spc="-5" dirty="0">
                <a:latin typeface="Trebuchet MS"/>
                <a:cs typeface="Trebuchet MS"/>
              </a:rPr>
              <a:t>políticos de  </a:t>
            </a:r>
            <a:r>
              <a:rPr sz="2000" dirty="0">
                <a:latin typeface="Trebuchet MS"/>
                <a:cs typeface="Trebuchet MS"/>
              </a:rPr>
              <a:t>oposición: Democracia  </a:t>
            </a:r>
            <a:r>
              <a:rPr sz="2000" spc="-5" dirty="0">
                <a:latin typeface="Trebuchet MS"/>
                <a:cs typeface="Trebuchet MS"/>
              </a:rPr>
              <a:t>Cristiana, </a:t>
            </a:r>
            <a:r>
              <a:rPr sz="2000" spc="-15" dirty="0">
                <a:latin typeface="Trebuchet MS"/>
                <a:cs typeface="Trebuchet MS"/>
              </a:rPr>
              <a:t>Partido </a:t>
            </a:r>
            <a:r>
              <a:rPr sz="2000" spc="-5" dirty="0">
                <a:latin typeface="Trebuchet MS"/>
                <a:cs typeface="Trebuchet MS"/>
              </a:rPr>
              <a:t>Radical,  </a:t>
            </a:r>
            <a:r>
              <a:rPr sz="2000" dirty="0">
                <a:latin typeface="Trebuchet MS"/>
                <a:cs typeface="Trebuchet MS"/>
              </a:rPr>
              <a:t>Social Democracia,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Izquierda  Cristiana, MAPU </a:t>
            </a:r>
            <a:r>
              <a:rPr sz="2000" dirty="0">
                <a:latin typeface="Trebuchet MS"/>
                <a:cs typeface="Trebuchet MS"/>
              </a:rPr>
              <a:t>y </a:t>
            </a:r>
            <a:r>
              <a:rPr sz="2000" spc="-5" dirty="0">
                <a:latin typeface="Trebuchet MS"/>
                <a:cs typeface="Trebuchet MS"/>
              </a:rPr>
              <a:t>socialistas  </a:t>
            </a:r>
            <a:r>
              <a:rPr sz="2000" dirty="0">
                <a:latin typeface="Trebuchet MS"/>
                <a:cs typeface="Trebuchet MS"/>
              </a:rPr>
              <a:t>renovados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90000"/>
              </a:lnSpc>
              <a:spcBef>
                <a:spcPts val="994"/>
              </a:spcBef>
              <a:buChar char="-"/>
              <a:tabLst>
                <a:tab pos="168275" algn="l"/>
              </a:tabLst>
            </a:pPr>
            <a:r>
              <a:rPr sz="2000" dirty="0">
                <a:latin typeface="Trebuchet MS"/>
                <a:cs typeface="Trebuchet MS"/>
              </a:rPr>
              <a:t>Acuerdo Nacional </a:t>
            </a:r>
            <a:r>
              <a:rPr sz="2000" spc="-5" dirty="0">
                <a:latin typeface="Trebuchet MS"/>
                <a:cs typeface="Trebuchet MS"/>
              </a:rPr>
              <a:t>para </a:t>
            </a:r>
            <a:r>
              <a:rPr sz="2000" dirty="0">
                <a:latin typeface="Trebuchet MS"/>
                <a:cs typeface="Trebuchet MS"/>
              </a:rPr>
              <a:t>la  </a:t>
            </a:r>
            <a:r>
              <a:rPr sz="2000" spc="-5" dirty="0">
                <a:latin typeface="Trebuchet MS"/>
                <a:cs typeface="Trebuchet MS"/>
              </a:rPr>
              <a:t>Democracia </a:t>
            </a:r>
            <a:r>
              <a:rPr sz="2000" dirty="0">
                <a:latin typeface="Trebuchet MS"/>
                <a:cs typeface="Trebuchet MS"/>
              </a:rPr>
              <a:t>(1985): </a:t>
            </a:r>
            <a:r>
              <a:rPr sz="2000" spc="-5" dirty="0">
                <a:latin typeface="Trebuchet MS"/>
                <a:cs typeface="Trebuchet MS"/>
              </a:rPr>
              <a:t>Mesa de  negociación política, </a:t>
            </a:r>
            <a:r>
              <a:rPr sz="2000" dirty="0">
                <a:latin typeface="Trebuchet MS"/>
                <a:cs typeface="Trebuchet MS"/>
              </a:rPr>
              <a:t>formada  </a:t>
            </a:r>
            <a:r>
              <a:rPr sz="2000" spc="-5" dirty="0">
                <a:latin typeface="Trebuchet MS"/>
                <a:cs typeface="Trebuchet MS"/>
              </a:rPr>
              <a:t>por </a:t>
            </a:r>
            <a:r>
              <a:rPr sz="2000" dirty="0">
                <a:latin typeface="Trebuchet MS"/>
                <a:cs typeface="Trebuchet MS"/>
              </a:rPr>
              <a:t>la </a:t>
            </a:r>
            <a:r>
              <a:rPr sz="2000" spc="-5" dirty="0">
                <a:latin typeface="Trebuchet MS"/>
                <a:cs typeface="Trebuchet MS"/>
              </a:rPr>
              <a:t>Iglesia </a:t>
            </a:r>
            <a:r>
              <a:rPr sz="2000" dirty="0">
                <a:latin typeface="Trebuchet MS"/>
                <a:cs typeface="Trebuchet MS"/>
              </a:rPr>
              <a:t>Católica, </a:t>
            </a:r>
            <a:r>
              <a:rPr sz="2000" spc="-5" dirty="0">
                <a:latin typeface="Trebuchet MS"/>
                <a:cs typeface="Trebuchet MS"/>
              </a:rPr>
              <a:t>entre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la  </a:t>
            </a:r>
            <a:r>
              <a:rPr sz="2000" spc="-5" dirty="0">
                <a:latin typeface="Trebuchet MS"/>
                <a:cs typeface="Trebuchet MS"/>
              </a:rPr>
              <a:t>Derecha Liberal </a:t>
            </a:r>
            <a:r>
              <a:rPr sz="2000" dirty="0">
                <a:latin typeface="Trebuchet MS"/>
                <a:cs typeface="Trebuchet MS"/>
              </a:rPr>
              <a:t>y la oposición  a la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Dictadura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434" y="2011171"/>
            <a:ext cx="9688830" cy="457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El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“segundo milagro”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económico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chileno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221615">
              <a:lnSpc>
                <a:spcPts val="2480"/>
              </a:lnSpc>
            </a:pPr>
            <a:r>
              <a:rPr sz="2300" dirty="0">
                <a:latin typeface="Trebuchet MS"/>
                <a:cs typeface="Trebuchet MS"/>
              </a:rPr>
              <a:t>En 1985, </a:t>
            </a:r>
            <a:r>
              <a:rPr sz="2300" spc="-5" dirty="0">
                <a:latin typeface="Trebuchet MS"/>
                <a:cs typeface="Trebuchet MS"/>
              </a:rPr>
              <a:t>el </a:t>
            </a:r>
            <a:r>
              <a:rPr sz="2300" dirty="0">
                <a:latin typeface="Trebuchet MS"/>
                <a:cs typeface="Trebuchet MS"/>
              </a:rPr>
              <a:t>régimen </a:t>
            </a:r>
            <a:r>
              <a:rPr sz="2300" spc="-5" dirty="0">
                <a:latin typeface="Trebuchet MS"/>
                <a:cs typeface="Trebuchet MS"/>
              </a:rPr>
              <a:t>militar </a:t>
            </a:r>
            <a:r>
              <a:rPr sz="2300" dirty="0">
                <a:latin typeface="Trebuchet MS"/>
                <a:cs typeface="Trebuchet MS"/>
              </a:rPr>
              <a:t>retomó la senda neoliberal, </a:t>
            </a:r>
            <a:r>
              <a:rPr sz="2300" spc="-5" dirty="0">
                <a:latin typeface="Trebuchet MS"/>
                <a:cs typeface="Trebuchet MS"/>
              </a:rPr>
              <a:t>en parte, por </a:t>
            </a:r>
            <a:r>
              <a:rPr sz="2300" dirty="0">
                <a:latin typeface="Trebuchet MS"/>
                <a:cs typeface="Trebuchet MS"/>
              </a:rPr>
              <a:t>la  presión </a:t>
            </a:r>
            <a:r>
              <a:rPr sz="2300" spc="-5" dirty="0">
                <a:latin typeface="Trebuchet MS"/>
                <a:cs typeface="Trebuchet MS"/>
              </a:rPr>
              <a:t>de </a:t>
            </a:r>
            <a:r>
              <a:rPr sz="2300" dirty="0">
                <a:latin typeface="Trebuchet MS"/>
                <a:cs typeface="Trebuchet MS"/>
              </a:rPr>
              <a:t>los grupos </a:t>
            </a:r>
            <a:r>
              <a:rPr sz="2300" spc="-5" dirty="0">
                <a:latin typeface="Trebuchet MS"/>
                <a:cs typeface="Trebuchet MS"/>
              </a:rPr>
              <a:t>económicos exportadores, que </a:t>
            </a:r>
            <a:r>
              <a:rPr sz="2300" dirty="0">
                <a:latin typeface="Trebuchet MS"/>
                <a:cs typeface="Trebuchet MS"/>
              </a:rPr>
              <a:t>se </a:t>
            </a:r>
            <a:r>
              <a:rPr sz="2300" spc="-5" dirty="0">
                <a:latin typeface="Trebuchet MS"/>
                <a:cs typeface="Trebuchet MS"/>
              </a:rPr>
              <a:t>mostraban  contrarios </a:t>
            </a:r>
            <a:r>
              <a:rPr sz="2300" dirty="0">
                <a:latin typeface="Trebuchet MS"/>
                <a:cs typeface="Trebuchet MS"/>
              </a:rPr>
              <a:t>a las </a:t>
            </a:r>
            <a:r>
              <a:rPr sz="2300" spc="-5" dirty="0">
                <a:latin typeface="Trebuchet MS"/>
                <a:cs typeface="Trebuchet MS"/>
              </a:rPr>
              <a:t>medidas </a:t>
            </a:r>
            <a:r>
              <a:rPr sz="2300" dirty="0">
                <a:latin typeface="Trebuchet MS"/>
                <a:cs typeface="Trebuchet MS"/>
              </a:rPr>
              <a:t>intervencionistas </a:t>
            </a:r>
            <a:r>
              <a:rPr sz="2300" spc="-5" dirty="0">
                <a:latin typeface="Trebuchet MS"/>
                <a:cs typeface="Trebuchet MS"/>
              </a:rPr>
              <a:t>adoptadas por </a:t>
            </a:r>
            <a:r>
              <a:rPr sz="2300" spc="-15" dirty="0">
                <a:latin typeface="Trebuchet MS"/>
                <a:cs typeface="Trebuchet MS"/>
              </a:rPr>
              <a:t>Pinochet </a:t>
            </a:r>
            <a:r>
              <a:rPr sz="2300" dirty="0">
                <a:latin typeface="Trebuchet MS"/>
                <a:cs typeface="Trebuchet MS"/>
              </a:rPr>
              <a:t>y su  </a:t>
            </a:r>
            <a:r>
              <a:rPr sz="2300" spc="-5" dirty="0">
                <a:latin typeface="Trebuchet MS"/>
                <a:cs typeface="Trebuchet MS"/>
              </a:rPr>
              <a:t>equipo económico tras </a:t>
            </a:r>
            <a:r>
              <a:rPr sz="2300" dirty="0">
                <a:latin typeface="Trebuchet MS"/>
                <a:cs typeface="Trebuchet MS"/>
              </a:rPr>
              <a:t>la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crisis.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90000"/>
              </a:lnSpc>
              <a:spcBef>
                <a:spcPts val="975"/>
              </a:spcBef>
            </a:pPr>
            <a:r>
              <a:rPr sz="2300" spc="-5" dirty="0">
                <a:latin typeface="Trebuchet MS"/>
                <a:cs typeface="Trebuchet MS"/>
              </a:rPr>
              <a:t>1985-1989: </a:t>
            </a:r>
            <a:r>
              <a:rPr sz="2300" dirty="0">
                <a:latin typeface="Trebuchet MS"/>
                <a:cs typeface="Trebuchet MS"/>
              </a:rPr>
              <a:t>Bajo las </a:t>
            </a:r>
            <a:r>
              <a:rPr sz="2300" spc="-5" dirty="0">
                <a:latin typeface="Trebuchet MS"/>
                <a:cs typeface="Trebuchet MS"/>
              </a:rPr>
              <a:t>premisas del </a:t>
            </a:r>
            <a:r>
              <a:rPr sz="2300" dirty="0">
                <a:latin typeface="Trebuchet MS"/>
                <a:cs typeface="Trebuchet MS"/>
              </a:rPr>
              <a:t>Fondo </a:t>
            </a:r>
            <a:r>
              <a:rPr sz="2300" spc="-5" dirty="0">
                <a:latin typeface="Trebuchet MS"/>
                <a:cs typeface="Trebuchet MS"/>
              </a:rPr>
              <a:t>Monetario Internacional (FMI) </a:t>
            </a:r>
            <a:r>
              <a:rPr sz="2300" dirty="0">
                <a:latin typeface="Trebuchet MS"/>
                <a:cs typeface="Trebuchet MS"/>
              </a:rPr>
              <a:t>y  </a:t>
            </a:r>
            <a:r>
              <a:rPr sz="2300" spc="-5" dirty="0">
                <a:latin typeface="Trebuchet MS"/>
                <a:cs typeface="Trebuchet MS"/>
              </a:rPr>
              <a:t>dirigido ahora por el economista </a:t>
            </a:r>
            <a:r>
              <a:rPr sz="2300" dirty="0">
                <a:latin typeface="Trebuchet MS"/>
                <a:cs typeface="Trebuchet MS"/>
              </a:rPr>
              <a:t>Hernán Büchi </a:t>
            </a:r>
            <a:r>
              <a:rPr sz="2300" spc="-5" dirty="0">
                <a:latin typeface="Trebuchet MS"/>
                <a:cs typeface="Trebuchet MS"/>
              </a:rPr>
              <a:t>(1985-1989), el Ministerio  de Hacienda inició un </a:t>
            </a:r>
            <a:r>
              <a:rPr sz="2300" dirty="0">
                <a:latin typeface="Trebuchet MS"/>
                <a:cs typeface="Trebuchet MS"/>
              </a:rPr>
              <a:t>segundo </a:t>
            </a:r>
            <a:r>
              <a:rPr sz="2300" spc="-5" dirty="0">
                <a:latin typeface="Trebuchet MS"/>
                <a:cs typeface="Trebuchet MS"/>
              </a:rPr>
              <a:t>proceso de </a:t>
            </a:r>
            <a:r>
              <a:rPr sz="2300" dirty="0">
                <a:latin typeface="Trebuchet MS"/>
                <a:cs typeface="Trebuchet MS"/>
              </a:rPr>
              <a:t>privatización </a:t>
            </a:r>
            <a:r>
              <a:rPr sz="2300" spc="-5" dirty="0">
                <a:latin typeface="Trebuchet MS"/>
                <a:cs typeface="Trebuchet MS"/>
              </a:rPr>
              <a:t>de </a:t>
            </a:r>
            <a:r>
              <a:rPr sz="2300" dirty="0">
                <a:latin typeface="Trebuchet MS"/>
                <a:cs typeface="Trebuchet MS"/>
              </a:rPr>
              <a:t>las empresas y  </a:t>
            </a:r>
            <a:r>
              <a:rPr sz="2300" spc="-5" dirty="0">
                <a:latin typeface="Trebuchet MS"/>
                <a:cs typeface="Trebuchet MS"/>
              </a:rPr>
              <a:t>bancos que habían </a:t>
            </a:r>
            <a:r>
              <a:rPr sz="2300" dirty="0">
                <a:latin typeface="Trebuchet MS"/>
                <a:cs typeface="Trebuchet MS"/>
              </a:rPr>
              <a:t>sido </a:t>
            </a:r>
            <a:r>
              <a:rPr sz="2300" spc="-5" dirty="0">
                <a:latin typeface="Trebuchet MS"/>
                <a:cs typeface="Trebuchet MS"/>
              </a:rPr>
              <a:t>afectados por </a:t>
            </a:r>
            <a:r>
              <a:rPr sz="2300" dirty="0">
                <a:latin typeface="Trebuchet MS"/>
                <a:cs typeface="Trebuchet MS"/>
              </a:rPr>
              <a:t>la </a:t>
            </a:r>
            <a:r>
              <a:rPr sz="2300" spc="-5" dirty="0">
                <a:latin typeface="Trebuchet MS"/>
                <a:cs typeface="Trebuchet MS"/>
              </a:rPr>
              <a:t>crisis </a:t>
            </a:r>
            <a:r>
              <a:rPr sz="2300" dirty="0">
                <a:latin typeface="Trebuchet MS"/>
                <a:cs typeface="Trebuchet MS"/>
              </a:rPr>
              <a:t>—y </a:t>
            </a:r>
            <a:r>
              <a:rPr sz="2300" spc="-5" dirty="0">
                <a:latin typeface="Trebuchet MS"/>
                <a:cs typeface="Trebuchet MS"/>
              </a:rPr>
              <a:t>de </a:t>
            </a:r>
            <a:r>
              <a:rPr sz="2300" dirty="0">
                <a:latin typeface="Trebuchet MS"/>
                <a:cs typeface="Trebuchet MS"/>
              </a:rPr>
              <a:t>otras empresas </a:t>
            </a:r>
            <a:r>
              <a:rPr sz="2300" spc="-5" dirty="0">
                <a:latin typeface="Trebuchet MS"/>
                <a:cs typeface="Trebuchet MS"/>
              </a:rPr>
              <a:t>que  tradicionalmente habían estado </a:t>
            </a:r>
            <a:r>
              <a:rPr sz="2300" dirty="0">
                <a:latin typeface="Trebuchet MS"/>
                <a:cs typeface="Trebuchet MS"/>
              </a:rPr>
              <a:t>en </a:t>
            </a:r>
            <a:r>
              <a:rPr sz="2300" spc="-5" dirty="0">
                <a:latin typeface="Trebuchet MS"/>
                <a:cs typeface="Trebuchet MS"/>
              </a:rPr>
              <a:t>manos del </a:t>
            </a:r>
            <a:r>
              <a:rPr sz="2300" dirty="0">
                <a:latin typeface="Trebuchet MS"/>
                <a:cs typeface="Trebuchet MS"/>
              </a:rPr>
              <a:t>Estado, </a:t>
            </a:r>
            <a:r>
              <a:rPr sz="2300" spc="-5" dirty="0">
                <a:latin typeface="Trebuchet MS"/>
                <a:cs typeface="Trebuchet MS"/>
              </a:rPr>
              <a:t>como </a:t>
            </a:r>
            <a:r>
              <a:rPr sz="2300" dirty="0">
                <a:latin typeface="Trebuchet MS"/>
                <a:cs typeface="Trebuchet MS"/>
              </a:rPr>
              <a:t>telecomuni-  </a:t>
            </a:r>
            <a:r>
              <a:rPr sz="2300" spc="-5" dirty="0">
                <a:latin typeface="Trebuchet MS"/>
                <a:cs typeface="Trebuchet MS"/>
              </a:rPr>
              <a:t>caciones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, electricidad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acero—,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además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liberalización del mercado 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financiero.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C4C81E-D9F4-4927-9A10-60446E79E3B6}"/>
              </a:ext>
            </a:extLst>
          </p:cNvPr>
          <p:cNvSpPr/>
          <p:nvPr/>
        </p:nvSpPr>
        <p:spPr>
          <a:xfrm>
            <a:off x="469827" y="407489"/>
            <a:ext cx="7640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TRANSICIÓN A LA DEMOCRACIA (1986-1989)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2667000"/>
            <a:ext cx="2510028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135067"/>
            <a:ext cx="4419600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-671276"/>
            <a:ext cx="105156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5080">
              <a:lnSpc>
                <a:spcPct val="100000"/>
              </a:lnSpc>
              <a:spcBef>
                <a:spcPts val="100"/>
              </a:spcBef>
            </a:pPr>
            <a:br>
              <a:rPr lang="es-CL" spc="-5" dirty="0"/>
            </a:br>
            <a:r>
              <a:rPr spc="-5" dirty="0" err="1"/>
              <a:t>Hernán</a:t>
            </a:r>
            <a:r>
              <a:rPr spc="-5" dirty="0"/>
              <a:t> </a:t>
            </a:r>
            <a:r>
              <a:rPr dirty="0"/>
              <a:t>Büchi, </a:t>
            </a:r>
            <a:r>
              <a:rPr spc="-5" dirty="0"/>
              <a:t>ministro de Hacienda  durante los últimos años </a:t>
            </a:r>
            <a:r>
              <a:rPr dirty="0"/>
              <a:t>de la </a:t>
            </a:r>
            <a:r>
              <a:rPr spc="-5" dirty="0"/>
              <a:t>dictadura  militar de Augusto </a:t>
            </a:r>
            <a:r>
              <a:rPr spc="-15" dirty="0"/>
              <a:t>Pinochet, </a:t>
            </a:r>
            <a:r>
              <a:rPr spc="-5" dirty="0"/>
              <a:t>entre los  años 1985 </a:t>
            </a:r>
            <a:r>
              <a:rPr dirty="0"/>
              <a:t>y </a:t>
            </a:r>
            <a:r>
              <a:rPr spc="-5" dirty="0"/>
              <a:t>1989.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0433" y="5266435"/>
            <a:ext cx="36245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Una </a:t>
            </a:r>
            <a:r>
              <a:rPr sz="1800" dirty="0">
                <a:latin typeface="Trebuchet MS"/>
                <a:cs typeface="Trebuchet MS"/>
              </a:rPr>
              <a:t>de las </a:t>
            </a:r>
            <a:r>
              <a:rPr sz="1800" spc="-5" dirty="0">
                <a:latin typeface="Trebuchet MS"/>
                <a:cs typeface="Trebuchet MS"/>
              </a:rPr>
              <a:t>medidas </a:t>
            </a:r>
            <a:r>
              <a:rPr sz="1800" spc="-10" dirty="0">
                <a:latin typeface="Trebuchet MS"/>
                <a:cs typeface="Trebuchet MS"/>
              </a:rPr>
              <a:t>económicas  </a:t>
            </a:r>
            <a:r>
              <a:rPr sz="1800" spc="-5" dirty="0">
                <a:latin typeface="Trebuchet MS"/>
                <a:cs typeface="Trebuchet MS"/>
              </a:rPr>
              <a:t>impulsadas por </a:t>
            </a:r>
            <a:r>
              <a:rPr sz="1800" dirty="0">
                <a:latin typeface="Trebuchet MS"/>
                <a:cs typeface="Trebuchet MS"/>
              </a:rPr>
              <a:t>Büchi, </a:t>
            </a:r>
            <a:r>
              <a:rPr sz="1800" spc="-5" dirty="0">
                <a:latin typeface="Trebuchet MS"/>
                <a:cs typeface="Trebuchet MS"/>
              </a:rPr>
              <a:t>fue devaluar  el </a:t>
            </a:r>
            <a:r>
              <a:rPr sz="1800" dirty="0">
                <a:latin typeface="Trebuchet MS"/>
                <a:cs typeface="Trebuchet MS"/>
              </a:rPr>
              <a:t>peso </a:t>
            </a:r>
            <a:r>
              <a:rPr sz="1800" spc="-5" dirty="0">
                <a:latin typeface="Trebuchet MS"/>
                <a:cs typeface="Trebuchet MS"/>
              </a:rPr>
              <a:t>respecto al </a:t>
            </a:r>
            <a:r>
              <a:rPr sz="1800" spc="-50" dirty="0">
                <a:latin typeface="Trebuchet MS"/>
                <a:cs typeface="Trebuchet MS"/>
              </a:rPr>
              <a:t>dólar,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esta  manera el dólar alto favorecía </a:t>
            </a:r>
            <a:r>
              <a:rPr sz="1800" dirty="0">
                <a:latin typeface="Trebuchet MS"/>
                <a:cs typeface="Trebuchet MS"/>
              </a:rPr>
              <a:t>las  </a:t>
            </a:r>
            <a:r>
              <a:rPr sz="1800" spc="-5" dirty="0">
                <a:latin typeface="Trebuchet MS"/>
                <a:cs typeface="Trebuchet MS"/>
              </a:rPr>
              <a:t>exportaciones.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8347" y="838200"/>
            <a:ext cx="9277985" cy="1835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Atentado a Augusto </a:t>
            </a:r>
            <a:r>
              <a:rPr sz="2400" spc="-20" dirty="0">
                <a:latin typeface="Trebuchet MS"/>
                <a:cs typeface="Trebuchet MS"/>
              </a:rPr>
              <a:t>Pinochet </a:t>
            </a:r>
            <a:r>
              <a:rPr sz="2400" spc="-5" dirty="0">
                <a:latin typeface="Trebuchet MS"/>
                <a:cs typeface="Trebuchet MS"/>
              </a:rPr>
              <a:t>perpetrado por el Frente </a:t>
            </a:r>
            <a:r>
              <a:rPr sz="2400" spc="-15" dirty="0">
                <a:latin typeface="Trebuchet MS"/>
                <a:cs typeface="Trebuchet MS"/>
              </a:rPr>
              <a:t>Patriótico  </a:t>
            </a:r>
            <a:r>
              <a:rPr sz="2400" spc="-5" dirty="0">
                <a:latin typeface="Trebuchet MS"/>
                <a:cs typeface="Trebuchet MS"/>
              </a:rPr>
              <a:t>Manuel </a:t>
            </a:r>
            <a:r>
              <a:rPr sz="2400" spc="-15" dirty="0">
                <a:latin typeface="Trebuchet MS"/>
                <a:cs typeface="Trebuchet MS"/>
              </a:rPr>
              <a:t>Rodríguez </a:t>
            </a:r>
            <a:r>
              <a:rPr sz="2400" spc="-5" dirty="0">
                <a:latin typeface="Trebuchet MS"/>
                <a:cs typeface="Trebuchet MS"/>
              </a:rPr>
              <a:t>(FPMR) el </a:t>
            </a:r>
            <a:r>
              <a:rPr sz="2400" dirty="0">
                <a:latin typeface="Trebuchet MS"/>
                <a:cs typeface="Trebuchet MS"/>
              </a:rPr>
              <a:t>7 </a:t>
            </a:r>
            <a:r>
              <a:rPr sz="2400" spc="-5" dirty="0">
                <a:latin typeface="Trebuchet MS"/>
                <a:cs typeface="Trebuchet MS"/>
              </a:rPr>
              <a:t>de septiembre de 1986 en </a:t>
            </a:r>
            <a:r>
              <a:rPr sz="2400" dirty="0">
                <a:latin typeface="Trebuchet MS"/>
                <a:cs typeface="Trebuchet MS"/>
              </a:rPr>
              <a:t>la </a:t>
            </a:r>
            <a:r>
              <a:rPr sz="2400" spc="-5" dirty="0">
                <a:latin typeface="Trebuchet MS"/>
                <a:cs typeface="Trebuchet MS"/>
              </a:rPr>
              <a:t>cuesta  “Las </a:t>
            </a:r>
            <a:r>
              <a:rPr sz="2400" dirty="0">
                <a:latin typeface="Trebuchet MS"/>
                <a:cs typeface="Trebuchet MS"/>
              </a:rPr>
              <a:t>Achupallas”, </a:t>
            </a:r>
            <a:r>
              <a:rPr sz="2400" spc="-5" dirty="0">
                <a:latin typeface="Trebuchet MS"/>
                <a:cs typeface="Trebuchet MS"/>
              </a:rPr>
              <a:t>camino al Cajón del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Maipo.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rebuchet MS"/>
                <a:cs typeface="Trebuchet MS"/>
              </a:rPr>
              <a:t>Resultado: </a:t>
            </a:r>
            <a:r>
              <a:rPr sz="2400" dirty="0">
                <a:latin typeface="Trebuchet MS"/>
                <a:cs typeface="Trebuchet MS"/>
              </a:rPr>
              <a:t>5 </a:t>
            </a:r>
            <a:r>
              <a:rPr sz="2400" spc="-5" dirty="0">
                <a:latin typeface="Trebuchet MS"/>
                <a:cs typeface="Trebuchet MS"/>
              </a:rPr>
              <a:t>muertos </a:t>
            </a:r>
            <a:r>
              <a:rPr sz="2400" dirty="0">
                <a:latin typeface="Trebuchet MS"/>
                <a:cs typeface="Trebuchet MS"/>
              </a:rPr>
              <a:t>y </a:t>
            </a:r>
            <a:r>
              <a:rPr sz="2400" spc="-5" dirty="0">
                <a:latin typeface="Trebuchet MS"/>
                <a:cs typeface="Trebuchet MS"/>
              </a:rPr>
              <a:t>11 heridos; </a:t>
            </a:r>
            <a:r>
              <a:rPr sz="2400" dirty="0">
                <a:latin typeface="Trebuchet MS"/>
                <a:cs typeface="Trebuchet MS"/>
              </a:rPr>
              <a:t>sin </a:t>
            </a:r>
            <a:r>
              <a:rPr sz="2400" spc="-10" dirty="0">
                <a:latin typeface="Trebuchet MS"/>
                <a:cs typeface="Trebuchet MS"/>
              </a:rPr>
              <a:t>embargo, </a:t>
            </a:r>
            <a:r>
              <a:rPr sz="2400" spc="-5" dirty="0">
                <a:latin typeface="Trebuchet MS"/>
                <a:cs typeface="Trebuchet MS"/>
              </a:rPr>
              <a:t>el </a:t>
            </a:r>
            <a:r>
              <a:rPr sz="2400" dirty="0">
                <a:latin typeface="Trebuchet MS"/>
                <a:cs typeface="Trebuchet MS"/>
              </a:rPr>
              <a:t>FPMR </a:t>
            </a:r>
            <a:r>
              <a:rPr sz="2400" spc="-5" dirty="0">
                <a:latin typeface="Trebuchet MS"/>
                <a:cs typeface="Trebuchet MS"/>
              </a:rPr>
              <a:t>no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logró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latin typeface="Trebuchet MS"/>
                <a:cs typeface="Trebuchet MS"/>
              </a:rPr>
              <a:t>su objetivo y </a:t>
            </a:r>
            <a:r>
              <a:rPr sz="2400" spc="-20" dirty="0">
                <a:latin typeface="Trebuchet MS"/>
                <a:cs typeface="Trebuchet MS"/>
              </a:rPr>
              <a:t>Pinochet </a:t>
            </a:r>
            <a:r>
              <a:rPr sz="2400" dirty="0">
                <a:latin typeface="Trebuchet MS"/>
                <a:cs typeface="Trebuchet MS"/>
              </a:rPr>
              <a:t>se </a:t>
            </a:r>
            <a:r>
              <a:rPr sz="2400" spc="-5" dirty="0">
                <a:latin typeface="Trebuchet MS"/>
                <a:cs typeface="Trebuchet MS"/>
              </a:rPr>
              <a:t>mantuvo con</a:t>
            </a:r>
            <a:r>
              <a:rPr sz="2400" spc="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vida.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0" y="3238333"/>
            <a:ext cx="3017583" cy="1480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3238334"/>
            <a:ext cx="3352800" cy="1480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8583" y="2197607"/>
            <a:ext cx="6724015" cy="635635"/>
          </a:xfrm>
          <a:custGeom>
            <a:avLst/>
            <a:gdLst/>
            <a:ahLst/>
            <a:cxnLst/>
            <a:rect l="l" t="t" r="r" b="b"/>
            <a:pathLst>
              <a:path w="6724015" h="635635">
                <a:moveTo>
                  <a:pt x="6617970" y="0"/>
                </a:moveTo>
                <a:lnTo>
                  <a:pt x="0" y="0"/>
                </a:lnTo>
                <a:lnTo>
                  <a:pt x="0" y="635507"/>
                </a:lnTo>
                <a:lnTo>
                  <a:pt x="6617970" y="635507"/>
                </a:lnTo>
                <a:lnTo>
                  <a:pt x="6659219" y="627191"/>
                </a:lnTo>
                <a:lnTo>
                  <a:pt x="6692884" y="604504"/>
                </a:lnTo>
                <a:lnTo>
                  <a:pt x="6715571" y="570839"/>
                </a:lnTo>
                <a:lnTo>
                  <a:pt x="6723888" y="529589"/>
                </a:lnTo>
                <a:lnTo>
                  <a:pt x="6723888" y="105917"/>
                </a:lnTo>
                <a:lnTo>
                  <a:pt x="6715571" y="64668"/>
                </a:lnTo>
                <a:lnTo>
                  <a:pt x="6692884" y="31003"/>
                </a:lnTo>
                <a:lnTo>
                  <a:pt x="6659219" y="8316"/>
                </a:lnTo>
                <a:lnTo>
                  <a:pt x="6617970" y="0"/>
                </a:lnTo>
                <a:close/>
              </a:path>
            </a:pathLst>
          </a:custGeom>
          <a:solidFill>
            <a:srgbClr val="F8D1C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8583" y="2197607"/>
            <a:ext cx="6724015" cy="635635"/>
          </a:xfrm>
          <a:custGeom>
            <a:avLst/>
            <a:gdLst/>
            <a:ahLst/>
            <a:cxnLst/>
            <a:rect l="l" t="t" r="r" b="b"/>
            <a:pathLst>
              <a:path w="6724015" h="635635">
                <a:moveTo>
                  <a:pt x="6723888" y="105917"/>
                </a:moveTo>
                <a:lnTo>
                  <a:pt x="6723888" y="529589"/>
                </a:lnTo>
                <a:lnTo>
                  <a:pt x="6715571" y="570839"/>
                </a:lnTo>
                <a:lnTo>
                  <a:pt x="6692884" y="604504"/>
                </a:lnTo>
                <a:lnTo>
                  <a:pt x="6659219" y="627191"/>
                </a:lnTo>
                <a:lnTo>
                  <a:pt x="6617970" y="635507"/>
                </a:lnTo>
                <a:lnTo>
                  <a:pt x="0" y="635507"/>
                </a:lnTo>
                <a:lnTo>
                  <a:pt x="0" y="0"/>
                </a:lnTo>
                <a:lnTo>
                  <a:pt x="6617970" y="0"/>
                </a:lnTo>
                <a:lnTo>
                  <a:pt x="6659219" y="8316"/>
                </a:lnTo>
                <a:lnTo>
                  <a:pt x="6692884" y="31003"/>
                </a:lnTo>
                <a:lnTo>
                  <a:pt x="6715571" y="64668"/>
                </a:lnTo>
                <a:lnTo>
                  <a:pt x="6723888" y="105917"/>
                </a:lnTo>
                <a:close/>
              </a:path>
            </a:pathLst>
          </a:custGeom>
          <a:ln w="12192">
            <a:solidFill>
              <a:srgbClr val="F8D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4464" y="2223008"/>
            <a:ext cx="512064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4785" marR="5080" indent="-172720">
              <a:lnSpc>
                <a:spcPts val="1880"/>
              </a:lnSpc>
              <a:spcBef>
                <a:spcPts val="39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Trebuchet MS"/>
                <a:cs typeface="Trebuchet MS"/>
              </a:rPr>
              <a:t>Visita </a:t>
            </a:r>
            <a:r>
              <a:rPr sz="1800" dirty="0">
                <a:latin typeface="Trebuchet MS"/>
                <a:cs typeface="Trebuchet MS"/>
              </a:rPr>
              <a:t>del </a:t>
            </a:r>
            <a:r>
              <a:rPr sz="1800" spc="-25" dirty="0">
                <a:latin typeface="Trebuchet MS"/>
                <a:cs typeface="Trebuchet MS"/>
              </a:rPr>
              <a:t>Papa </a:t>
            </a:r>
            <a:r>
              <a:rPr sz="1800" spc="-5" dirty="0">
                <a:latin typeface="Trebuchet MS"/>
                <a:cs typeface="Trebuchet MS"/>
              </a:rPr>
              <a:t>Juan </a:t>
            </a:r>
            <a:r>
              <a:rPr sz="1800" spc="-20" dirty="0">
                <a:latin typeface="Trebuchet MS"/>
                <a:cs typeface="Trebuchet MS"/>
              </a:rPr>
              <a:t>Pablo </a:t>
            </a:r>
            <a:r>
              <a:rPr sz="1800" spc="-5" dirty="0">
                <a:latin typeface="Trebuchet MS"/>
                <a:cs typeface="Trebuchet MS"/>
              </a:rPr>
              <a:t>II </a:t>
            </a:r>
            <a:r>
              <a:rPr sz="1800" dirty="0">
                <a:latin typeface="Trebuchet MS"/>
                <a:cs typeface="Trebuchet MS"/>
              </a:rPr>
              <a:t>y </a:t>
            </a:r>
            <a:r>
              <a:rPr sz="1800" spc="-5" dirty="0">
                <a:latin typeface="Trebuchet MS"/>
                <a:cs typeface="Trebuchet MS"/>
              </a:rPr>
              <a:t>la búsqueda </a:t>
            </a:r>
            <a:r>
              <a:rPr sz="1800" dirty="0">
                <a:latin typeface="Trebuchet MS"/>
                <a:cs typeface="Trebuchet MS"/>
              </a:rPr>
              <a:t>de la  </a:t>
            </a:r>
            <a:r>
              <a:rPr sz="1800" spc="-5" dirty="0">
                <a:latin typeface="Trebuchet MS"/>
                <a:cs typeface="Trebuchet MS"/>
              </a:rPr>
              <a:t>reconciliación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nacional.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704" y="2153411"/>
            <a:ext cx="2235835" cy="637540"/>
          </a:xfrm>
          <a:custGeom>
            <a:avLst/>
            <a:gdLst/>
            <a:ahLst/>
            <a:cxnLst/>
            <a:rect l="l" t="t" r="r" b="b"/>
            <a:pathLst>
              <a:path w="2235835" h="637539">
                <a:moveTo>
                  <a:pt x="2129535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2"/>
                </a:lnTo>
                <a:lnTo>
                  <a:pt x="0" y="530860"/>
                </a:lnTo>
                <a:lnTo>
                  <a:pt x="8343" y="572202"/>
                </a:lnTo>
                <a:lnTo>
                  <a:pt x="31097" y="605948"/>
                </a:lnTo>
                <a:lnTo>
                  <a:pt x="64845" y="628693"/>
                </a:lnTo>
                <a:lnTo>
                  <a:pt x="106172" y="637032"/>
                </a:lnTo>
                <a:lnTo>
                  <a:pt x="2129535" y="637032"/>
                </a:lnTo>
                <a:lnTo>
                  <a:pt x="2170878" y="628693"/>
                </a:lnTo>
                <a:lnTo>
                  <a:pt x="2204624" y="605948"/>
                </a:lnTo>
                <a:lnTo>
                  <a:pt x="2227369" y="572202"/>
                </a:lnTo>
                <a:lnTo>
                  <a:pt x="2235708" y="530860"/>
                </a:lnTo>
                <a:lnTo>
                  <a:pt x="2235708" y="106172"/>
                </a:lnTo>
                <a:lnTo>
                  <a:pt x="2227369" y="64829"/>
                </a:lnTo>
                <a:lnTo>
                  <a:pt x="2204624" y="31083"/>
                </a:lnTo>
                <a:lnTo>
                  <a:pt x="2170878" y="8338"/>
                </a:lnTo>
                <a:lnTo>
                  <a:pt x="2129535" y="0"/>
                </a:lnTo>
                <a:close/>
              </a:path>
            </a:pathLst>
          </a:custGeom>
          <a:solidFill>
            <a:srgbClr val="F8D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704" y="2153411"/>
            <a:ext cx="2235835" cy="637540"/>
          </a:xfrm>
          <a:custGeom>
            <a:avLst/>
            <a:gdLst/>
            <a:ahLst/>
            <a:cxnLst/>
            <a:rect l="l" t="t" r="r" b="b"/>
            <a:pathLst>
              <a:path w="2235835" h="637539">
                <a:moveTo>
                  <a:pt x="0" y="106172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2129535" y="0"/>
                </a:lnTo>
                <a:lnTo>
                  <a:pt x="2170878" y="8338"/>
                </a:lnTo>
                <a:lnTo>
                  <a:pt x="2204624" y="31083"/>
                </a:lnTo>
                <a:lnTo>
                  <a:pt x="2227369" y="64829"/>
                </a:lnTo>
                <a:lnTo>
                  <a:pt x="2235708" y="106172"/>
                </a:lnTo>
                <a:lnTo>
                  <a:pt x="2235708" y="530860"/>
                </a:lnTo>
                <a:lnTo>
                  <a:pt x="2227369" y="572202"/>
                </a:lnTo>
                <a:lnTo>
                  <a:pt x="2204624" y="605948"/>
                </a:lnTo>
                <a:lnTo>
                  <a:pt x="2170878" y="628693"/>
                </a:lnTo>
                <a:lnTo>
                  <a:pt x="2129535" y="637032"/>
                </a:lnTo>
                <a:lnTo>
                  <a:pt x="106172" y="637032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704" y="2930651"/>
            <a:ext cx="2235835" cy="635635"/>
          </a:xfrm>
          <a:custGeom>
            <a:avLst/>
            <a:gdLst/>
            <a:ahLst/>
            <a:cxnLst/>
            <a:rect l="l" t="t" r="r" b="b"/>
            <a:pathLst>
              <a:path w="2235835" h="635635">
                <a:moveTo>
                  <a:pt x="2129790" y="0"/>
                </a:moveTo>
                <a:lnTo>
                  <a:pt x="105917" y="0"/>
                </a:lnTo>
                <a:lnTo>
                  <a:pt x="64690" y="8316"/>
                </a:lnTo>
                <a:lnTo>
                  <a:pt x="31022" y="31003"/>
                </a:lnTo>
                <a:lnTo>
                  <a:pt x="8323" y="64668"/>
                </a:lnTo>
                <a:lnTo>
                  <a:pt x="0" y="105918"/>
                </a:lnTo>
                <a:lnTo>
                  <a:pt x="0" y="529589"/>
                </a:lnTo>
                <a:lnTo>
                  <a:pt x="8323" y="570839"/>
                </a:lnTo>
                <a:lnTo>
                  <a:pt x="31022" y="604504"/>
                </a:lnTo>
                <a:lnTo>
                  <a:pt x="64690" y="627191"/>
                </a:lnTo>
                <a:lnTo>
                  <a:pt x="105917" y="635508"/>
                </a:lnTo>
                <a:lnTo>
                  <a:pt x="2129790" y="635508"/>
                </a:lnTo>
                <a:lnTo>
                  <a:pt x="2171039" y="627191"/>
                </a:lnTo>
                <a:lnTo>
                  <a:pt x="2204704" y="604504"/>
                </a:lnTo>
                <a:lnTo>
                  <a:pt x="2227391" y="570839"/>
                </a:lnTo>
                <a:lnTo>
                  <a:pt x="2235708" y="529589"/>
                </a:lnTo>
                <a:lnTo>
                  <a:pt x="2235708" y="105918"/>
                </a:lnTo>
                <a:lnTo>
                  <a:pt x="2227391" y="64668"/>
                </a:lnTo>
                <a:lnTo>
                  <a:pt x="2204704" y="31003"/>
                </a:lnTo>
                <a:lnTo>
                  <a:pt x="2171039" y="8316"/>
                </a:lnTo>
                <a:lnTo>
                  <a:pt x="2129790" y="0"/>
                </a:lnTo>
                <a:close/>
              </a:path>
            </a:pathLst>
          </a:custGeom>
          <a:solidFill>
            <a:srgbClr val="F8D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704" y="2930651"/>
            <a:ext cx="2235835" cy="635635"/>
          </a:xfrm>
          <a:custGeom>
            <a:avLst/>
            <a:gdLst/>
            <a:ahLst/>
            <a:cxnLst/>
            <a:rect l="l" t="t" r="r" b="b"/>
            <a:pathLst>
              <a:path w="2235835" h="635635">
                <a:moveTo>
                  <a:pt x="0" y="105918"/>
                </a:moveTo>
                <a:lnTo>
                  <a:pt x="8323" y="64668"/>
                </a:lnTo>
                <a:lnTo>
                  <a:pt x="31022" y="31003"/>
                </a:lnTo>
                <a:lnTo>
                  <a:pt x="64690" y="8316"/>
                </a:lnTo>
                <a:lnTo>
                  <a:pt x="105917" y="0"/>
                </a:lnTo>
                <a:lnTo>
                  <a:pt x="2129790" y="0"/>
                </a:lnTo>
                <a:lnTo>
                  <a:pt x="2171039" y="8316"/>
                </a:lnTo>
                <a:lnTo>
                  <a:pt x="2204704" y="31003"/>
                </a:lnTo>
                <a:lnTo>
                  <a:pt x="2227391" y="64668"/>
                </a:lnTo>
                <a:lnTo>
                  <a:pt x="2235708" y="105918"/>
                </a:lnTo>
                <a:lnTo>
                  <a:pt x="2235708" y="529589"/>
                </a:lnTo>
                <a:lnTo>
                  <a:pt x="2227391" y="570839"/>
                </a:lnTo>
                <a:lnTo>
                  <a:pt x="2204704" y="604504"/>
                </a:lnTo>
                <a:lnTo>
                  <a:pt x="2171039" y="627191"/>
                </a:lnTo>
                <a:lnTo>
                  <a:pt x="2129790" y="635508"/>
                </a:lnTo>
                <a:lnTo>
                  <a:pt x="105917" y="635508"/>
                </a:lnTo>
                <a:lnTo>
                  <a:pt x="64690" y="627191"/>
                </a:lnTo>
                <a:lnTo>
                  <a:pt x="31022" y="604504"/>
                </a:lnTo>
                <a:lnTo>
                  <a:pt x="8323" y="570839"/>
                </a:lnTo>
                <a:lnTo>
                  <a:pt x="0" y="529589"/>
                </a:lnTo>
                <a:lnTo>
                  <a:pt x="0" y="105918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5819" y="1891856"/>
            <a:ext cx="903605" cy="157924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300" spc="-5" dirty="0">
                <a:latin typeface="Trebuchet MS"/>
                <a:cs typeface="Trebuchet MS"/>
              </a:rPr>
              <a:t>1987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3300" spc="-5" dirty="0">
                <a:latin typeface="Trebuchet MS"/>
                <a:cs typeface="Trebuchet MS"/>
              </a:rPr>
              <a:t>1988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8583" y="2951988"/>
            <a:ext cx="6741159" cy="614680"/>
          </a:xfrm>
          <a:prstGeom prst="rect">
            <a:avLst/>
          </a:prstGeom>
          <a:solidFill>
            <a:srgbClr val="F8D1C1"/>
          </a:solidFill>
          <a:ln w="12192">
            <a:solidFill>
              <a:srgbClr val="AF6B0C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Trebuchet MS"/>
                <a:cs typeface="Trebuchet MS"/>
              </a:rPr>
              <a:t>Creación de </a:t>
            </a:r>
            <a:r>
              <a:rPr sz="1800" spc="-10" dirty="0">
                <a:latin typeface="Trebuchet MS"/>
                <a:cs typeface="Trebuchet MS"/>
              </a:rPr>
              <a:t>Concertación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15" dirty="0">
                <a:latin typeface="Trebuchet MS"/>
                <a:cs typeface="Trebuchet MS"/>
              </a:rPr>
              <a:t>Partidos </a:t>
            </a:r>
            <a:r>
              <a:rPr sz="1800" spc="-5" dirty="0">
                <a:latin typeface="Trebuchet MS"/>
                <a:cs typeface="Trebuchet MS"/>
              </a:rPr>
              <a:t>por </a:t>
            </a:r>
            <a:r>
              <a:rPr sz="1800" dirty="0">
                <a:latin typeface="Trebuchet MS"/>
                <a:cs typeface="Trebuchet MS"/>
              </a:rPr>
              <a:t>la</a:t>
            </a:r>
            <a:r>
              <a:rPr sz="1800" spc="-5" dirty="0">
                <a:latin typeface="Trebuchet MS"/>
                <a:cs typeface="Trebuchet MS"/>
              </a:rPr>
              <a:t> Democracia.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8837" y="3886200"/>
            <a:ext cx="3613404" cy="1885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6338" y="3800855"/>
            <a:ext cx="3613404" cy="2055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9053" y="2288285"/>
            <a:ext cx="9432925" cy="32797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1281430" indent="-2286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Se </a:t>
            </a:r>
            <a:r>
              <a:rPr sz="2400" spc="-5" dirty="0">
                <a:latin typeface="Trebuchet MS"/>
                <a:cs typeface="Trebuchet MS"/>
              </a:rPr>
              <a:t>realiza el </a:t>
            </a:r>
            <a:r>
              <a:rPr sz="2400" dirty="0">
                <a:latin typeface="Trebuchet MS"/>
                <a:cs typeface="Trebuchet MS"/>
              </a:rPr>
              <a:t>5 </a:t>
            </a:r>
            <a:r>
              <a:rPr sz="2400" spc="-5" dirty="0">
                <a:latin typeface="Trebuchet MS"/>
                <a:cs typeface="Trebuchet MS"/>
              </a:rPr>
              <a:t>de </a:t>
            </a:r>
            <a:r>
              <a:rPr sz="2400" dirty="0">
                <a:latin typeface="Trebuchet MS"/>
                <a:cs typeface="Trebuchet MS"/>
              </a:rPr>
              <a:t>octubre </a:t>
            </a:r>
            <a:r>
              <a:rPr sz="2400" spc="-5" dirty="0">
                <a:latin typeface="Trebuchet MS"/>
                <a:cs typeface="Trebuchet MS"/>
              </a:rPr>
              <a:t>de </a:t>
            </a:r>
            <a:r>
              <a:rPr sz="2400" dirty="0">
                <a:latin typeface="Trebuchet MS"/>
                <a:cs typeface="Trebuchet MS"/>
              </a:rPr>
              <a:t>1988, respetando </a:t>
            </a:r>
            <a:r>
              <a:rPr sz="2400" spc="-5" dirty="0">
                <a:latin typeface="Trebuchet MS"/>
                <a:cs typeface="Trebuchet MS"/>
              </a:rPr>
              <a:t>una de </a:t>
            </a:r>
            <a:r>
              <a:rPr sz="2400" dirty="0">
                <a:latin typeface="Trebuchet MS"/>
                <a:cs typeface="Trebuchet MS"/>
              </a:rPr>
              <a:t>las  </a:t>
            </a:r>
            <a:r>
              <a:rPr sz="2400" spc="-5" dirty="0">
                <a:latin typeface="Trebuchet MS"/>
                <a:cs typeface="Trebuchet MS"/>
              </a:rPr>
              <a:t>disposiciones transitorias de </a:t>
            </a:r>
            <a:r>
              <a:rPr sz="2400" dirty="0">
                <a:latin typeface="Trebuchet MS"/>
                <a:cs typeface="Trebuchet MS"/>
              </a:rPr>
              <a:t>la Constitución </a:t>
            </a:r>
            <a:r>
              <a:rPr sz="2400" spc="-5" dirty="0">
                <a:latin typeface="Trebuchet MS"/>
                <a:cs typeface="Trebuchet MS"/>
              </a:rPr>
              <a:t>de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1980.</a:t>
            </a:r>
          </a:p>
          <a:p>
            <a:pPr marL="241300" marR="1016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Debía zanjar </a:t>
            </a:r>
            <a:r>
              <a:rPr sz="2400" dirty="0">
                <a:latin typeface="Trebuchet MS"/>
                <a:cs typeface="Trebuchet MS"/>
              </a:rPr>
              <a:t>si </a:t>
            </a:r>
            <a:r>
              <a:rPr sz="2400" spc="-20" dirty="0">
                <a:latin typeface="Trebuchet MS"/>
                <a:cs typeface="Trebuchet MS"/>
              </a:rPr>
              <a:t>Pinochet </a:t>
            </a:r>
            <a:r>
              <a:rPr sz="2400" spc="-5" dirty="0">
                <a:latin typeface="Trebuchet MS"/>
                <a:cs typeface="Trebuchet MS"/>
              </a:rPr>
              <a:t>continuaba por ocho años más en </a:t>
            </a:r>
            <a:r>
              <a:rPr sz="2400" dirty="0">
                <a:latin typeface="Trebuchet MS"/>
                <a:cs typeface="Trebuchet MS"/>
              </a:rPr>
              <a:t>el </a:t>
            </a:r>
            <a:r>
              <a:rPr sz="2400" spc="-10" dirty="0">
                <a:latin typeface="Trebuchet MS"/>
                <a:cs typeface="Trebuchet MS"/>
              </a:rPr>
              <a:t>poder  </a:t>
            </a:r>
            <a:r>
              <a:rPr sz="2400" dirty="0">
                <a:latin typeface="Trebuchet MS"/>
                <a:cs typeface="Trebuchet MS"/>
              </a:rPr>
              <a:t>o se </a:t>
            </a:r>
            <a:r>
              <a:rPr sz="2400" spc="-5" dirty="0">
                <a:latin typeface="Trebuchet MS"/>
                <a:cs typeface="Trebuchet MS"/>
              </a:rPr>
              <a:t>mandataba </a:t>
            </a:r>
            <a:r>
              <a:rPr sz="2400" dirty="0">
                <a:latin typeface="Trebuchet MS"/>
                <a:cs typeface="Trebuchet MS"/>
              </a:rPr>
              <a:t>la </a:t>
            </a:r>
            <a:r>
              <a:rPr sz="2400" spc="-5" dirty="0">
                <a:latin typeface="Trebuchet MS"/>
                <a:cs typeface="Trebuchet MS"/>
              </a:rPr>
              <a:t>realización de elecciones para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1989.</a:t>
            </a: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Trebuchet MS"/>
                <a:cs typeface="Trebuchet MS"/>
              </a:rPr>
              <a:t>Para </a:t>
            </a:r>
            <a:r>
              <a:rPr sz="2400" spc="-5" dirty="0">
                <a:latin typeface="Trebuchet MS"/>
                <a:cs typeface="Trebuchet MS"/>
              </a:rPr>
              <a:t>que el plebiscito </a:t>
            </a:r>
            <a:r>
              <a:rPr sz="2400" dirty="0">
                <a:latin typeface="Trebuchet MS"/>
                <a:cs typeface="Trebuchet MS"/>
              </a:rPr>
              <a:t>fuera </a:t>
            </a:r>
            <a:r>
              <a:rPr sz="2400" spc="-5" dirty="0">
                <a:latin typeface="Trebuchet MS"/>
                <a:cs typeface="Trebuchet MS"/>
              </a:rPr>
              <a:t>posible debieron crearse </a:t>
            </a:r>
            <a:r>
              <a:rPr sz="2400" dirty="0">
                <a:latin typeface="Trebuchet MS"/>
                <a:cs typeface="Trebuchet MS"/>
              </a:rPr>
              <a:t>o  restablecerse </a:t>
            </a:r>
            <a:r>
              <a:rPr sz="2400" spc="-5" dirty="0">
                <a:latin typeface="Trebuchet MS"/>
                <a:cs typeface="Trebuchet MS"/>
              </a:rPr>
              <a:t>un conjunto de organismos que dotaron de </a:t>
            </a:r>
            <a:r>
              <a:rPr sz="2400" dirty="0">
                <a:latin typeface="Trebuchet MS"/>
                <a:cs typeface="Trebuchet MS"/>
              </a:rPr>
              <a:t>legalidad  </a:t>
            </a:r>
            <a:r>
              <a:rPr sz="2400" spc="-5" dirty="0">
                <a:latin typeface="Trebuchet MS"/>
                <a:cs typeface="Trebuchet MS"/>
              </a:rPr>
              <a:t>al acto, entre </a:t>
            </a:r>
            <a:r>
              <a:rPr sz="2400" dirty="0">
                <a:latin typeface="Trebuchet MS"/>
                <a:cs typeface="Trebuchet MS"/>
              </a:rPr>
              <a:t>los </a:t>
            </a:r>
            <a:r>
              <a:rPr sz="2400" spc="-5" dirty="0">
                <a:latin typeface="Trebuchet MS"/>
                <a:cs typeface="Trebuchet MS"/>
              </a:rPr>
              <a:t>que </a:t>
            </a:r>
            <a:r>
              <a:rPr sz="2400" dirty="0">
                <a:latin typeface="Trebuchet MS"/>
                <a:cs typeface="Trebuchet MS"/>
              </a:rPr>
              <a:t>se </a:t>
            </a:r>
            <a:r>
              <a:rPr sz="2400" spc="-5" dirty="0">
                <a:latin typeface="Trebuchet MS"/>
                <a:cs typeface="Trebuchet MS"/>
              </a:rPr>
              <a:t>contaron el </a:t>
            </a:r>
            <a:r>
              <a:rPr sz="2400" spc="-35" dirty="0">
                <a:latin typeface="Trebuchet MS"/>
                <a:cs typeface="Trebuchet MS"/>
              </a:rPr>
              <a:t>Tribunal </a:t>
            </a:r>
            <a:r>
              <a:rPr sz="2400" spc="-5" dirty="0">
                <a:latin typeface="Trebuchet MS"/>
                <a:cs typeface="Trebuchet MS"/>
              </a:rPr>
              <a:t>Calificador de  </a:t>
            </a:r>
            <a:r>
              <a:rPr sz="2400" dirty="0">
                <a:latin typeface="Trebuchet MS"/>
                <a:cs typeface="Trebuchet MS"/>
              </a:rPr>
              <a:t>Elecciones, </a:t>
            </a:r>
            <a:r>
              <a:rPr sz="2400" spc="-5" dirty="0">
                <a:latin typeface="Trebuchet MS"/>
                <a:cs typeface="Trebuchet MS"/>
              </a:rPr>
              <a:t>el </a:t>
            </a:r>
            <a:r>
              <a:rPr sz="2400" dirty="0">
                <a:latin typeface="Trebuchet MS"/>
                <a:cs typeface="Trebuchet MS"/>
              </a:rPr>
              <a:t>Servicio Electoral, la </a:t>
            </a:r>
            <a:r>
              <a:rPr sz="2400" spc="-5" dirty="0">
                <a:latin typeface="Trebuchet MS"/>
                <a:cs typeface="Trebuchet MS"/>
              </a:rPr>
              <a:t>Ley </a:t>
            </a:r>
            <a:r>
              <a:rPr sz="2400" dirty="0">
                <a:latin typeface="Trebuchet MS"/>
                <a:cs typeface="Trebuchet MS"/>
              </a:rPr>
              <a:t>Orgánica </a:t>
            </a:r>
            <a:r>
              <a:rPr sz="2400" spc="-5" dirty="0">
                <a:latin typeface="Trebuchet MS"/>
                <a:cs typeface="Trebuchet MS"/>
              </a:rPr>
              <a:t>Constitucional de  </a:t>
            </a:r>
            <a:r>
              <a:rPr sz="2400" dirty="0">
                <a:latin typeface="Trebuchet MS"/>
                <a:cs typeface="Trebuchet MS"/>
              </a:rPr>
              <a:t>los </a:t>
            </a:r>
            <a:r>
              <a:rPr sz="2400" spc="-20" dirty="0">
                <a:latin typeface="Trebuchet MS"/>
                <a:cs typeface="Trebuchet MS"/>
              </a:rPr>
              <a:t>Partidos </a:t>
            </a:r>
            <a:r>
              <a:rPr sz="2400" spc="-15" dirty="0">
                <a:latin typeface="Trebuchet MS"/>
                <a:cs typeface="Trebuchet MS"/>
              </a:rPr>
              <a:t>Políticos </a:t>
            </a:r>
            <a:r>
              <a:rPr sz="2400" dirty="0">
                <a:latin typeface="Trebuchet MS"/>
                <a:cs typeface="Trebuchet MS"/>
              </a:rPr>
              <a:t>y la </a:t>
            </a:r>
            <a:r>
              <a:rPr sz="2400" spc="-5" dirty="0">
                <a:latin typeface="Trebuchet MS"/>
                <a:cs typeface="Trebuchet MS"/>
              </a:rPr>
              <a:t>Ley </a:t>
            </a:r>
            <a:r>
              <a:rPr sz="2400" dirty="0">
                <a:latin typeface="Trebuchet MS"/>
                <a:cs typeface="Trebuchet MS"/>
              </a:rPr>
              <a:t>Orgánica </a:t>
            </a:r>
            <a:r>
              <a:rPr sz="2400" spc="-5" dirty="0">
                <a:latin typeface="Trebuchet MS"/>
                <a:cs typeface="Trebuchet MS"/>
              </a:rPr>
              <a:t>Constitucional sobre  </a:t>
            </a:r>
            <a:r>
              <a:rPr sz="2400" spc="-20" dirty="0">
                <a:latin typeface="Trebuchet MS"/>
                <a:cs typeface="Trebuchet MS"/>
              </a:rPr>
              <a:t>Votaciones </a:t>
            </a:r>
            <a:r>
              <a:rPr sz="2400" spc="-15" dirty="0">
                <a:latin typeface="Trebuchet MS"/>
                <a:cs typeface="Trebuchet MS"/>
              </a:rPr>
              <a:t>Populares 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10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Escrutinio.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2951" y="483185"/>
            <a:ext cx="2052762" cy="162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2951" y="5093247"/>
            <a:ext cx="1978996" cy="1686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56D2CAA-7443-4893-BD3E-864EE0C6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PLEBISITO 1989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9053" y="1921938"/>
            <a:ext cx="5093970" cy="9378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28600" marR="11430" indent="-228600" algn="r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286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Resultado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del Plebiscito: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Sí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44,01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55,99%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556" y="2420994"/>
            <a:ext cx="2895053" cy="2269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1970532"/>
            <a:ext cx="2901793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B5A7FF9-11D7-4D9A-9906-DA329F81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</p:spPr>
        <p:txBody>
          <a:bodyPr/>
          <a:lstStyle/>
          <a:p>
            <a:r>
              <a:rPr lang="es-CL" dirty="0"/>
              <a:t>PLEBISITO 1989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8456" y="1959864"/>
            <a:ext cx="4218432" cy="4701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916" y="2063495"/>
            <a:ext cx="5930265" cy="1320165"/>
          </a:xfrm>
          <a:custGeom>
            <a:avLst/>
            <a:gdLst/>
            <a:ahLst/>
            <a:cxnLst/>
            <a:rect l="l" t="t" r="r" b="b"/>
            <a:pathLst>
              <a:path w="5930265" h="1320164">
                <a:moveTo>
                  <a:pt x="5709920" y="0"/>
                </a:moveTo>
                <a:lnTo>
                  <a:pt x="219976" y="0"/>
                </a:lnTo>
                <a:lnTo>
                  <a:pt x="175644" y="4466"/>
                </a:lnTo>
                <a:lnTo>
                  <a:pt x="134352" y="17277"/>
                </a:lnTo>
                <a:lnTo>
                  <a:pt x="96986" y="37551"/>
                </a:lnTo>
                <a:lnTo>
                  <a:pt x="64430" y="64404"/>
                </a:lnTo>
                <a:lnTo>
                  <a:pt x="37568" y="96955"/>
                </a:lnTo>
                <a:lnTo>
                  <a:pt x="17287" y="134320"/>
                </a:lnTo>
                <a:lnTo>
                  <a:pt x="4469" y="175617"/>
                </a:lnTo>
                <a:lnTo>
                  <a:pt x="0" y="219963"/>
                </a:lnTo>
                <a:lnTo>
                  <a:pt x="0" y="1099819"/>
                </a:lnTo>
                <a:lnTo>
                  <a:pt x="4469" y="1144166"/>
                </a:lnTo>
                <a:lnTo>
                  <a:pt x="17287" y="1185463"/>
                </a:lnTo>
                <a:lnTo>
                  <a:pt x="37568" y="1222828"/>
                </a:lnTo>
                <a:lnTo>
                  <a:pt x="64430" y="1255379"/>
                </a:lnTo>
                <a:lnTo>
                  <a:pt x="96986" y="1282232"/>
                </a:lnTo>
                <a:lnTo>
                  <a:pt x="134352" y="1302506"/>
                </a:lnTo>
                <a:lnTo>
                  <a:pt x="175644" y="1315317"/>
                </a:lnTo>
                <a:lnTo>
                  <a:pt x="219976" y="1319783"/>
                </a:lnTo>
                <a:lnTo>
                  <a:pt x="5709920" y="1319783"/>
                </a:lnTo>
                <a:lnTo>
                  <a:pt x="5754266" y="1315317"/>
                </a:lnTo>
                <a:lnTo>
                  <a:pt x="5795563" y="1302506"/>
                </a:lnTo>
                <a:lnTo>
                  <a:pt x="5832928" y="1282232"/>
                </a:lnTo>
                <a:lnTo>
                  <a:pt x="5865479" y="1255379"/>
                </a:lnTo>
                <a:lnTo>
                  <a:pt x="5892332" y="1222828"/>
                </a:lnTo>
                <a:lnTo>
                  <a:pt x="5912606" y="1185463"/>
                </a:lnTo>
                <a:lnTo>
                  <a:pt x="5925417" y="1144166"/>
                </a:lnTo>
                <a:lnTo>
                  <a:pt x="5929884" y="1099819"/>
                </a:lnTo>
                <a:lnTo>
                  <a:pt x="5929884" y="219963"/>
                </a:lnTo>
                <a:lnTo>
                  <a:pt x="5925417" y="175617"/>
                </a:lnTo>
                <a:lnTo>
                  <a:pt x="5912606" y="134320"/>
                </a:lnTo>
                <a:lnTo>
                  <a:pt x="5892332" y="96955"/>
                </a:lnTo>
                <a:lnTo>
                  <a:pt x="5865479" y="64404"/>
                </a:lnTo>
                <a:lnTo>
                  <a:pt x="5832928" y="37551"/>
                </a:lnTo>
                <a:lnTo>
                  <a:pt x="5795563" y="17277"/>
                </a:lnTo>
                <a:lnTo>
                  <a:pt x="5754266" y="4466"/>
                </a:lnTo>
                <a:lnTo>
                  <a:pt x="5709920" y="0"/>
                </a:lnTo>
                <a:close/>
              </a:path>
            </a:pathLst>
          </a:custGeom>
          <a:solidFill>
            <a:srgbClr val="F6B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916" y="2063495"/>
            <a:ext cx="5930265" cy="1320165"/>
          </a:xfrm>
          <a:custGeom>
            <a:avLst/>
            <a:gdLst/>
            <a:ahLst/>
            <a:cxnLst/>
            <a:rect l="l" t="t" r="r" b="b"/>
            <a:pathLst>
              <a:path w="5930265" h="1320164">
                <a:moveTo>
                  <a:pt x="0" y="219963"/>
                </a:moveTo>
                <a:lnTo>
                  <a:pt x="4469" y="175617"/>
                </a:lnTo>
                <a:lnTo>
                  <a:pt x="17287" y="134320"/>
                </a:lnTo>
                <a:lnTo>
                  <a:pt x="37568" y="96955"/>
                </a:lnTo>
                <a:lnTo>
                  <a:pt x="64430" y="64404"/>
                </a:lnTo>
                <a:lnTo>
                  <a:pt x="96986" y="37551"/>
                </a:lnTo>
                <a:lnTo>
                  <a:pt x="134352" y="17277"/>
                </a:lnTo>
                <a:lnTo>
                  <a:pt x="175644" y="4466"/>
                </a:lnTo>
                <a:lnTo>
                  <a:pt x="219976" y="0"/>
                </a:lnTo>
                <a:lnTo>
                  <a:pt x="5709920" y="0"/>
                </a:lnTo>
                <a:lnTo>
                  <a:pt x="5754266" y="4466"/>
                </a:lnTo>
                <a:lnTo>
                  <a:pt x="5795563" y="17277"/>
                </a:lnTo>
                <a:lnTo>
                  <a:pt x="5832928" y="37551"/>
                </a:lnTo>
                <a:lnTo>
                  <a:pt x="5865479" y="64404"/>
                </a:lnTo>
                <a:lnTo>
                  <a:pt x="5892332" y="96955"/>
                </a:lnTo>
                <a:lnTo>
                  <a:pt x="5912606" y="134320"/>
                </a:lnTo>
                <a:lnTo>
                  <a:pt x="5925417" y="175617"/>
                </a:lnTo>
                <a:lnTo>
                  <a:pt x="5929884" y="219963"/>
                </a:lnTo>
                <a:lnTo>
                  <a:pt x="5929884" y="1099819"/>
                </a:lnTo>
                <a:lnTo>
                  <a:pt x="5925417" y="1144166"/>
                </a:lnTo>
                <a:lnTo>
                  <a:pt x="5912606" y="1185463"/>
                </a:lnTo>
                <a:lnTo>
                  <a:pt x="5892332" y="1222828"/>
                </a:lnTo>
                <a:lnTo>
                  <a:pt x="5865479" y="1255379"/>
                </a:lnTo>
                <a:lnTo>
                  <a:pt x="5832928" y="1282232"/>
                </a:lnTo>
                <a:lnTo>
                  <a:pt x="5795563" y="1302506"/>
                </a:lnTo>
                <a:lnTo>
                  <a:pt x="5754266" y="1315317"/>
                </a:lnTo>
                <a:lnTo>
                  <a:pt x="5709920" y="1319783"/>
                </a:lnTo>
                <a:lnTo>
                  <a:pt x="219976" y="1319783"/>
                </a:lnTo>
                <a:lnTo>
                  <a:pt x="175644" y="1315317"/>
                </a:lnTo>
                <a:lnTo>
                  <a:pt x="134352" y="1302506"/>
                </a:lnTo>
                <a:lnTo>
                  <a:pt x="96986" y="1282232"/>
                </a:lnTo>
                <a:lnTo>
                  <a:pt x="64430" y="1255379"/>
                </a:lnTo>
                <a:lnTo>
                  <a:pt x="37568" y="1222828"/>
                </a:lnTo>
                <a:lnTo>
                  <a:pt x="17287" y="1185463"/>
                </a:lnTo>
                <a:lnTo>
                  <a:pt x="4469" y="1144166"/>
                </a:lnTo>
                <a:lnTo>
                  <a:pt x="0" y="1099819"/>
                </a:lnTo>
                <a:lnTo>
                  <a:pt x="0" y="219963"/>
                </a:lnTo>
                <a:close/>
              </a:path>
            </a:pathLst>
          </a:custGeom>
          <a:ln w="12192">
            <a:solidFill>
              <a:srgbClr val="AF6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916" y="3688079"/>
            <a:ext cx="5878195" cy="1350645"/>
          </a:xfrm>
          <a:custGeom>
            <a:avLst/>
            <a:gdLst/>
            <a:ahLst/>
            <a:cxnLst/>
            <a:rect l="l" t="t" r="r" b="b"/>
            <a:pathLst>
              <a:path w="5878195" h="1350645">
                <a:moveTo>
                  <a:pt x="5653024" y="0"/>
                </a:moveTo>
                <a:lnTo>
                  <a:pt x="225044" y="0"/>
                </a:lnTo>
                <a:lnTo>
                  <a:pt x="179691" y="4570"/>
                </a:lnTo>
                <a:lnTo>
                  <a:pt x="137449" y="17678"/>
                </a:lnTo>
                <a:lnTo>
                  <a:pt x="99222" y="38422"/>
                </a:lnTo>
                <a:lnTo>
                  <a:pt x="65916" y="65897"/>
                </a:lnTo>
                <a:lnTo>
                  <a:pt x="38435" y="99200"/>
                </a:lnTo>
                <a:lnTo>
                  <a:pt x="17685" y="137427"/>
                </a:lnTo>
                <a:lnTo>
                  <a:pt x="4572" y="179676"/>
                </a:lnTo>
                <a:lnTo>
                  <a:pt x="0" y="225044"/>
                </a:lnTo>
                <a:lnTo>
                  <a:pt x="0" y="1125220"/>
                </a:lnTo>
                <a:lnTo>
                  <a:pt x="4572" y="1170587"/>
                </a:lnTo>
                <a:lnTo>
                  <a:pt x="17685" y="1212836"/>
                </a:lnTo>
                <a:lnTo>
                  <a:pt x="38435" y="1251063"/>
                </a:lnTo>
                <a:lnTo>
                  <a:pt x="65916" y="1284366"/>
                </a:lnTo>
                <a:lnTo>
                  <a:pt x="99222" y="1311841"/>
                </a:lnTo>
                <a:lnTo>
                  <a:pt x="137449" y="1332585"/>
                </a:lnTo>
                <a:lnTo>
                  <a:pt x="179691" y="1345693"/>
                </a:lnTo>
                <a:lnTo>
                  <a:pt x="225044" y="1350264"/>
                </a:lnTo>
                <a:lnTo>
                  <a:pt x="5653024" y="1350264"/>
                </a:lnTo>
                <a:lnTo>
                  <a:pt x="5698391" y="1345693"/>
                </a:lnTo>
                <a:lnTo>
                  <a:pt x="5740640" y="1332585"/>
                </a:lnTo>
                <a:lnTo>
                  <a:pt x="5778867" y="1311841"/>
                </a:lnTo>
                <a:lnTo>
                  <a:pt x="5812170" y="1284366"/>
                </a:lnTo>
                <a:lnTo>
                  <a:pt x="5839645" y="1251063"/>
                </a:lnTo>
                <a:lnTo>
                  <a:pt x="5860389" y="1212836"/>
                </a:lnTo>
                <a:lnTo>
                  <a:pt x="5873497" y="1170587"/>
                </a:lnTo>
                <a:lnTo>
                  <a:pt x="5878068" y="1125220"/>
                </a:lnTo>
                <a:lnTo>
                  <a:pt x="5878068" y="225044"/>
                </a:lnTo>
                <a:lnTo>
                  <a:pt x="5873497" y="179676"/>
                </a:lnTo>
                <a:lnTo>
                  <a:pt x="5860389" y="137427"/>
                </a:lnTo>
                <a:lnTo>
                  <a:pt x="5839645" y="99200"/>
                </a:lnTo>
                <a:lnTo>
                  <a:pt x="5812170" y="65897"/>
                </a:lnTo>
                <a:lnTo>
                  <a:pt x="5778867" y="38422"/>
                </a:lnTo>
                <a:lnTo>
                  <a:pt x="5740640" y="17678"/>
                </a:lnTo>
                <a:lnTo>
                  <a:pt x="5698391" y="4570"/>
                </a:lnTo>
                <a:lnTo>
                  <a:pt x="5653024" y="0"/>
                </a:lnTo>
                <a:close/>
              </a:path>
            </a:pathLst>
          </a:custGeom>
          <a:solidFill>
            <a:srgbClr val="F8D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916" y="3688079"/>
            <a:ext cx="5878195" cy="1350645"/>
          </a:xfrm>
          <a:custGeom>
            <a:avLst/>
            <a:gdLst/>
            <a:ahLst/>
            <a:cxnLst/>
            <a:rect l="l" t="t" r="r" b="b"/>
            <a:pathLst>
              <a:path w="5878195" h="1350645">
                <a:moveTo>
                  <a:pt x="0" y="225044"/>
                </a:moveTo>
                <a:lnTo>
                  <a:pt x="4572" y="179676"/>
                </a:lnTo>
                <a:lnTo>
                  <a:pt x="17685" y="137427"/>
                </a:lnTo>
                <a:lnTo>
                  <a:pt x="38435" y="99200"/>
                </a:lnTo>
                <a:lnTo>
                  <a:pt x="65916" y="65897"/>
                </a:lnTo>
                <a:lnTo>
                  <a:pt x="99222" y="38422"/>
                </a:lnTo>
                <a:lnTo>
                  <a:pt x="137449" y="17678"/>
                </a:lnTo>
                <a:lnTo>
                  <a:pt x="179691" y="4570"/>
                </a:lnTo>
                <a:lnTo>
                  <a:pt x="225044" y="0"/>
                </a:lnTo>
                <a:lnTo>
                  <a:pt x="5653024" y="0"/>
                </a:lnTo>
                <a:lnTo>
                  <a:pt x="5698391" y="4570"/>
                </a:lnTo>
                <a:lnTo>
                  <a:pt x="5740640" y="17678"/>
                </a:lnTo>
                <a:lnTo>
                  <a:pt x="5778867" y="38422"/>
                </a:lnTo>
                <a:lnTo>
                  <a:pt x="5812170" y="65897"/>
                </a:lnTo>
                <a:lnTo>
                  <a:pt x="5839645" y="99200"/>
                </a:lnTo>
                <a:lnTo>
                  <a:pt x="5860389" y="137427"/>
                </a:lnTo>
                <a:lnTo>
                  <a:pt x="5873497" y="179676"/>
                </a:lnTo>
                <a:lnTo>
                  <a:pt x="5878068" y="225044"/>
                </a:lnTo>
                <a:lnTo>
                  <a:pt x="5878068" y="1125220"/>
                </a:lnTo>
                <a:lnTo>
                  <a:pt x="5873497" y="1170587"/>
                </a:lnTo>
                <a:lnTo>
                  <a:pt x="5860389" y="1212836"/>
                </a:lnTo>
                <a:lnTo>
                  <a:pt x="5839645" y="1251063"/>
                </a:lnTo>
                <a:lnTo>
                  <a:pt x="5812170" y="1284366"/>
                </a:lnTo>
                <a:lnTo>
                  <a:pt x="5778867" y="1311841"/>
                </a:lnTo>
                <a:lnTo>
                  <a:pt x="5740640" y="1332585"/>
                </a:lnTo>
                <a:lnTo>
                  <a:pt x="5698391" y="1345693"/>
                </a:lnTo>
                <a:lnTo>
                  <a:pt x="5653024" y="1350264"/>
                </a:lnTo>
                <a:lnTo>
                  <a:pt x="225044" y="1350264"/>
                </a:lnTo>
                <a:lnTo>
                  <a:pt x="179691" y="1345693"/>
                </a:lnTo>
                <a:lnTo>
                  <a:pt x="137449" y="1332585"/>
                </a:lnTo>
                <a:lnTo>
                  <a:pt x="99222" y="1311841"/>
                </a:lnTo>
                <a:lnTo>
                  <a:pt x="65916" y="1284366"/>
                </a:lnTo>
                <a:lnTo>
                  <a:pt x="38435" y="1251063"/>
                </a:lnTo>
                <a:lnTo>
                  <a:pt x="17685" y="1212836"/>
                </a:lnTo>
                <a:lnTo>
                  <a:pt x="4572" y="1170587"/>
                </a:lnTo>
                <a:lnTo>
                  <a:pt x="0" y="1125220"/>
                </a:lnTo>
                <a:lnTo>
                  <a:pt x="0" y="225044"/>
                </a:lnTo>
                <a:close/>
              </a:path>
            </a:pathLst>
          </a:custGeom>
          <a:ln w="12192">
            <a:solidFill>
              <a:srgbClr val="AF6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916" y="5343144"/>
            <a:ext cx="5930265" cy="1318260"/>
          </a:xfrm>
          <a:custGeom>
            <a:avLst/>
            <a:gdLst/>
            <a:ahLst/>
            <a:cxnLst/>
            <a:rect l="l" t="t" r="r" b="b"/>
            <a:pathLst>
              <a:path w="5930265" h="1318259">
                <a:moveTo>
                  <a:pt x="5710174" y="0"/>
                </a:moveTo>
                <a:lnTo>
                  <a:pt x="219710" y="0"/>
                </a:lnTo>
                <a:lnTo>
                  <a:pt x="175432" y="4466"/>
                </a:lnTo>
                <a:lnTo>
                  <a:pt x="134191" y="17273"/>
                </a:lnTo>
                <a:lnTo>
                  <a:pt x="96870" y="37538"/>
                </a:lnTo>
                <a:lnTo>
                  <a:pt x="64354" y="64373"/>
                </a:lnTo>
                <a:lnTo>
                  <a:pt x="37524" y="96893"/>
                </a:lnTo>
                <a:lnTo>
                  <a:pt x="17266" y="134213"/>
                </a:lnTo>
                <a:lnTo>
                  <a:pt x="4464" y="175447"/>
                </a:lnTo>
                <a:lnTo>
                  <a:pt x="0" y="219709"/>
                </a:lnTo>
                <a:lnTo>
                  <a:pt x="0" y="1098549"/>
                </a:lnTo>
                <a:lnTo>
                  <a:pt x="4464" y="1142827"/>
                </a:lnTo>
                <a:lnTo>
                  <a:pt x="17266" y="1184068"/>
                </a:lnTo>
                <a:lnTo>
                  <a:pt x="37524" y="1221389"/>
                </a:lnTo>
                <a:lnTo>
                  <a:pt x="64354" y="1253905"/>
                </a:lnTo>
                <a:lnTo>
                  <a:pt x="96870" y="1280735"/>
                </a:lnTo>
                <a:lnTo>
                  <a:pt x="134191" y="1300993"/>
                </a:lnTo>
                <a:lnTo>
                  <a:pt x="175432" y="1313795"/>
                </a:lnTo>
                <a:lnTo>
                  <a:pt x="219710" y="1318259"/>
                </a:lnTo>
                <a:lnTo>
                  <a:pt x="5710174" y="1318259"/>
                </a:lnTo>
                <a:lnTo>
                  <a:pt x="5754436" y="1313795"/>
                </a:lnTo>
                <a:lnTo>
                  <a:pt x="5795670" y="1300993"/>
                </a:lnTo>
                <a:lnTo>
                  <a:pt x="5832990" y="1280735"/>
                </a:lnTo>
                <a:lnTo>
                  <a:pt x="5865510" y="1253905"/>
                </a:lnTo>
                <a:lnTo>
                  <a:pt x="5892345" y="1221389"/>
                </a:lnTo>
                <a:lnTo>
                  <a:pt x="5912610" y="1184068"/>
                </a:lnTo>
                <a:lnTo>
                  <a:pt x="5925417" y="1142827"/>
                </a:lnTo>
                <a:lnTo>
                  <a:pt x="5929884" y="1098549"/>
                </a:lnTo>
                <a:lnTo>
                  <a:pt x="5929884" y="219709"/>
                </a:lnTo>
                <a:lnTo>
                  <a:pt x="5925417" y="175447"/>
                </a:lnTo>
                <a:lnTo>
                  <a:pt x="5912610" y="134213"/>
                </a:lnTo>
                <a:lnTo>
                  <a:pt x="5892345" y="96893"/>
                </a:lnTo>
                <a:lnTo>
                  <a:pt x="5865510" y="64373"/>
                </a:lnTo>
                <a:lnTo>
                  <a:pt x="5832990" y="37538"/>
                </a:lnTo>
                <a:lnTo>
                  <a:pt x="5795670" y="17273"/>
                </a:lnTo>
                <a:lnTo>
                  <a:pt x="5754436" y="4466"/>
                </a:lnTo>
                <a:lnTo>
                  <a:pt x="5710174" y="0"/>
                </a:lnTo>
                <a:close/>
              </a:path>
            </a:pathLst>
          </a:custGeom>
          <a:solidFill>
            <a:srgbClr val="DBE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16" y="5343144"/>
            <a:ext cx="5930265" cy="1318260"/>
          </a:xfrm>
          <a:custGeom>
            <a:avLst/>
            <a:gdLst/>
            <a:ahLst/>
            <a:cxnLst/>
            <a:rect l="l" t="t" r="r" b="b"/>
            <a:pathLst>
              <a:path w="5930265" h="1318259">
                <a:moveTo>
                  <a:pt x="0" y="219709"/>
                </a:moveTo>
                <a:lnTo>
                  <a:pt x="4464" y="175447"/>
                </a:lnTo>
                <a:lnTo>
                  <a:pt x="17266" y="134213"/>
                </a:lnTo>
                <a:lnTo>
                  <a:pt x="37524" y="96893"/>
                </a:lnTo>
                <a:lnTo>
                  <a:pt x="64354" y="64373"/>
                </a:lnTo>
                <a:lnTo>
                  <a:pt x="96870" y="37538"/>
                </a:lnTo>
                <a:lnTo>
                  <a:pt x="134191" y="17273"/>
                </a:lnTo>
                <a:lnTo>
                  <a:pt x="175432" y="4466"/>
                </a:lnTo>
                <a:lnTo>
                  <a:pt x="219710" y="0"/>
                </a:lnTo>
                <a:lnTo>
                  <a:pt x="5710174" y="0"/>
                </a:lnTo>
                <a:lnTo>
                  <a:pt x="5754436" y="4466"/>
                </a:lnTo>
                <a:lnTo>
                  <a:pt x="5795670" y="17273"/>
                </a:lnTo>
                <a:lnTo>
                  <a:pt x="5832990" y="37538"/>
                </a:lnTo>
                <a:lnTo>
                  <a:pt x="5865510" y="64373"/>
                </a:lnTo>
                <a:lnTo>
                  <a:pt x="5892345" y="96893"/>
                </a:lnTo>
                <a:lnTo>
                  <a:pt x="5912610" y="134213"/>
                </a:lnTo>
                <a:lnTo>
                  <a:pt x="5925417" y="175447"/>
                </a:lnTo>
                <a:lnTo>
                  <a:pt x="5929884" y="219709"/>
                </a:lnTo>
                <a:lnTo>
                  <a:pt x="5929884" y="1098549"/>
                </a:lnTo>
                <a:lnTo>
                  <a:pt x="5925417" y="1142827"/>
                </a:lnTo>
                <a:lnTo>
                  <a:pt x="5912610" y="1184068"/>
                </a:lnTo>
                <a:lnTo>
                  <a:pt x="5892345" y="1221389"/>
                </a:lnTo>
                <a:lnTo>
                  <a:pt x="5865510" y="1253905"/>
                </a:lnTo>
                <a:lnTo>
                  <a:pt x="5832990" y="1280735"/>
                </a:lnTo>
                <a:lnTo>
                  <a:pt x="5795670" y="1300993"/>
                </a:lnTo>
                <a:lnTo>
                  <a:pt x="5754436" y="1313795"/>
                </a:lnTo>
                <a:lnTo>
                  <a:pt x="5710174" y="1318259"/>
                </a:lnTo>
                <a:lnTo>
                  <a:pt x="219710" y="1318259"/>
                </a:lnTo>
                <a:lnTo>
                  <a:pt x="175432" y="1313795"/>
                </a:lnTo>
                <a:lnTo>
                  <a:pt x="134191" y="1300993"/>
                </a:lnTo>
                <a:lnTo>
                  <a:pt x="96870" y="1280735"/>
                </a:lnTo>
                <a:lnTo>
                  <a:pt x="64354" y="1253905"/>
                </a:lnTo>
                <a:lnTo>
                  <a:pt x="37524" y="1221389"/>
                </a:lnTo>
                <a:lnTo>
                  <a:pt x="17266" y="1184068"/>
                </a:lnTo>
                <a:lnTo>
                  <a:pt x="4464" y="1142827"/>
                </a:lnTo>
                <a:lnTo>
                  <a:pt x="0" y="1098549"/>
                </a:lnTo>
                <a:lnTo>
                  <a:pt x="0" y="219709"/>
                </a:lnTo>
                <a:close/>
              </a:path>
            </a:pathLst>
          </a:custGeom>
          <a:ln w="12192">
            <a:solidFill>
              <a:srgbClr val="AF6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3990" y="2336672"/>
            <a:ext cx="4329430" cy="403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412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Alianza </a:t>
            </a:r>
            <a:r>
              <a:rPr sz="2400" spc="-5" dirty="0">
                <a:latin typeface="Trebuchet MS"/>
                <a:cs typeface="Trebuchet MS"/>
              </a:rPr>
              <a:t>Democracia 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Progreso  </a:t>
            </a:r>
            <a:r>
              <a:rPr sz="2400" spc="-5" dirty="0">
                <a:latin typeface="Trebuchet MS"/>
                <a:cs typeface="Trebuchet MS"/>
              </a:rPr>
              <a:t>(UDI </a:t>
            </a:r>
            <a:r>
              <a:rPr sz="2400" dirty="0">
                <a:latin typeface="Trebuchet MS"/>
                <a:cs typeface="Trebuchet MS"/>
              </a:rPr>
              <a:t>y RN)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2490"/>
              </a:spcBef>
            </a:pPr>
            <a:r>
              <a:rPr sz="2400" spc="-5" dirty="0">
                <a:latin typeface="Trebuchet MS"/>
                <a:cs typeface="Trebuchet MS"/>
              </a:rPr>
              <a:t>Concertación de </a:t>
            </a:r>
            <a:r>
              <a:rPr sz="2400" spc="-20" dirty="0">
                <a:latin typeface="Trebuchet MS"/>
                <a:cs typeface="Trebuchet MS"/>
              </a:rPr>
              <a:t>Partidos </a:t>
            </a:r>
            <a:r>
              <a:rPr sz="2400" spc="-5" dirty="0">
                <a:latin typeface="Trebuchet MS"/>
                <a:cs typeface="Trebuchet MS"/>
              </a:rPr>
              <a:t>por </a:t>
            </a:r>
            <a:r>
              <a:rPr sz="2400" dirty="0">
                <a:latin typeface="Trebuchet MS"/>
                <a:cs typeface="Trebuchet MS"/>
              </a:rPr>
              <a:t>la  </a:t>
            </a:r>
            <a:r>
              <a:rPr sz="2400" spc="-5" dirty="0">
                <a:latin typeface="Trebuchet MS"/>
                <a:cs typeface="Trebuchet MS"/>
              </a:rPr>
              <a:t>Democracia</a:t>
            </a:r>
            <a:endParaRPr sz="2400">
              <a:latin typeface="Trebuchet MS"/>
              <a:cs typeface="Trebuchet MS"/>
            </a:endParaRPr>
          </a:p>
          <a:p>
            <a:pPr marL="4445" algn="ctr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(DC-PRSD-PS-PPD)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46710" marR="281940" indent="630555">
              <a:lnSpc>
                <a:spcPct val="100000"/>
              </a:lnSpc>
              <a:spcBef>
                <a:spcPts val="2490"/>
              </a:spcBef>
            </a:pPr>
            <a:r>
              <a:rPr sz="2400" dirty="0">
                <a:latin typeface="Trebuchet MS"/>
                <a:cs typeface="Trebuchet MS"/>
              </a:rPr>
              <a:t>Alianza </a:t>
            </a:r>
            <a:r>
              <a:rPr sz="2400" spc="-5" dirty="0">
                <a:latin typeface="Trebuchet MS"/>
                <a:cs typeface="Trebuchet MS"/>
              </a:rPr>
              <a:t>de Centro  (Liberal-Socialista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Chileno)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FE8EFDE-6D1B-447A-837D-3B3F8C23C254}"/>
              </a:ext>
            </a:extLst>
          </p:cNvPr>
          <p:cNvSpPr/>
          <p:nvPr/>
        </p:nvSpPr>
        <p:spPr>
          <a:xfrm>
            <a:off x="1143000" y="629356"/>
            <a:ext cx="6723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ELECCIONES PRESIDENCIALES 1989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763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Tema de Office</vt:lpstr>
      <vt:lpstr>Presentación de PowerPoint</vt:lpstr>
      <vt:lpstr>ANTECEDENTES</vt:lpstr>
      <vt:lpstr>Presentación de PowerPoint</vt:lpstr>
      <vt:lpstr> Hernán Büchi, ministro de Hacienda  durante los últimos años de la dictadura  militar de Augusto Pinochet, entre los  años 1985 y 1989.</vt:lpstr>
      <vt:lpstr>Presentación de PowerPoint</vt:lpstr>
      <vt:lpstr>Presentación de PowerPoint</vt:lpstr>
      <vt:lpstr>PLEBISITO 1989</vt:lpstr>
      <vt:lpstr>PLEBISITO 1989</vt:lpstr>
      <vt:lpstr>Presentación de PowerPoint</vt:lpstr>
      <vt:lpstr>TRANSICIÓN PACTADA</vt:lpstr>
      <vt:lpstr>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Andrés</dc:creator>
  <cp:lastModifiedBy>Padres</cp:lastModifiedBy>
  <cp:revision>2</cp:revision>
  <dcterms:created xsi:type="dcterms:W3CDTF">2020-05-09T01:26:14Z</dcterms:created>
  <dcterms:modified xsi:type="dcterms:W3CDTF">2020-05-09T01:38:19Z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2020-05-09T00:00:00Z</vt:filetime>
  </property>
</Properties>
</file>