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4"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4/11/2020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4/11/2020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4/11/2020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CUUKvNn2jk" TargetMode="External"/><Relationship Id="rId2" Type="http://schemas.openxmlformats.org/officeDocument/2006/relationships/hyperlink" Target="https://www.youtube.com/watch?v=DXMn3c8fTh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abloortz.09@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AE7437-7550-4456-8689-EE7593AD779A}"/>
              </a:ext>
            </a:extLst>
          </p:cNvPr>
          <p:cNvPicPr>
            <a:picLocks noChangeAspect="1"/>
          </p:cNvPicPr>
          <p:nvPr/>
        </p:nvPicPr>
        <p:blipFill>
          <a:blip r:embed="rId2"/>
          <a:stretch>
            <a:fillRect/>
          </a:stretch>
        </p:blipFill>
        <p:spPr>
          <a:xfrm>
            <a:off x="866302" y="1803263"/>
            <a:ext cx="10693311" cy="2060627"/>
          </a:xfrm>
          <a:prstGeom prst="rect">
            <a:avLst/>
          </a:prstGeom>
        </p:spPr>
      </p:pic>
      <p:pic>
        <p:nvPicPr>
          <p:cNvPr id="3" name="Imagen 2">
            <a:extLst>
              <a:ext uri="{FF2B5EF4-FFF2-40B4-BE49-F238E27FC236}">
                <a16:creationId xmlns:a16="http://schemas.microsoft.com/office/drawing/2014/main" id="{F47A52DA-B217-4C7C-9038-6E9831913F27}"/>
              </a:ext>
            </a:extLst>
          </p:cNvPr>
          <p:cNvPicPr>
            <a:picLocks noChangeAspect="1"/>
          </p:cNvPicPr>
          <p:nvPr/>
        </p:nvPicPr>
        <p:blipFill>
          <a:blip r:embed="rId3"/>
          <a:stretch>
            <a:fillRect/>
          </a:stretch>
        </p:blipFill>
        <p:spPr>
          <a:xfrm>
            <a:off x="202019" y="4273242"/>
            <a:ext cx="11142921" cy="1319484"/>
          </a:xfrm>
          <a:prstGeom prst="rect">
            <a:avLst/>
          </a:prstGeom>
        </p:spPr>
      </p:pic>
      <p:pic>
        <p:nvPicPr>
          <p:cNvPr id="4" name="Imagen 3">
            <a:extLst>
              <a:ext uri="{FF2B5EF4-FFF2-40B4-BE49-F238E27FC236}">
                <a16:creationId xmlns:a16="http://schemas.microsoft.com/office/drawing/2014/main" id="{C8DCB07C-CDCF-42F0-B60A-5E37463380F2}"/>
              </a:ext>
            </a:extLst>
          </p:cNvPr>
          <p:cNvPicPr>
            <a:picLocks noChangeAspect="1"/>
          </p:cNvPicPr>
          <p:nvPr/>
        </p:nvPicPr>
        <p:blipFill>
          <a:blip r:embed="rId4"/>
          <a:stretch>
            <a:fillRect/>
          </a:stretch>
        </p:blipFill>
        <p:spPr>
          <a:xfrm>
            <a:off x="2834699" y="310087"/>
            <a:ext cx="5877560" cy="1389380"/>
          </a:xfrm>
          <a:prstGeom prst="rect">
            <a:avLst/>
          </a:prstGeom>
        </p:spPr>
      </p:pic>
    </p:spTree>
    <p:extLst>
      <p:ext uri="{BB962C8B-B14F-4D97-AF65-F5344CB8AC3E}">
        <p14:creationId xmlns:p14="http://schemas.microsoft.com/office/powerpoint/2010/main" val="149684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834" y="964692"/>
            <a:ext cx="9836332" cy="1188720"/>
          </a:xfrm>
        </p:spPr>
        <p:txBody>
          <a:bodyPr/>
          <a:lstStyle/>
          <a:p>
            <a:pPr algn="l"/>
            <a:r>
              <a:rPr lang="es-CL" dirty="0"/>
              <a:t>Nueva institucionalidad política:</a:t>
            </a:r>
          </a:p>
        </p:txBody>
      </p:sp>
      <p:sp>
        <p:nvSpPr>
          <p:cNvPr id="3" name="Marcador de contenido 2"/>
          <p:cNvSpPr>
            <a:spLocks noGrp="1"/>
          </p:cNvSpPr>
          <p:nvPr>
            <p:ph idx="1"/>
          </p:nvPr>
        </p:nvSpPr>
        <p:spPr>
          <a:xfrm>
            <a:off x="796834" y="2638044"/>
            <a:ext cx="9927772" cy="3101983"/>
          </a:xfrm>
        </p:spPr>
        <p:txBody>
          <a:bodyPr>
            <a:normAutofit/>
          </a:bodyPr>
          <a:lstStyle/>
          <a:p>
            <a:pPr marL="0" indent="0">
              <a:buNone/>
            </a:pPr>
            <a:r>
              <a:rPr lang="es-CL" sz="2400" dirty="0"/>
              <a:t>a) PROYECTO POLÍTICO INSTITUCIONAL DE LA DICTADURA MILITAR. DISCURSO DE CHACARILLAS 1977.</a:t>
            </a:r>
          </a:p>
          <a:p>
            <a:pPr marL="0" indent="0">
              <a:buNone/>
            </a:pPr>
            <a:r>
              <a:rPr lang="es-CL" sz="2400" dirty="0"/>
              <a:t>b) CONSTITUCIÓN DE 1980</a:t>
            </a:r>
          </a:p>
          <a:p>
            <a:pPr marL="0" indent="0">
              <a:buNone/>
            </a:pPr>
            <a:endParaRPr lang="es-CL" sz="2400" dirty="0"/>
          </a:p>
          <a:p>
            <a:pPr marL="0" indent="0">
              <a:buNone/>
            </a:pPr>
            <a:endParaRPr lang="es-CL" sz="2400" dirty="0"/>
          </a:p>
        </p:txBody>
      </p:sp>
      <p:pic>
        <p:nvPicPr>
          <p:cNvPr id="5" name="Imagen 4"/>
          <p:cNvPicPr>
            <a:picLocks noChangeAspect="1"/>
          </p:cNvPicPr>
          <p:nvPr/>
        </p:nvPicPr>
        <p:blipFill>
          <a:blip r:embed="rId2"/>
          <a:stretch>
            <a:fillRect/>
          </a:stretch>
        </p:blipFill>
        <p:spPr>
          <a:xfrm>
            <a:off x="1097279" y="4000100"/>
            <a:ext cx="3068683" cy="2763465"/>
          </a:xfrm>
          <a:prstGeom prst="rect">
            <a:avLst/>
          </a:prstGeom>
        </p:spPr>
      </p:pic>
      <p:pic>
        <p:nvPicPr>
          <p:cNvPr id="6" name="Imagen 5"/>
          <p:cNvPicPr>
            <a:picLocks noChangeAspect="1"/>
          </p:cNvPicPr>
          <p:nvPr/>
        </p:nvPicPr>
        <p:blipFill>
          <a:blip r:embed="rId3"/>
          <a:stretch>
            <a:fillRect/>
          </a:stretch>
        </p:blipFill>
        <p:spPr>
          <a:xfrm>
            <a:off x="7053943" y="3552905"/>
            <a:ext cx="3014254" cy="3014254"/>
          </a:xfrm>
          <a:prstGeom prst="rect">
            <a:avLst/>
          </a:prstGeom>
        </p:spPr>
      </p:pic>
    </p:spTree>
    <p:extLst>
      <p:ext uri="{BB962C8B-B14F-4D97-AF65-F5344CB8AC3E}">
        <p14:creationId xmlns:p14="http://schemas.microsoft.com/office/powerpoint/2010/main" val="418058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073" y="729561"/>
            <a:ext cx="10750733" cy="1188720"/>
          </a:xfrm>
        </p:spPr>
        <p:txBody>
          <a:bodyPr>
            <a:noAutofit/>
          </a:bodyPr>
          <a:lstStyle/>
          <a:p>
            <a:pPr algn="l"/>
            <a:r>
              <a:rPr lang="es-CL" sz="3200" dirty="0"/>
              <a:t>PROYECTO POLÍTICO INSTITUCIONAL DE LA DICTADURA MILITAR.</a:t>
            </a:r>
          </a:p>
        </p:txBody>
      </p:sp>
      <p:sp>
        <p:nvSpPr>
          <p:cNvPr id="3" name="Marcador de contenido 2"/>
          <p:cNvSpPr>
            <a:spLocks noGrp="1"/>
          </p:cNvSpPr>
          <p:nvPr>
            <p:ph idx="1"/>
          </p:nvPr>
        </p:nvSpPr>
        <p:spPr>
          <a:xfrm>
            <a:off x="522514" y="2194560"/>
            <a:ext cx="10659292" cy="3971109"/>
          </a:xfrm>
        </p:spPr>
        <p:txBody>
          <a:bodyPr>
            <a:normAutofit/>
          </a:bodyPr>
          <a:lstStyle/>
          <a:p>
            <a:pPr marL="0" indent="0">
              <a:buNone/>
            </a:pPr>
            <a:r>
              <a:rPr lang="es-CL" sz="2000" dirty="0"/>
              <a:t>Discurso de </a:t>
            </a:r>
            <a:r>
              <a:rPr lang="es-CL" sz="2000" dirty="0" err="1"/>
              <a:t>Chacarillas</a:t>
            </a:r>
            <a:r>
              <a:rPr lang="es-CL" sz="2000" dirty="0"/>
              <a:t> (1977):  Pinochet plantea las etapas para el restablecimiento de la democracia y el tipo de democracia: autoritaria, protegida, integradora, tecnificada y de auténtica participación social.</a:t>
            </a:r>
          </a:p>
          <a:p>
            <a:pPr marL="0" indent="0">
              <a:buNone/>
            </a:pPr>
            <a:endParaRPr lang="es-CL" sz="2000" dirty="0"/>
          </a:p>
        </p:txBody>
      </p:sp>
      <p:pic>
        <p:nvPicPr>
          <p:cNvPr id="4" name="Imagen 3"/>
          <p:cNvPicPr>
            <a:picLocks noChangeAspect="1"/>
          </p:cNvPicPr>
          <p:nvPr/>
        </p:nvPicPr>
        <p:blipFill>
          <a:blip r:embed="rId2"/>
          <a:stretch>
            <a:fillRect/>
          </a:stretch>
        </p:blipFill>
        <p:spPr>
          <a:xfrm>
            <a:off x="522514" y="3209925"/>
            <a:ext cx="4754880" cy="3556873"/>
          </a:xfrm>
          <a:prstGeom prst="rect">
            <a:avLst/>
          </a:prstGeom>
        </p:spPr>
      </p:pic>
      <p:pic>
        <p:nvPicPr>
          <p:cNvPr id="5" name="Imagen 4"/>
          <p:cNvPicPr>
            <a:picLocks noChangeAspect="1"/>
          </p:cNvPicPr>
          <p:nvPr/>
        </p:nvPicPr>
        <p:blipFill>
          <a:blip r:embed="rId3"/>
          <a:stretch>
            <a:fillRect/>
          </a:stretch>
        </p:blipFill>
        <p:spPr>
          <a:xfrm>
            <a:off x="6148251" y="3218208"/>
            <a:ext cx="4572000" cy="3248025"/>
          </a:xfrm>
          <a:prstGeom prst="rect">
            <a:avLst/>
          </a:prstGeom>
        </p:spPr>
      </p:pic>
    </p:spTree>
    <p:extLst>
      <p:ext uri="{BB962C8B-B14F-4D97-AF65-F5344CB8AC3E}">
        <p14:creationId xmlns:p14="http://schemas.microsoft.com/office/powerpoint/2010/main" val="347425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644" y="718458"/>
            <a:ext cx="10319658" cy="1225949"/>
          </a:xfrm>
        </p:spPr>
        <p:txBody>
          <a:bodyPr>
            <a:normAutofit/>
          </a:bodyPr>
          <a:lstStyle/>
          <a:p>
            <a:r>
              <a:rPr lang="es-CL" sz="3200" b="1" dirty="0"/>
              <a:t>CONSTITUCIÓN DE 1980</a:t>
            </a:r>
          </a:p>
        </p:txBody>
      </p:sp>
      <p:sp>
        <p:nvSpPr>
          <p:cNvPr id="3" name="Marcador de contenido 2"/>
          <p:cNvSpPr>
            <a:spLocks noGrp="1"/>
          </p:cNvSpPr>
          <p:nvPr>
            <p:ph idx="1"/>
          </p:nvPr>
        </p:nvSpPr>
        <p:spPr>
          <a:xfrm>
            <a:off x="757645" y="2377440"/>
            <a:ext cx="10319657" cy="3827417"/>
          </a:xfrm>
        </p:spPr>
        <p:txBody>
          <a:bodyPr>
            <a:normAutofit/>
          </a:bodyPr>
          <a:lstStyle/>
          <a:p>
            <a:pPr>
              <a:buFont typeface="Wingdings" panose="05000000000000000000" pitchFamily="2" charset="2"/>
              <a:buChar char="Ø"/>
            </a:pPr>
            <a:r>
              <a:rPr lang="es-CL" sz="2000" dirty="0"/>
              <a:t>Fue aprobada mediante un plebiscito el 11 de septiembre de 1980 con un 67% de los votos.</a:t>
            </a:r>
          </a:p>
          <a:p>
            <a:pPr>
              <a:buFont typeface="Wingdings" panose="05000000000000000000" pitchFamily="2" charset="2"/>
              <a:buChar char="Ø"/>
            </a:pPr>
            <a:r>
              <a:rPr lang="es-CL" sz="2000" dirty="0"/>
              <a:t>No hubo registros electorales (Voto inducido) </a:t>
            </a:r>
          </a:p>
          <a:p>
            <a:pPr>
              <a:buFont typeface="Wingdings" panose="05000000000000000000" pitchFamily="2" charset="2"/>
              <a:buChar char="Ø"/>
            </a:pPr>
            <a:r>
              <a:rPr lang="es-CL" sz="2000" dirty="0"/>
              <a:t>La oposición a la Constitución estuvo liderada por Eduardo Frei Montalva (Grupo los 24) y con limitado acceso para hacer campaña.</a:t>
            </a:r>
          </a:p>
          <a:p>
            <a:pPr marL="0" indent="0">
              <a:buNone/>
            </a:pPr>
            <a:endParaRPr lang="es-CL" sz="2000" b="1" dirty="0"/>
          </a:p>
        </p:txBody>
      </p:sp>
      <p:pic>
        <p:nvPicPr>
          <p:cNvPr id="4" name="Imagen 3"/>
          <p:cNvPicPr>
            <a:picLocks noChangeAspect="1"/>
          </p:cNvPicPr>
          <p:nvPr/>
        </p:nvPicPr>
        <p:blipFill>
          <a:blip r:embed="rId2"/>
          <a:stretch>
            <a:fillRect/>
          </a:stretch>
        </p:blipFill>
        <p:spPr>
          <a:xfrm>
            <a:off x="1750738" y="4038382"/>
            <a:ext cx="3433354" cy="2599508"/>
          </a:xfrm>
          <a:prstGeom prst="rect">
            <a:avLst/>
          </a:prstGeom>
        </p:spPr>
      </p:pic>
      <p:pic>
        <p:nvPicPr>
          <p:cNvPr id="5" name="Imagen 4"/>
          <p:cNvPicPr>
            <a:picLocks noChangeAspect="1"/>
          </p:cNvPicPr>
          <p:nvPr/>
        </p:nvPicPr>
        <p:blipFill>
          <a:blip r:embed="rId3"/>
          <a:stretch>
            <a:fillRect/>
          </a:stretch>
        </p:blipFill>
        <p:spPr>
          <a:xfrm>
            <a:off x="6177184" y="3788230"/>
            <a:ext cx="4375046" cy="2802764"/>
          </a:xfrm>
          <a:prstGeom prst="rect">
            <a:avLst/>
          </a:prstGeom>
        </p:spPr>
      </p:pic>
    </p:spTree>
    <p:extLst>
      <p:ext uri="{BB962C8B-B14F-4D97-AF65-F5344CB8AC3E}">
        <p14:creationId xmlns:p14="http://schemas.microsoft.com/office/powerpoint/2010/main" val="327546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42" y="506436"/>
            <a:ext cx="11029071" cy="1111349"/>
          </a:xfrm>
        </p:spPr>
        <p:txBody>
          <a:bodyPr>
            <a:normAutofit/>
          </a:bodyPr>
          <a:lstStyle/>
          <a:p>
            <a:r>
              <a:rPr lang="es-CL" sz="4000" b="1" dirty="0"/>
              <a:t>CONSTITUCIÓN DE 1980</a:t>
            </a:r>
          </a:p>
        </p:txBody>
      </p:sp>
      <p:sp>
        <p:nvSpPr>
          <p:cNvPr id="3" name="Marcador de contenido 2"/>
          <p:cNvSpPr>
            <a:spLocks noGrp="1"/>
          </p:cNvSpPr>
          <p:nvPr>
            <p:ph idx="1"/>
          </p:nvPr>
        </p:nvSpPr>
        <p:spPr>
          <a:xfrm>
            <a:off x="590842" y="1758461"/>
            <a:ext cx="11029071" cy="4135901"/>
          </a:xfrm>
        </p:spPr>
        <p:txBody>
          <a:bodyPr>
            <a:normAutofit/>
          </a:bodyPr>
          <a:lstStyle/>
          <a:p>
            <a:pPr>
              <a:buFont typeface="Courier New" panose="02070309020205020404" pitchFamily="49" charset="0"/>
              <a:buChar char="o"/>
            </a:pPr>
            <a:r>
              <a:rPr lang="es-CL" sz="2000" dirty="0"/>
              <a:t>Comisión de Estudios Constitucionales dirigida por Enrique </a:t>
            </a:r>
            <a:r>
              <a:rPr lang="es-CL" sz="2000" dirty="0" err="1"/>
              <a:t>Ortúzar</a:t>
            </a:r>
            <a:r>
              <a:rPr lang="es-CL" sz="2000" dirty="0"/>
              <a:t> ("Comisión </a:t>
            </a:r>
            <a:r>
              <a:rPr lang="es-CL" sz="2000" dirty="0" err="1"/>
              <a:t>Ortúzar</a:t>
            </a:r>
            <a:r>
              <a:rPr lang="es-CL" sz="2000" dirty="0"/>
              <a:t>") elaboró un anteproyecto que incluía todas las orientaciones pretendidas por Pinochet.</a:t>
            </a:r>
          </a:p>
          <a:p>
            <a:pPr>
              <a:buFont typeface="Courier New" panose="02070309020205020404" pitchFamily="49" charset="0"/>
              <a:buChar char="o"/>
            </a:pPr>
            <a:r>
              <a:rPr lang="es-CL" sz="2000" dirty="0"/>
              <a:t>Proyecto político se basaba ideológica y políticamente en las propuestas emanadas desde los sectores políticos gremialistas,  lideradas por Jaime Guzmán, asesor personal de Augusto Pinochet.  </a:t>
            </a:r>
          </a:p>
          <a:p>
            <a:pPr>
              <a:buFont typeface="Courier New" panose="02070309020205020404" pitchFamily="49" charset="0"/>
              <a:buChar char="o"/>
            </a:pPr>
            <a:endParaRPr lang="es-CL" sz="2400" dirty="0"/>
          </a:p>
        </p:txBody>
      </p:sp>
      <p:pic>
        <p:nvPicPr>
          <p:cNvPr id="4" name="Imagen 3"/>
          <p:cNvPicPr>
            <a:picLocks noChangeAspect="1"/>
          </p:cNvPicPr>
          <p:nvPr/>
        </p:nvPicPr>
        <p:blipFill>
          <a:blip r:embed="rId2"/>
          <a:stretch>
            <a:fillRect/>
          </a:stretch>
        </p:blipFill>
        <p:spPr>
          <a:xfrm>
            <a:off x="841717" y="3323492"/>
            <a:ext cx="4572000" cy="3200400"/>
          </a:xfrm>
          <a:prstGeom prst="rect">
            <a:avLst/>
          </a:prstGeom>
        </p:spPr>
      </p:pic>
      <p:pic>
        <p:nvPicPr>
          <p:cNvPr id="5" name="Imagen 4"/>
          <p:cNvPicPr>
            <a:picLocks noChangeAspect="1"/>
          </p:cNvPicPr>
          <p:nvPr/>
        </p:nvPicPr>
        <p:blipFill>
          <a:blip r:embed="rId3"/>
          <a:stretch>
            <a:fillRect/>
          </a:stretch>
        </p:blipFill>
        <p:spPr>
          <a:xfrm>
            <a:off x="6735200" y="3474718"/>
            <a:ext cx="4153193" cy="2865703"/>
          </a:xfrm>
          <a:prstGeom prst="rect">
            <a:avLst/>
          </a:prstGeom>
        </p:spPr>
      </p:pic>
    </p:spTree>
    <p:extLst>
      <p:ext uri="{BB962C8B-B14F-4D97-AF65-F5344CB8AC3E}">
        <p14:creationId xmlns:p14="http://schemas.microsoft.com/office/powerpoint/2010/main" val="195387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2707" y="613000"/>
            <a:ext cx="11268222" cy="1188720"/>
          </a:xfrm>
        </p:spPr>
        <p:txBody>
          <a:bodyPr>
            <a:normAutofit/>
          </a:bodyPr>
          <a:lstStyle/>
          <a:p>
            <a:r>
              <a:rPr lang="es-CL" sz="4000" b="1" dirty="0"/>
              <a:t>CONSTITUCIÓN DE 1980</a:t>
            </a:r>
          </a:p>
        </p:txBody>
      </p:sp>
      <p:sp>
        <p:nvSpPr>
          <p:cNvPr id="3" name="Marcador de contenido 2"/>
          <p:cNvSpPr>
            <a:spLocks noGrp="1"/>
          </p:cNvSpPr>
          <p:nvPr>
            <p:ph idx="1"/>
          </p:nvPr>
        </p:nvSpPr>
        <p:spPr>
          <a:xfrm>
            <a:off x="562707" y="2145675"/>
            <a:ext cx="11240086" cy="3101983"/>
          </a:xfrm>
        </p:spPr>
        <p:txBody>
          <a:bodyPr>
            <a:normAutofit/>
          </a:bodyPr>
          <a:lstStyle/>
          <a:p>
            <a:r>
              <a:rPr lang="es-CL" sz="2400" dirty="0"/>
              <a:t>Introducción de instituciones de seguridad nacional: Consejo de Seguridad Nacional </a:t>
            </a:r>
          </a:p>
          <a:p>
            <a:r>
              <a:rPr lang="es-CL" sz="2400" dirty="0"/>
              <a:t>Tribunal Constitucional (supervisar la elaboración de las leyes)</a:t>
            </a:r>
          </a:p>
          <a:p>
            <a:r>
              <a:rPr lang="es-CL" sz="2400" dirty="0"/>
              <a:t>Polémico artículo 8° donde se perseguían doctrinas subversivas</a:t>
            </a:r>
          </a:p>
          <a:p>
            <a:r>
              <a:rPr lang="es-CL" sz="2400" dirty="0"/>
              <a:t>Perdida del plebiscito, elecciones presidenciales y parlamentarias.</a:t>
            </a:r>
          </a:p>
          <a:p>
            <a:r>
              <a:rPr lang="es-CL" sz="2400" dirty="0"/>
              <a:t>Pinochet asumiría como Presidente de la República hasta 1988, donde sería ratificado mediante un plebiscito. </a:t>
            </a:r>
          </a:p>
          <a:p>
            <a:endParaRPr lang="es-CL" sz="2400" dirty="0"/>
          </a:p>
        </p:txBody>
      </p:sp>
    </p:spTree>
    <p:extLst>
      <p:ext uri="{BB962C8B-B14F-4D97-AF65-F5344CB8AC3E}">
        <p14:creationId xmlns:p14="http://schemas.microsoft.com/office/powerpoint/2010/main" val="351679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6816" y="298487"/>
            <a:ext cx="7729728" cy="1188720"/>
          </a:xfrm>
        </p:spPr>
        <p:txBody>
          <a:bodyPr>
            <a:normAutofit/>
          </a:bodyPr>
          <a:lstStyle/>
          <a:p>
            <a:r>
              <a:rPr lang="es-CL" sz="4000" b="1" dirty="0"/>
              <a:t>ACTIVIDADES</a:t>
            </a:r>
          </a:p>
        </p:txBody>
      </p:sp>
      <p:sp>
        <p:nvSpPr>
          <p:cNvPr id="3" name="Marcador de contenido 2"/>
          <p:cNvSpPr>
            <a:spLocks noGrp="1"/>
          </p:cNvSpPr>
          <p:nvPr>
            <p:ph idx="1"/>
          </p:nvPr>
        </p:nvSpPr>
        <p:spPr>
          <a:xfrm>
            <a:off x="424543" y="1867335"/>
            <a:ext cx="11155680" cy="4272208"/>
          </a:xfrm>
        </p:spPr>
        <p:txBody>
          <a:bodyPr/>
          <a:lstStyle/>
          <a:p>
            <a:r>
              <a:rPr lang="es-CL" dirty="0"/>
              <a:t>Observa atentamente el video del link </a:t>
            </a:r>
            <a:r>
              <a:rPr lang="es-CL" dirty="0">
                <a:hlinkClick r:id="rId2"/>
              </a:rPr>
              <a:t>https://www.youtube.com/watch?v=DXMn3c8fThA</a:t>
            </a:r>
            <a:r>
              <a:rPr lang="es-CL" dirty="0"/>
              <a:t> </a:t>
            </a:r>
          </a:p>
          <a:p>
            <a:pPr marL="342900" indent="-342900">
              <a:buAutoNum type="alphaLcParenR"/>
            </a:pPr>
            <a:r>
              <a:rPr lang="es-CL" dirty="0"/>
              <a:t>De acuerdo a lo expuesto por el historiador Gabriel Salazar, ¿cuál era el objetivo del Acto de </a:t>
            </a:r>
            <a:r>
              <a:rPr lang="es-CL" dirty="0" err="1"/>
              <a:t>Chacarillas</a:t>
            </a:r>
            <a:r>
              <a:rPr lang="es-CL" dirty="0"/>
              <a:t> en el cerro San Cristóbal? </a:t>
            </a:r>
          </a:p>
          <a:p>
            <a:r>
              <a:rPr lang="es-CL" dirty="0"/>
              <a:t>Material complementario: Observa el video del link </a:t>
            </a:r>
            <a:r>
              <a:rPr lang="es-CL" dirty="0">
                <a:hlinkClick r:id="rId3"/>
              </a:rPr>
              <a:t>https://www.youtube.com/watch?v=QCUUKvNn2jk</a:t>
            </a:r>
            <a:r>
              <a:rPr lang="es-CL" dirty="0"/>
              <a:t> </a:t>
            </a:r>
          </a:p>
          <a:p>
            <a:pPr marL="342900" indent="-342900">
              <a:buAutoNum type="alphaLcParenR" startAt="2"/>
            </a:pPr>
            <a:r>
              <a:rPr lang="es-CL" dirty="0"/>
              <a:t>De acuerdo a lo expuesto en el video y en esta presentación, ¿con qué fin se redactó una nueva constitución en 1980?</a:t>
            </a:r>
          </a:p>
          <a:p>
            <a:r>
              <a:rPr lang="es-CL" dirty="0"/>
              <a:t>Analiza el siguiente párrafo de texto original de la Constitución de 1980: </a:t>
            </a:r>
          </a:p>
          <a:p>
            <a:pPr marL="0" indent="0">
              <a:buNone/>
            </a:pPr>
            <a:endParaRPr lang="es-CL" dirty="0"/>
          </a:p>
          <a:p>
            <a:pPr marL="0" indent="0">
              <a:buNone/>
            </a:pPr>
            <a:endParaRPr lang="es-CL" dirty="0"/>
          </a:p>
        </p:txBody>
      </p:sp>
      <p:sp>
        <p:nvSpPr>
          <p:cNvPr id="4" name="Rectángulo 3"/>
          <p:cNvSpPr/>
          <p:nvPr/>
        </p:nvSpPr>
        <p:spPr>
          <a:xfrm>
            <a:off x="718457" y="4519749"/>
            <a:ext cx="10750732" cy="130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tx1"/>
                </a:solidFill>
              </a:rPr>
              <a:t>ART. 8: "Todo acto de persona o grupo destinado a propagar doctrinas que atenten contra la familia, propugnen la violencia o una concepción de la sociedad, del Estado o del orden jurídico, de carácter totalitario o fundada en la lucha de clases, es ilícito y contrario al ordenamiento institucional de la República."</a:t>
            </a:r>
          </a:p>
          <a:p>
            <a:pPr algn="just"/>
            <a:endParaRPr lang="es-CL" dirty="0">
              <a:solidFill>
                <a:schemeClr val="tx1"/>
              </a:solidFill>
            </a:endParaRPr>
          </a:p>
          <a:p>
            <a:pPr algn="just"/>
            <a:endParaRPr lang="es-CL" dirty="0">
              <a:solidFill>
                <a:schemeClr val="tx1"/>
              </a:solidFill>
            </a:endParaRPr>
          </a:p>
        </p:txBody>
      </p:sp>
    </p:spTree>
    <p:extLst>
      <p:ext uri="{BB962C8B-B14F-4D97-AF65-F5344CB8AC3E}">
        <p14:creationId xmlns:p14="http://schemas.microsoft.com/office/powerpoint/2010/main" val="273217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000" b="1" dirty="0"/>
              <a:t>actividades</a:t>
            </a:r>
          </a:p>
        </p:txBody>
      </p:sp>
      <p:sp>
        <p:nvSpPr>
          <p:cNvPr id="3" name="Marcador de contenido 2"/>
          <p:cNvSpPr>
            <a:spLocks noGrp="1"/>
          </p:cNvSpPr>
          <p:nvPr>
            <p:ph idx="1"/>
          </p:nvPr>
        </p:nvSpPr>
        <p:spPr>
          <a:xfrm>
            <a:off x="914400" y="2638044"/>
            <a:ext cx="10215154" cy="3488436"/>
          </a:xfrm>
        </p:spPr>
        <p:txBody>
          <a:bodyPr/>
          <a:lstStyle/>
          <a:p>
            <a:pPr marL="0" indent="0">
              <a:buNone/>
            </a:pPr>
            <a:r>
              <a:rPr lang="es-CL" dirty="0"/>
              <a:t>c) ¿A qué personas o grupos hace referencia el art. 8 (en la actualidad eliminado), considerando el contexto en el que fue formulada la Constitución? </a:t>
            </a:r>
          </a:p>
          <a:p>
            <a:pPr marL="0" indent="0" algn="just">
              <a:buNone/>
            </a:pPr>
            <a:r>
              <a:rPr lang="es-CL" dirty="0"/>
              <a:t>d) Actualmente, un gran sector de la ciudadanía demanda la creación de una nueva Constitución para Chile. Si bien, esta demanda social, se arrastra desde hace varios años, las manifestaciones surgidas en octubre de 2019 impulsaron a los partidos políticos a realizar un acuerdo para crear una nueva carta fundamental. En relación a lo anterior, explique por qué surge esta demanda e indique al menos dos de las críticas que posee la Constitución vigente.</a:t>
            </a:r>
          </a:p>
          <a:p>
            <a:pPr marL="0" indent="0" algn="just">
              <a:buNone/>
            </a:pPr>
            <a:endParaRPr lang="es-CL" dirty="0"/>
          </a:p>
          <a:p>
            <a:pPr algn="just">
              <a:buFont typeface="Wingdings" panose="05000000000000000000" pitchFamily="2" charset="2"/>
              <a:buChar char="v"/>
            </a:pPr>
            <a:r>
              <a:rPr lang="es-CL" dirty="0"/>
              <a:t> Enviar respuestas en formato Word, señalando nombre y curso (IMPORTANTE) al siguiente correo: </a:t>
            </a:r>
            <a:r>
              <a:rPr lang="es-CL" dirty="0">
                <a:hlinkClick r:id="rId2"/>
              </a:rPr>
              <a:t>pabloortz.09@gmail.com</a:t>
            </a:r>
            <a:r>
              <a:rPr lang="es-CL" dirty="0"/>
              <a:t> en la semana del 27 al 30 de abril.  </a:t>
            </a:r>
          </a:p>
          <a:p>
            <a:pPr marL="0" indent="0" algn="just">
              <a:buNone/>
            </a:pPr>
            <a:endParaRPr lang="es-CL" dirty="0"/>
          </a:p>
          <a:p>
            <a:pPr marL="0" indent="0" algn="just">
              <a:buNone/>
            </a:pPr>
            <a:endParaRPr lang="es-CL" dirty="0"/>
          </a:p>
        </p:txBody>
      </p:sp>
    </p:spTree>
    <p:extLst>
      <p:ext uri="{BB962C8B-B14F-4D97-AF65-F5344CB8AC3E}">
        <p14:creationId xmlns:p14="http://schemas.microsoft.com/office/powerpoint/2010/main" val="326082805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313</TotalTime>
  <Words>550</Words>
  <Application>Microsoft Office PowerPoint</Application>
  <PresentationFormat>Panorámica</PresentationFormat>
  <Paragraphs>30</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Courier New</vt:lpstr>
      <vt:lpstr>Gill Sans MT</vt:lpstr>
      <vt:lpstr>Wingdings</vt:lpstr>
      <vt:lpstr>Parcel</vt:lpstr>
      <vt:lpstr>Presentación de PowerPoint</vt:lpstr>
      <vt:lpstr>Nueva institucionalidad política:</vt:lpstr>
      <vt:lpstr>PROYECTO POLÍTICO INSTITUCIONAL DE LA DICTADURA MILITAR.</vt:lpstr>
      <vt:lpstr>CONSTITUCIÓN DE 1980</vt:lpstr>
      <vt:lpstr>CONSTITUCIÓN DE 1980</vt:lpstr>
      <vt:lpstr>CONSTITUCIÓN DE 1980</vt:lpstr>
      <vt:lpstr>ACTIVIDADES</vt:lpstr>
      <vt:lpstr>actividades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DICTADURA MILITAR EN CHILE 1973-1990: Crisis política y transición a la democracia.</dc:title>
  <dc:creator>Pablo Andrés</dc:creator>
  <cp:lastModifiedBy>Padres</cp:lastModifiedBy>
  <cp:revision>25</cp:revision>
  <dcterms:created xsi:type="dcterms:W3CDTF">2020-04-08T15:44:22Z</dcterms:created>
  <dcterms:modified xsi:type="dcterms:W3CDTF">2020-04-11T23:20:56Z</dcterms:modified>
</cp:coreProperties>
</file>