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7480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801575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20067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371634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64130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622820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2763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60645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7399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607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6348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908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4619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1946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7161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7001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4/1/2020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954138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9d3Ukt-eE8" TargetMode="External"/><Relationship Id="rId2" Type="http://schemas.openxmlformats.org/officeDocument/2006/relationships/hyperlink" Target="mailto:pabloortz.09@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CL" sz="5400" b="1" dirty="0"/>
              <a:t>DICTADURA MILITAR EN CHILE 1973-1990: IMPLANTACIÓN DEL MODELO NEOLIBERAL</a:t>
            </a:r>
          </a:p>
        </p:txBody>
      </p:sp>
      <p:sp>
        <p:nvSpPr>
          <p:cNvPr id="3" name="Subtítulo 2"/>
          <p:cNvSpPr>
            <a:spLocks noGrp="1"/>
          </p:cNvSpPr>
          <p:nvPr>
            <p:ph type="subTitle" idx="1"/>
          </p:nvPr>
        </p:nvSpPr>
        <p:spPr>
          <a:xfrm>
            <a:off x="1154955" y="4777379"/>
            <a:ext cx="8825658" cy="1584231"/>
          </a:xfrm>
        </p:spPr>
        <p:txBody>
          <a:bodyPr>
            <a:normAutofit lnSpcReduction="10000"/>
          </a:bodyPr>
          <a:lstStyle/>
          <a:p>
            <a:pPr algn="just"/>
            <a:r>
              <a:rPr lang="es-CL" b="1" dirty="0"/>
              <a:t>OA: Caracterizar los principales rasgos del golpe de Estado y de la dictadura militar en Chile, incluyendo: La transformación neoliberal de Chile (el cambio del rol del Estado y la nueva política económica).</a:t>
            </a:r>
          </a:p>
          <a:p>
            <a:pPr algn="just"/>
            <a:r>
              <a:rPr lang="es-CL" b="1" u="sng" dirty="0"/>
              <a:t>OBJETIVO DE CLASE</a:t>
            </a:r>
            <a:r>
              <a:rPr lang="es-CL" b="1" dirty="0"/>
              <a:t>: caracterizar la implantación del modelo neoliberal en chile.</a:t>
            </a:r>
          </a:p>
        </p:txBody>
      </p:sp>
    </p:spTree>
    <p:extLst>
      <p:ext uri="{BB962C8B-B14F-4D97-AF65-F5344CB8AC3E}">
        <p14:creationId xmlns:p14="http://schemas.microsoft.com/office/powerpoint/2010/main" val="138254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El costo social de las medidas</a:t>
            </a:r>
          </a:p>
        </p:txBody>
      </p:sp>
      <p:sp>
        <p:nvSpPr>
          <p:cNvPr id="3" name="Marcador de contenido 2"/>
          <p:cNvSpPr>
            <a:spLocks noGrp="1"/>
          </p:cNvSpPr>
          <p:nvPr>
            <p:ph sz="half" idx="1"/>
          </p:nvPr>
        </p:nvSpPr>
        <p:spPr>
          <a:xfrm>
            <a:off x="646112" y="1580607"/>
            <a:ext cx="5049294" cy="4675732"/>
          </a:xfrm>
        </p:spPr>
        <p:txBody>
          <a:bodyPr>
            <a:normAutofit fontScale="92500" lnSpcReduction="20000"/>
          </a:bodyPr>
          <a:lstStyle/>
          <a:p>
            <a:r>
              <a:rPr lang="es-CL" sz="1900" b="1" dirty="0"/>
              <a:t>Disminución del gasto social: de 29.1% del PNB en 1972 a 19.7% en 1978.</a:t>
            </a:r>
          </a:p>
          <a:p>
            <a:r>
              <a:rPr lang="es-CL" sz="1900" b="1" dirty="0"/>
              <a:t>La inversión fiscal cayó a la mitad entre 1970 y 1978.</a:t>
            </a:r>
          </a:p>
          <a:p>
            <a:r>
              <a:rPr lang="es-CL" sz="1900" b="1" dirty="0"/>
              <a:t>El gasto por habitante se redujo considerablemente:</a:t>
            </a:r>
          </a:p>
          <a:p>
            <a:pPr marL="0" indent="0">
              <a:buNone/>
            </a:pPr>
            <a:r>
              <a:rPr lang="es-CL" sz="1900" b="1" dirty="0"/>
              <a:t>       » 21% en educación.</a:t>
            </a:r>
          </a:p>
          <a:p>
            <a:pPr marL="0" indent="0">
              <a:buNone/>
            </a:pPr>
            <a:r>
              <a:rPr lang="es-CL" sz="1900" b="1" dirty="0"/>
              <a:t>       » 23% en salud.</a:t>
            </a:r>
          </a:p>
          <a:p>
            <a:pPr marL="0" indent="0">
              <a:buNone/>
            </a:pPr>
            <a:r>
              <a:rPr lang="es-CL" sz="1900" b="1" dirty="0"/>
              <a:t>       » 43% en vivienda.</a:t>
            </a:r>
          </a:p>
          <a:p>
            <a:r>
              <a:rPr lang="es-CL" sz="1900" b="1" dirty="0"/>
              <a:t>La pensión mínima disminuye a un tercio.</a:t>
            </a:r>
          </a:p>
          <a:p>
            <a:r>
              <a:rPr lang="es-CL" sz="1900" b="1" dirty="0"/>
              <a:t>Las tasas de desempleo llegaron a ser del 30% en 1982 y 1983.</a:t>
            </a:r>
          </a:p>
          <a:p>
            <a:r>
              <a:rPr lang="es-CL" sz="1900" b="1" dirty="0"/>
              <a:t>Las remuneraciones (sueldos) alcanzaron solo ¾ de los niveles alcanzados en 1970</a:t>
            </a:r>
            <a:r>
              <a:rPr lang="es-CL" b="1" dirty="0"/>
              <a:t>.</a:t>
            </a:r>
          </a:p>
        </p:txBody>
      </p:sp>
      <p:pic>
        <p:nvPicPr>
          <p:cNvPr id="5" name="Marcador de contenido 4"/>
          <p:cNvPicPr>
            <a:picLocks noGrp="1" noChangeAspect="1"/>
          </p:cNvPicPr>
          <p:nvPr>
            <p:ph sz="half" idx="2"/>
          </p:nvPr>
        </p:nvPicPr>
        <p:blipFill>
          <a:blip r:embed="rId2"/>
          <a:stretch>
            <a:fillRect/>
          </a:stretch>
        </p:blipFill>
        <p:spPr>
          <a:xfrm>
            <a:off x="5978005" y="1436916"/>
            <a:ext cx="2983115" cy="3687815"/>
          </a:xfrm>
          <a:prstGeom prst="rect">
            <a:avLst/>
          </a:prstGeom>
        </p:spPr>
      </p:pic>
      <p:pic>
        <p:nvPicPr>
          <p:cNvPr id="6" name="Imagen 5"/>
          <p:cNvPicPr>
            <a:picLocks noChangeAspect="1"/>
          </p:cNvPicPr>
          <p:nvPr/>
        </p:nvPicPr>
        <p:blipFill>
          <a:blip r:embed="rId3"/>
          <a:stretch>
            <a:fillRect/>
          </a:stretch>
        </p:blipFill>
        <p:spPr>
          <a:xfrm>
            <a:off x="9223062" y="4389119"/>
            <a:ext cx="2677200" cy="2213271"/>
          </a:xfrm>
          <a:prstGeom prst="rect">
            <a:avLst/>
          </a:prstGeom>
        </p:spPr>
      </p:pic>
    </p:spTree>
    <p:extLst>
      <p:ext uri="{BB962C8B-B14F-4D97-AF65-F5344CB8AC3E}">
        <p14:creationId xmlns:p14="http://schemas.microsoft.com/office/powerpoint/2010/main" val="210446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u="sng" dirty="0"/>
              <a:t>ACTIVIDAD</a:t>
            </a:r>
            <a:br>
              <a:rPr lang="es-CL" u="sng" dirty="0"/>
            </a:br>
            <a:r>
              <a:rPr lang="es-CL" dirty="0"/>
              <a:t>(Semana del 6 al 9 de abril)</a:t>
            </a:r>
          </a:p>
        </p:txBody>
      </p:sp>
      <p:sp>
        <p:nvSpPr>
          <p:cNvPr id="3" name="Marcador de contenido 2"/>
          <p:cNvSpPr>
            <a:spLocks noGrp="1"/>
          </p:cNvSpPr>
          <p:nvPr>
            <p:ph idx="1"/>
          </p:nvPr>
        </p:nvSpPr>
        <p:spPr>
          <a:xfrm>
            <a:off x="646112" y="1724298"/>
            <a:ext cx="9403742" cy="4524102"/>
          </a:xfrm>
        </p:spPr>
        <p:txBody>
          <a:bodyPr>
            <a:normAutofit/>
          </a:bodyPr>
          <a:lstStyle/>
          <a:p>
            <a:pPr marL="0" indent="0">
              <a:buNone/>
            </a:pPr>
            <a:endParaRPr lang="es-CL" dirty="0"/>
          </a:p>
          <a:p>
            <a:pPr marL="0" indent="0">
              <a:buNone/>
            </a:pPr>
            <a:r>
              <a:rPr lang="es-CL" dirty="0"/>
              <a:t>Responder las siguientes preguntas en un documento Word y luego enviar al correo </a:t>
            </a:r>
            <a:r>
              <a:rPr lang="es-CL" dirty="0">
                <a:hlinkClick r:id="rId2"/>
              </a:rPr>
              <a:t>pabloortz.09@gmail.com</a:t>
            </a:r>
            <a:r>
              <a:rPr lang="es-CL" dirty="0"/>
              <a:t> </a:t>
            </a:r>
          </a:p>
          <a:p>
            <a:r>
              <a:rPr lang="es-CL" dirty="0"/>
              <a:t>¿Cuáles son los orígenes del modelo neoliberal en Chile?</a:t>
            </a:r>
          </a:p>
          <a:p>
            <a:r>
              <a:rPr lang="es-CL" dirty="0"/>
              <a:t>¿Cuáles fueron los principales efectos de la aplicación de</a:t>
            </a:r>
          </a:p>
          <a:p>
            <a:pPr marL="0" indent="0">
              <a:buNone/>
            </a:pPr>
            <a:r>
              <a:rPr lang="es-CL" dirty="0"/>
              <a:t>     este modelo?</a:t>
            </a:r>
          </a:p>
          <a:p>
            <a:r>
              <a:rPr lang="es-CL" dirty="0"/>
              <a:t>¿Cómo las características del modelo neoliberal explican la crisis social que vive el país en la actualidad?</a:t>
            </a:r>
          </a:p>
          <a:p>
            <a:endParaRPr lang="es-CL" dirty="0"/>
          </a:p>
          <a:p>
            <a:pPr marL="0" indent="0">
              <a:buNone/>
            </a:pPr>
            <a:r>
              <a:rPr lang="es-ES" dirty="0"/>
              <a:t>Material audiovisual: Para reforzar los contenidos de esta presentación ver documental: “La doctrina del Shock” de Naomi Klein </a:t>
            </a:r>
            <a:r>
              <a:rPr lang="es-ES" dirty="0">
                <a:hlinkClick r:id="rId3"/>
              </a:rPr>
              <a:t>https://www.youtube.com/watch?v=F9d3Ukt-eE8</a:t>
            </a:r>
            <a:r>
              <a:rPr lang="es-ES" dirty="0"/>
              <a:t> </a:t>
            </a:r>
          </a:p>
          <a:p>
            <a:pPr marL="0" indent="0">
              <a:buNone/>
            </a:pPr>
            <a:endParaRPr lang="es-ES" dirty="0"/>
          </a:p>
          <a:p>
            <a:pPr marL="0" indent="0">
              <a:buNone/>
            </a:pPr>
            <a:endParaRPr lang="es-CL" dirty="0"/>
          </a:p>
        </p:txBody>
      </p:sp>
    </p:spTree>
    <p:extLst>
      <p:ext uri="{BB962C8B-B14F-4D97-AF65-F5344CB8AC3E}">
        <p14:creationId xmlns:p14="http://schemas.microsoft.com/office/powerpoint/2010/main" val="266637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L" sz="3600" b="1" dirty="0"/>
              <a:t>Situación política actual: mirada histórica retrospectiva del modelo neoliberal.</a:t>
            </a:r>
          </a:p>
        </p:txBody>
      </p:sp>
      <p:pic>
        <p:nvPicPr>
          <p:cNvPr id="5" name="Imagen 4"/>
          <p:cNvPicPr>
            <a:picLocks noChangeAspect="1"/>
          </p:cNvPicPr>
          <p:nvPr/>
        </p:nvPicPr>
        <p:blipFill>
          <a:blip r:embed="rId2"/>
          <a:stretch>
            <a:fillRect/>
          </a:stretch>
        </p:blipFill>
        <p:spPr>
          <a:xfrm>
            <a:off x="646111" y="1740898"/>
            <a:ext cx="4121832" cy="2321965"/>
          </a:xfrm>
          <a:prstGeom prst="rect">
            <a:avLst/>
          </a:prstGeom>
        </p:spPr>
      </p:pic>
      <p:pic>
        <p:nvPicPr>
          <p:cNvPr id="6" name="Imagen 5"/>
          <p:cNvPicPr>
            <a:picLocks noChangeAspect="1"/>
          </p:cNvPicPr>
          <p:nvPr/>
        </p:nvPicPr>
        <p:blipFill>
          <a:blip r:embed="rId3"/>
          <a:stretch>
            <a:fillRect/>
          </a:stretch>
        </p:blipFill>
        <p:spPr>
          <a:xfrm>
            <a:off x="5174034" y="1740898"/>
            <a:ext cx="4876800" cy="3143250"/>
          </a:xfrm>
          <a:prstGeom prst="rect">
            <a:avLst/>
          </a:prstGeom>
        </p:spPr>
      </p:pic>
      <p:pic>
        <p:nvPicPr>
          <p:cNvPr id="7" name="Imagen 6"/>
          <p:cNvPicPr>
            <a:picLocks noChangeAspect="1"/>
          </p:cNvPicPr>
          <p:nvPr/>
        </p:nvPicPr>
        <p:blipFill>
          <a:blip r:embed="rId4"/>
          <a:stretch>
            <a:fillRect/>
          </a:stretch>
        </p:blipFill>
        <p:spPr>
          <a:xfrm>
            <a:off x="169815" y="4219304"/>
            <a:ext cx="4822559" cy="2325187"/>
          </a:xfrm>
          <a:prstGeom prst="rect">
            <a:avLst/>
          </a:prstGeom>
        </p:spPr>
      </p:pic>
      <p:sp>
        <p:nvSpPr>
          <p:cNvPr id="8" name="CuadroTexto 7"/>
          <p:cNvSpPr txBox="1"/>
          <p:nvPr/>
        </p:nvSpPr>
        <p:spPr>
          <a:xfrm>
            <a:off x="5368834" y="5525997"/>
            <a:ext cx="5708469" cy="830997"/>
          </a:xfrm>
          <a:prstGeom prst="rect">
            <a:avLst/>
          </a:prstGeom>
          <a:noFill/>
        </p:spPr>
        <p:txBody>
          <a:bodyPr wrap="square" rtlCol="0">
            <a:spAutoFit/>
          </a:bodyPr>
          <a:lstStyle/>
          <a:p>
            <a:r>
              <a:rPr lang="es-CL" sz="2400" dirty="0">
                <a:latin typeface="Comic Sans MS" panose="030F0702030302020204" pitchFamily="66" charset="0"/>
              </a:rPr>
              <a:t>¿EL MODELO NEOLIBERAL EN CHILE ESTÁ EN CRISIS?</a:t>
            </a:r>
          </a:p>
        </p:txBody>
      </p:sp>
    </p:spTree>
    <p:extLst>
      <p:ext uri="{BB962C8B-B14F-4D97-AF65-F5344CB8AC3E}">
        <p14:creationId xmlns:p14="http://schemas.microsoft.com/office/powerpoint/2010/main" val="240421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¿Qué sabemos </a:t>
            </a:r>
            <a:r>
              <a:rPr lang="es-CL"/>
              <a:t>del Neoliberalismo</a:t>
            </a:r>
            <a:r>
              <a:rPr lang="es-CL" dirty="0"/>
              <a:t>?</a:t>
            </a:r>
          </a:p>
        </p:txBody>
      </p:sp>
      <p:sp>
        <p:nvSpPr>
          <p:cNvPr id="6" name="Marcador de contenido 5"/>
          <p:cNvSpPr>
            <a:spLocks noGrp="1"/>
          </p:cNvSpPr>
          <p:nvPr>
            <p:ph sz="half" idx="1"/>
          </p:nvPr>
        </p:nvSpPr>
        <p:spPr>
          <a:xfrm>
            <a:off x="1103312" y="1410789"/>
            <a:ext cx="4396339" cy="4845549"/>
          </a:xfrm>
        </p:spPr>
        <p:txBody>
          <a:bodyPr>
            <a:noAutofit/>
          </a:bodyPr>
          <a:lstStyle/>
          <a:p>
            <a:pPr marL="0" indent="0">
              <a:buNone/>
            </a:pPr>
            <a:r>
              <a:rPr lang="es-CL" sz="1600" b="1" u="sng" dirty="0"/>
              <a:t>Fundamentos teóricos: </a:t>
            </a:r>
          </a:p>
          <a:p>
            <a:pPr>
              <a:buFont typeface="Wingdings" panose="05000000000000000000" pitchFamily="2" charset="2"/>
              <a:buChar char="Ø"/>
            </a:pPr>
            <a:r>
              <a:rPr lang="es-CL" sz="1600" dirty="0">
                <a:cs typeface="Calibri" panose="020F0502020204030204" pitchFamily="34" charset="0"/>
              </a:rPr>
              <a:t>Liberalismo económico, Adams Smith y “La riqueza de las naciones” (1776). Libertad personal, propiedad privada y la mano invisible del mercado (desregulación estatal). </a:t>
            </a:r>
          </a:p>
          <a:p>
            <a:pPr>
              <a:buFont typeface="Wingdings" panose="05000000000000000000" pitchFamily="2" charset="2"/>
              <a:buChar char="Ø"/>
            </a:pPr>
            <a:r>
              <a:rPr lang="es-CL" sz="1600" b="1" dirty="0">
                <a:cs typeface="Calibri" panose="020F0502020204030204" pitchFamily="34" charset="0"/>
              </a:rPr>
              <a:t>Milton Friedman: </a:t>
            </a:r>
            <a:r>
              <a:rPr lang="es-CL" sz="1600" dirty="0">
                <a:cs typeface="Calibri" panose="020F0502020204030204" pitchFamily="34" charset="0"/>
              </a:rPr>
              <a:t>exclusividad de la acción individual (privada) en la economía. Critica el </a:t>
            </a:r>
            <a:r>
              <a:rPr lang="es-CL" sz="1600" dirty="0" err="1">
                <a:cs typeface="Calibri" panose="020F0502020204030204" pitchFamily="34" charset="0"/>
              </a:rPr>
              <a:t>intervencionis-mo</a:t>
            </a:r>
            <a:r>
              <a:rPr lang="es-CL" sz="1600" dirty="0">
                <a:cs typeface="Calibri" panose="020F0502020204030204" pitchFamily="34" charset="0"/>
              </a:rPr>
              <a:t> del Estado en la economía y por tanto las políticas keynesianas. </a:t>
            </a:r>
          </a:p>
          <a:p>
            <a:pPr>
              <a:buFont typeface="Wingdings" panose="05000000000000000000" pitchFamily="2" charset="2"/>
              <a:buChar char="Ø"/>
            </a:pPr>
            <a:r>
              <a:rPr lang="es-CL" sz="1600" dirty="0">
                <a:cs typeface="Calibri" panose="020F0502020204030204" pitchFamily="34" charset="0"/>
              </a:rPr>
              <a:t>Es parte del movimiento neo-conservador de la segunda mitad del siglo XX. </a:t>
            </a:r>
          </a:p>
          <a:p>
            <a:pPr>
              <a:buFont typeface="Wingdings" panose="05000000000000000000" pitchFamily="2" charset="2"/>
              <a:buChar char="Ø"/>
            </a:pPr>
            <a:r>
              <a:rPr lang="es-CL" sz="1600" dirty="0">
                <a:cs typeface="Calibri" panose="020F0502020204030204" pitchFamily="34" charset="0"/>
              </a:rPr>
              <a:t>Este modelo fue adoptado por Reagan en EE.UU y Thatcher en Inglaterra (además de Chile, donde se puso en práctica por primera vez).</a:t>
            </a:r>
          </a:p>
        </p:txBody>
      </p:sp>
      <p:pic>
        <p:nvPicPr>
          <p:cNvPr id="8" name="Marcador de contenido 7"/>
          <p:cNvPicPr>
            <a:picLocks noGrp="1" noChangeAspect="1"/>
          </p:cNvPicPr>
          <p:nvPr>
            <p:ph sz="half" idx="2"/>
          </p:nvPr>
        </p:nvPicPr>
        <p:blipFill>
          <a:blip r:embed="rId2"/>
          <a:stretch>
            <a:fillRect/>
          </a:stretch>
        </p:blipFill>
        <p:spPr>
          <a:xfrm>
            <a:off x="6521822" y="1319349"/>
            <a:ext cx="2138852" cy="3008474"/>
          </a:xfrm>
          <a:prstGeom prst="rect">
            <a:avLst/>
          </a:prstGeom>
        </p:spPr>
      </p:pic>
      <p:pic>
        <p:nvPicPr>
          <p:cNvPr id="9" name="Imagen 8"/>
          <p:cNvPicPr>
            <a:picLocks noChangeAspect="1"/>
          </p:cNvPicPr>
          <p:nvPr/>
        </p:nvPicPr>
        <p:blipFill>
          <a:blip r:embed="rId3"/>
          <a:stretch>
            <a:fillRect/>
          </a:stretch>
        </p:blipFill>
        <p:spPr>
          <a:xfrm>
            <a:off x="9128740" y="1319349"/>
            <a:ext cx="2286000" cy="2895600"/>
          </a:xfrm>
          <a:prstGeom prst="rect">
            <a:avLst/>
          </a:prstGeom>
        </p:spPr>
      </p:pic>
      <p:sp>
        <p:nvSpPr>
          <p:cNvPr id="10" name="CuadroTexto 9"/>
          <p:cNvSpPr txBox="1"/>
          <p:nvPr/>
        </p:nvSpPr>
        <p:spPr>
          <a:xfrm>
            <a:off x="6521822" y="4650377"/>
            <a:ext cx="5012681" cy="923330"/>
          </a:xfrm>
          <a:prstGeom prst="rect">
            <a:avLst/>
          </a:prstGeom>
          <a:noFill/>
        </p:spPr>
        <p:txBody>
          <a:bodyPr wrap="square" rtlCol="0">
            <a:spAutoFit/>
          </a:bodyPr>
          <a:lstStyle/>
          <a:p>
            <a:r>
              <a:rPr lang="es-CL" dirty="0">
                <a:latin typeface="Calibri" panose="020F0502020204030204" pitchFamily="34" charset="0"/>
                <a:cs typeface="Calibri" panose="020F0502020204030204" pitchFamily="34" charset="0"/>
              </a:rPr>
              <a:t>Milton Friedman (EE.UU) y Friedrich von </a:t>
            </a:r>
            <a:r>
              <a:rPr lang="es-CL" dirty="0" err="1">
                <a:latin typeface="Calibri" panose="020F0502020204030204" pitchFamily="34" charset="0"/>
                <a:cs typeface="Calibri" panose="020F0502020204030204" pitchFamily="34" charset="0"/>
              </a:rPr>
              <a:t>Hayek</a:t>
            </a:r>
            <a:r>
              <a:rPr lang="es-CL" dirty="0">
                <a:latin typeface="Calibri" panose="020F0502020204030204" pitchFamily="34" charset="0"/>
                <a:cs typeface="Calibri" panose="020F0502020204030204" pitchFamily="34" charset="0"/>
              </a:rPr>
              <a:t> (austriaco), ambos economistas son considerados los padres del neoliberalismo teórico.</a:t>
            </a:r>
          </a:p>
        </p:txBody>
      </p:sp>
    </p:spTree>
    <p:extLst>
      <p:ext uri="{BB962C8B-B14F-4D97-AF65-F5344CB8AC3E}">
        <p14:creationId xmlns:p14="http://schemas.microsoft.com/office/powerpoint/2010/main" val="423483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dirty="0"/>
              <a:t>¿Qué sabemos del Neoliberalismo?</a:t>
            </a:r>
          </a:p>
        </p:txBody>
      </p:sp>
      <p:sp>
        <p:nvSpPr>
          <p:cNvPr id="6" name="Marcador de contenido 5"/>
          <p:cNvSpPr>
            <a:spLocks noGrp="1"/>
          </p:cNvSpPr>
          <p:nvPr>
            <p:ph idx="1"/>
          </p:nvPr>
        </p:nvSpPr>
        <p:spPr>
          <a:xfrm>
            <a:off x="646112" y="2052918"/>
            <a:ext cx="9987054" cy="4195481"/>
          </a:xfrm>
        </p:spPr>
        <p:txBody>
          <a:bodyPr>
            <a:normAutofit/>
          </a:bodyPr>
          <a:lstStyle/>
          <a:p>
            <a:r>
              <a:rPr lang="es-CL" b="1" dirty="0"/>
              <a:t>"Las ideas motrices de Friedman son dejar al mercado actuando sin</a:t>
            </a:r>
          </a:p>
          <a:p>
            <a:pPr marL="0" indent="0">
              <a:buNone/>
            </a:pPr>
            <a:r>
              <a:rPr lang="es-CL" b="1" dirty="0"/>
              <a:t>restricciones, eliminando las trabas a la libre competencia. Se debe frenar</a:t>
            </a:r>
          </a:p>
          <a:p>
            <a:pPr marL="0" indent="0">
              <a:buNone/>
            </a:pPr>
            <a:r>
              <a:rPr lang="es-CL" b="1" dirty="0"/>
              <a:t>tanto el déficit fiscal, como el gasto público y la emisión de dinero, que son las</a:t>
            </a:r>
          </a:p>
          <a:p>
            <a:pPr marL="0" indent="0">
              <a:buNone/>
            </a:pPr>
            <a:r>
              <a:rPr lang="es-CL" b="1" dirty="0"/>
              <a:t>causas de la inflación crónica y, en consecuencia, el rol del Estado debe</a:t>
            </a:r>
          </a:p>
          <a:p>
            <a:pPr marL="0" indent="0">
              <a:buNone/>
            </a:pPr>
            <a:r>
              <a:rPr lang="es-CL" b="1" dirty="0"/>
              <a:t>disminuir.</a:t>
            </a:r>
          </a:p>
          <a:p>
            <a:r>
              <a:rPr lang="es-CL" b="1" dirty="0"/>
              <a:t>En síntesis, en materia económica el neoliberalismo postula la propiedad</a:t>
            </a:r>
          </a:p>
          <a:p>
            <a:pPr marL="0" indent="0">
              <a:buNone/>
            </a:pPr>
            <a:r>
              <a:rPr lang="es-CL" b="1" dirty="0"/>
              <a:t>privada individual, la reducción del tamaño e intervención del Estado, la</a:t>
            </a:r>
          </a:p>
          <a:p>
            <a:pPr marL="0" indent="0">
              <a:buNone/>
            </a:pPr>
            <a:r>
              <a:rPr lang="es-CL" b="1" dirty="0"/>
              <a:t>privatización y descentralización de la actividad económica y social, y un rol</a:t>
            </a:r>
          </a:p>
          <a:p>
            <a:pPr marL="0" indent="0">
              <a:buNone/>
            </a:pPr>
            <a:r>
              <a:rPr lang="es-CL" b="1" dirty="0"/>
              <a:t>preponderante del mercado, libre de distorsiones e interferencias en todas las actividades humanas.“</a:t>
            </a:r>
          </a:p>
        </p:txBody>
      </p:sp>
    </p:spTree>
    <p:extLst>
      <p:ext uri="{BB962C8B-B14F-4D97-AF65-F5344CB8AC3E}">
        <p14:creationId xmlns:p14="http://schemas.microsoft.com/office/powerpoint/2010/main" val="315967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71063"/>
          </a:xfrm>
          <a:prstGeom prst="rect">
            <a:avLst/>
          </a:prstGeom>
        </p:spPr>
      </p:pic>
    </p:spTree>
    <p:extLst>
      <p:ext uri="{BB962C8B-B14F-4D97-AF65-F5344CB8AC3E}">
        <p14:creationId xmlns:p14="http://schemas.microsoft.com/office/powerpoint/2010/main" val="200427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u="sng" dirty="0"/>
              <a:t>Los Chicago </a:t>
            </a:r>
            <a:r>
              <a:rPr lang="es-CL" b="1" u="sng" dirty="0" err="1"/>
              <a:t>Boys</a:t>
            </a:r>
            <a:endParaRPr lang="es-CL" b="1" u="sng" dirty="0"/>
          </a:p>
        </p:txBody>
      </p:sp>
      <p:sp>
        <p:nvSpPr>
          <p:cNvPr id="3" name="Marcador de contenido 2"/>
          <p:cNvSpPr>
            <a:spLocks noGrp="1"/>
          </p:cNvSpPr>
          <p:nvPr>
            <p:ph sz="half" idx="1"/>
          </p:nvPr>
        </p:nvSpPr>
        <p:spPr>
          <a:xfrm>
            <a:off x="770710" y="1853249"/>
            <a:ext cx="4728942" cy="4403090"/>
          </a:xfrm>
        </p:spPr>
        <p:txBody>
          <a:bodyPr>
            <a:noAutofit/>
          </a:bodyPr>
          <a:lstStyle/>
          <a:p>
            <a:r>
              <a:rPr lang="es-CL" sz="2000" dirty="0"/>
              <a:t>Grupo de economistas chilenos, quienes realizaron estudios de postgrado en la Universidad de Chicago, gracias a un convenio suscrito por ésta casa de estudios y la Universidad Católica de Chile, hacia mediados del siglo XX (1956).</a:t>
            </a:r>
          </a:p>
          <a:p>
            <a:r>
              <a:rPr lang="es-CL" sz="2000" dirty="0"/>
              <a:t>Los define la adopción de la doctrina económica denominada neoliberalismo. La cual aplicaron en Chile gracias a su participación en la dictadura militar.</a:t>
            </a:r>
          </a:p>
        </p:txBody>
      </p:sp>
      <p:pic>
        <p:nvPicPr>
          <p:cNvPr id="5" name="Marcador de contenido 4"/>
          <p:cNvPicPr>
            <a:picLocks noGrp="1" noChangeAspect="1"/>
          </p:cNvPicPr>
          <p:nvPr>
            <p:ph sz="half" idx="2"/>
          </p:nvPr>
        </p:nvPicPr>
        <p:blipFill>
          <a:blip r:embed="rId2"/>
          <a:stretch>
            <a:fillRect/>
          </a:stretch>
        </p:blipFill>
        <p:spPr>
          <a:xfrm>
            <a:off x="6208915" y="1685718"/>
            <a:ext cx="4646319" cy="3944373"/>
          </a:xfrm>
          <a:prstGeom prst="rect">
            <a:avLst/>
          </a:prstGeom>
        </p:spPr>
      </p:pic>
      <p:sp>
        <p:nvSpPr>
          <p:cNvPr id="6" name="CuadroTexto 5"/>
          <p:cNvSpPr txBox="1"/>
          <p:nvPr/>
        </p:nvSpPr>
        <p:spPr>
          <a:xfrm>
            <a:off x="6208915" y="5839096"/>
            <a:ext cx="4480560" cy="923330"/>
          </a:xfrm>
          <a:prstGeom prst="rect">
            <a:avLst/>
          </a:prstGeom>
          <a:noFill/>
        </p:spPr>
        <p:txBody>
          <a:bodyPr wrap="square" rtlCol="0">
            <a:spAutoFit/>
          </a:bodyPr>
          <a:lstStyle/>
          <a:p>
            <a:r>
              <a:rPr lang="es-CL" dirty="0">
                <a:latin typeface="Calibri" panose="020F0502020204030204" pitchFamily="34" charset="0"/>
                <a:cs typeface="Calibri" panose="020F0502020204030204" pitchFamily="34" charset="0"/>
              </a:rPr>
              <a:t>De izquierda a derecha: Sergio de la Cuadra, Sergio de Castro, Pablo Barahona y Álvaro Bardón, algunos de los “Chicago </a:t>
            </a:r>
            <a:r>
              <a:rPr lang="es-CL" dirty="0" err="1">
                <a:latin typeface="Calibri" panose="020F0502020204030204" pitchFamily="34" charset="0"/>
                <a:cs typeface="Calibri" panose="020F0502020204030204" pitchFamily="34" charset="0"/>
              </a:rPr>
              <a:t>Boys</a:t>
            </a:r>
            <a:r>
              <a:rPr lang="es-CL"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8756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794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La transformación del rol del Estado</a:t>
            </a:r>
          </a:p>
        </p:txBody>
      </p:sp>
      <p:sp>
        <p:nvSpPr>
          <p:cNvPr id="4" name="Marcador de contenido 3"/>
          <p:cNvSpPr>
            <a:spLocks noGrp="1"/>
          </p:cNvSpPr>
          <p:nvPr>
            <p:ph sz="half" idx="1"/>
          </p:nvPr>
        </p:nvSpPr>
        <p:spPr>
          <a:xfrm>
            <a:off x="646110" y="2060575"/>
            <a:ext cx="5297489" cy="4195763"/>
          </a:xfrm>
        </p:spPr>
        <p:txBody>
          <a:bodyPr>
            <a:normAutofit fontScale="92500" lnSpcReduction="10000"/>
          </a:bodyPr>
          <a:lstStyle/>
          <a:p>
            <a:pPr algn="just"/>
            <a:r>
              <a:rPr lang="es-CL" dirty="0"/>
              <a:t>Uno de los objetivos del modelo neoliberal es limitar la acción del Estado, para así abrir paso al esfuerzo privado. En este sentido, los que antes eran derechos sociales consagrados, con una amplia inversión estatal, en este período se convierten en materia de negocio privado. Así, la salud, la educación y la vivienda perdieron su apoyo estatal. Más adelante, el sistema de pensiones daría paso a otra fuente de desarrollo privado: las llamadas AFP (Administradoras de Fondos de Pensiones).</a:t>
            </a:r>
          </a:p>
          <a:p>
            <a:pPr algn="just"/>
            <a:r>
              <a:rPr lang="es-CL" dirty="0"/>
              <a:t>En este sentido, el rol del Estado cambia: desde un Estado garantista o de bienestar, a un Estado subsidiario, donde los derechos sociales son cambiados por políticas focalizadas.</a:t>
            </a:r>
          </a:p>
        </p:txBody>
      </p:sp>
      <p:pic>
        <p:nvPicPr>
          <p:cNvPr id="6" name="Marcador de contenido 5"/>
          <p:cNvPicPr>
            <a:picLocks noGrp="1" noChangeAspect="1"/>
          </p:cNvPicPr>
          <p:nvPr>
            <p:ph sz="half" idx="2"/>
          </p:nvPr>
        </p:nvPicPr>
        <p:blipFill>
          <a:blip r:embed="rId2"/>
          <a:stretch>
            <a:fillRect/>
          </a:stretch>
        </p:blipFill>
        <p:spPr>
          <a:xfrm>
            <a:off x="7173736" y="1382329"/>
            <a:ext cx="3642309" cy="2404451"/>
          </a:xfrm>
          <a:prstGeom prst="rect">
            <a:avLst/>
          </a:prstGeom>
        </p:spPr>
      </p:pic>
      <p:pic>
        <p:nvPicPr>
          <p:cNvPr id="7" name="Imagen 6"/>
          <p:cNvPicPr>
            <a:picLocks noChangeAspect="1"/>
          </p:cNvPicPr>
          <p:nvPr/>
        </p:nvPicPr>
        <p:blipFill>
          <a:blip r:embed="rId3"/>
          <a:stretch>
            <a:fillRect/>
          </a:stretch>
        </p:blipFill>
        <p:spPr>
          <a:xfrm>
            <a:off x="7173736" y="3992659"/>
            <a:ext cx="3642309" cy="2512644"/>
          </a:xfrm>
          <a:prstGeom prst="rect">
            <a:avLst/>
          </a:prstGeom>
        </p:spPr>
      </p:pic>
    </p:spTree>
    <p:extLst>
      <p:ext uri="{BB962C8B-B14F-4D97-AF65-F5344CB8AC3E}">
        <p14:creationId xmlns:p14="http://schemas.microsoft.com/office/powerpoint/2010/main" val="55544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La transformación de la economía chilena</a:t>
            </a:r>
          </a:p>
        </p:txBody>
      </p:sp>
      <p:sp>
        <p:nvSpPr>
          <p:cNvPr id="3" name="Marcador de contenido 2"/>
          <p:cNvSpPr>
            <a:spLocks noGrp="1"/>
          </p:cNvSpPr>
          <p:nvPr>
            <p:ph sz="half" idx="1"/>
          </p:nvPr>
        </p:nvSpPr>
        <p:spPr>
          <a:xfrm>
            <a:off x="646111" y="2060575"/>
            <a:ext cx="6447020" cy="4195763"/>
          </a:xfrm>
        </p:spPr>
        <p:txBody>
          <a:bodyPr>
            <a:normAutofit lnSpcReduction="10000"/>
          </a:bodyPr>
          <a:lstStyle/>
          <a:p>
            <a:pPr marL="0" indent="0">
              <a:buNone/>
            </a:pPr>
            <a:r>
              <a:rPr lang="es-CL" sz="1200" dirty="0"/>
              <a:t>• </a:t>
            </a:r>
            <a:r>
              <a:rPr lang="es-CL" b="1" dirty="0"/>
              <a:t>Del desarrollo industrial al modelo agro-exportador.</a:t>
            </a:r>
          </a:p>
          <a:p>
            <a:pPr marL="0" indent="0">
              <a:buNone/>
            </a:pPr>
            <a:r>
              <a:rPr lang="es-CL" b="1" dirty="0"/>
              <a:t>• El nuevo gobierno detuvo las expropiaciones ilegales.</a:t>
            </a:r>
          </a:p>
          <a:p>
            <a:pPr marL="0" indent="0">
              <a:buNone/>
            </a:pPr>
            <a:r>
              <a:rPr lang="es-CL" b="1" dirty="0"/>
              <a:t>• Quitó el apoyo estatal a los nuevos agricultores y dueños de tierras, el esfuerzo ahora debía ser individual.</a:t>
            </a:r>
          </a:p>
          <a:p>
            <a:pPr marL="0" indent="0">
              <a:buNone/>
            </a:pPr>
            <a:r>
              <a:rPr lang="es-CL" b="1" dirty="0"/>
              <a:t>• Se liberaliza el campo y se decreta que las tierras podían ser enajenadas (vendidas).</a:t>
            </a:r>
          </a:p>
          <a:p>
            <a:pPr marL="0" indent="0">
              <a:buNone/>
            </a:pPr>
            <a:r>
              <a:rPr lang="es-CL" b="1" dirty="0"/>
              <a:t>• Consecuencia: en 1980 tres grupos económicos (</a:t>
            </a:r>
            <a:r>
              <a:rPr lang="es-CL" b="1" dirty="0" err="1"/>
              <a:t>Cruzat</a:t>
            </a:r>
            <a:r>
              <a:rPr lang="es-CL" b="1" dirty="0"/>
              <a:t>- Larraín, </a:t>
            </a:r>
            <a:r>
              <a:rPr lang="es-CL" b="1" dirty="0" err="1"/>
              <a:t>Angelini</a:t>
            </a:r>
            <a:r>
              <a:rPr lang="es-CL" b="1" dirty="0"/>
              <a:t> y </a:t>
            </a:r>
            <a:r>
              <a:rPr lang="es-CL" b="1" dirty="0" err="1"/>
              <a:t>Matte</a:t>
            </a:r>
            <a:r>
              <a:rPr lang="es-CL" b="1" dirty="0"/>
              <a:t>) concentran el 70% de las tierras forestales en Chile.</a:t>
            </a:r>
          </a:p>
          <a:p>
            <a:pPr marL="0" indent="0">
              <a:buNone/>
            </a:pPr>
            <a:r>
              <a:rPr lang="es-CL" b="1" dirty="0"/>
              <a:t>• Nacen nuevos empresarios agrícolas.</a:t>
            </a:r>
          </a:p>
          <a:p>
            <a:pPr marL="0" indent="0">
              <a:buNone/>
            </a:pPr>
            <a:r>
              <a:rPr lang="es-CL" b="1" dirty="0"/>
              <a:t>• Se dinamizaron ciertas áreas y se depreciaron otras (el trigo). Esto en el marco de las ventajas comparativas de la economía chilena.</a:t>
            </a:r>
          </a:p>
        </p:txBody>
      </p:sp>
      <p:pic>
        <p:nvPicPr>
          <p:cNvPr id="5" name="Marcador de contenido 4"/>
          <p:cNvPicPr>
            <a:picLocks noGrp="1" noChangeAspect="1"/>
          </p:cNvPicPr>
          <p:nvPr>
            <p:ph sz="half" idx="2"/>
          </p:nvPr>
        </p:nvPicPr>
        <p:blipFill>
          <a:blip r:embed="rId2"/>
          <a:stretch>
            <a:fillRect/>
          </a:stretch>
        </p:blipFill>
        <p:spPr>
          <a:xfrm>
            <a:off x="7252104" y="1152983"/>
            <a:ext cx="3495275" cy="2610475"/>
          </a:xfrm>
          <a:prstGeom prst="rect">
            <a:avLst/>
          </a:prstGeom>
        </p:spPr>
      </p:pic>
      <p:pic>
        <p:nvPicPr>
          <p:cNvPr id="6" name="Imagen 5"/>
          <p:cNvPicPr>
            <a:picLocks noChangeAspect="1"/>
          </p:cNvPicPr>
          <p:nvPr/>
        </p:nvPicPr>
        <p:blipFill>
          <a:blip r:embed="rId3"/>
          <a:stretch>
            <a:fillRect/>
          </a:stretch>
        </p:blipFill>
        <p:spPr>
          <a:xfrm>
            <a:off x="8070061" y="4158456"/>
            <a:ext cx="2677318" cy="2533092"/>
          </a:xfrm>
          <a:prstGeom prst="rect">
            <a:avLst/>
          </a:prstGeom>
        </p:spPr>
      </p:pic>
    </p:spTree>
    <p:extLst>
      <p:ext uri="{BB962C8B-B14F-4D97-AF65-F5344CB8AC3E}">
        <p14:creationId xmlns:p14="http://schemas.microsoft.com/office/powerpoint/2010/main" val="426177106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391</TotalTime>
  <Words>895</Words>
  <Application>Microsoft Office PowerPoint</Application>
  <PresentationFormat>Panorámica</PresentationFormat>
  <Paragraphs>56</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Century Gothic</vt:lpstr>
      <vt:lpstr>Comic Sans MS</vt:lpstr>
      <vt:lpstr>Wingdings</vt:lpstr>
      <vt:lpstr>Wingdings 3</vt:lpstr>
      <vt:lpstr>Espiral</vt:lpstr>
      <vt:lpstr>DICTADURA MILITAR EN CHILE 1973-1990: IMPLANTACIÓN DEL MODELO NEOLIBERAL</vt:lpstr>
      <vt:lpstr>Situación política actual: mirada histórica retrospectiva del modelo neoliberal.</vt:lpstr>
      <vt:lpstr>¿Qué sabemos del Neoliberalismo?</vt:lpstr>
      <vt:lpstr>¿Qué sabemos del Neoliberalismo?</vt:lpstr>
      <vt:lpstr>Presentación de PowerPoint</vt:lpstr>
      <vt:lpstr>Los Chicago Boys</vt:lpstr>
      <vt:lpstr>Presentación de PowerPoint</vt:lpstr>
      <vt:lpstr>La transformación del rol del Estado</vt:lpstr>
      <vt:lpstr>La transformación de la economía chilena</vt:lpstr>
      <vt:lpstr>El costo social de las medidas</vt:lpstr>
      <vt:lpstr>ACTIVIDAD (Semana del 6 al 9 de abril)</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DICTADURA MILITAR EN CHILE 1973-1990: IMPLANTACIÓN DEL MODELO NEOLIBERAL</dc:title>
  <dc:creator>Pablo Andrés</dc:creator>
  <cp:lastModifiedBy>Padres</cp:lastModifiedBy>
  <cp:revision>22</cp:revision>
  <dcterms:created xsi:type="dcterms:W3CDTF">2020-03-31T21:36:10Z</dcterms:created>
  <dcterms:modified xsi:type="dcterms:W3CDTF">2020-04-01T23:26:25Z</dcterms:modified>
</cp:coreProperties>
</file>