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sldIdLst>
    <p:sldId id="256" r:id="rId2"/>
    <p:sldId id="298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3" r:id="rId16"/>
    <p:sldId id="29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1B86-A642-4A1E-877E-AE6565F9E323}" type="datetimeFigureOut">
              <a:rPr lang="es-CL" smtClean="0"/>
              <a:pPr/>
              <a:t>31-03-2020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7023F05-BCC2-4EF8-A0D8-9B77526F413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9165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1B86-A642-4A1E-877E-AE6565F9E323}" type="datetimeFigureOut">
              <a:rPr lang="es-CL" smtClean="0"/>
              <a:pPr/>
              <a:t>31-03-2020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7023F05-BCC2-4EF8-A0D8-9B77526F413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00825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1B86-A642-4A1E-877E-AE6565F9E323}" type="datetimeFigureOut">
              <a:rPr lang="es-CL" smtClean="0"/>
              <a:pPr/>
              <a:t>31-03-2020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7023F05-BCC2-4EF8-A0D8-9B77526F413D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0250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1B86-A642-4A1E-877E-AE6565F9E323}" type="datetimeFigureOut">
              <a:rPr lang="es-CL" smtClean="0"/>
              <a:pPr/>
              <a:t>31-03-2020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7023F05-BCC2-4EF8-A0D8-9B77526F413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92113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1B86-A642-4A1E-877E-AE6565F9E323}" type="datetimeFigureOut">
              <a:rPr lang="es-CL" smtClean="0"/>
              <a:pPr/>
              <a:t>31-03-2020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7023F05-BCC2-4EF8-A0D8-9B77526F413D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5219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1B86-A642-4A1E-877E-AE6565F9E323}" type="datetimeFigureOut">
              <a:rPr lang="es-CL" smtClean="0"/>
              <a:pPr/>
              <a:t>31-03-2020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7023F05-BCC2-4EF8-A0D8-9B77526F413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36803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1B86-A642-4A1E-877E-AE6565F9E323}" type="datetimeFigureOut">
              <a:rPr lang="es-CL" smtClean="0"/>
              <a:pPr/>
              <a:t>31-03-2020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3F05-BCC2-4EF8-A0D8-9B77526F413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21348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1B86-A642-4A1E-877E-AE6565F9E323}" type="datetimeFigureOut">
              <a:rPr lang="es-CL" smtClean="0"/>
              <a:pPr/>
              <a:t>31-03-2020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3F05-BCC2-4EF8-A0D8-9B77526F413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20631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1B86-A642-4A1E-877E-AE6565F9E323}" type="datetimeFigureOut">
              <a:rPr lang="es-CL" smtClean="0"/>
              <a:pPr/>
              <a:t>31-03-2020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3F05-BCC2-4EF8-A0D8-9B77526F413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17709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1B86-A642-4A1E-877E-AE6565F9E323}" type="datetimeFigureOut">
              <a:rPr lang="es-CL" smtClean="0"/>
              <a:pPr/>
              <a:t>31-03-2020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7023F05-BCC2-4EF8-A0D8-9B77526F413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183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1B86-A642-4A1E-877E-AE6565F9E323}" type="datetimeFigureOut">
              <a:rPr lang="es-CL" smtClean="0"/>
              <a:pPr/>
              <a:t>31-03-2020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7023F05-BCC2-4EF8-A0D8-9B77526F413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9557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1B86-A642-4A1E-877E-AE6565F9E323}" type="datetimeFigureOut">
              <a:rPr lang="es-CL" smtClean="0"/>
              <a:pPr/>
              <a:t>31-03-2020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7023F05-BCC2-4EF8-A0D8-9B77526F413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9717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1B86-A642-4A1E-877E-AE6565F9E323}" type="datetimeFigureOut">
              <a:rPr lang="es-CL" smtClean="0"/>
              <a:pPr/>
              <a:t>31-03-2020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3F05-BCC2-4EF8-A0D8-9B77526F413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20282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1B86-A642-4A1E-877E-AE6565F9E323}" type="datetimeFigureOut">
              <a:rPr lang="es-CL" smtClean="0"/>
              <a:pPr/>
              <a:t>31-03-2020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3F05-BCC2-4EF8-A0D8-9B77526F413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64275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1B86-A642-4A1E-877E-AE6565F9E323}" type="datetimeFigureOut">
              <a:rPr lang="es-CL" smtClean="0"/>
              <a:pPr/>
              <a:t>31-03-2020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3F05-BCC2-4EF8-A0D8-9B77526F413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8027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1B86-A642-4A1E-877E-AE6565F9E323}" type="datetimeFigureOut">
              <a:rPr lang="es-CL" smtClean="0"/>
              <a:pPr/>
              <a:t>31-03-2020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7023F05-BCC2-4EF8-A0D8-9B77526F413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8148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31B86-A642-4A1E-877E-AE6565F9E323}" type="datetimeFigureOut">
              <a:rPr lang="es-CL" smtClean="0"/>
              <a:pPr/>
              <a:t>31-03-2020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7023F05-BCC2-4EF8-A0D8-9B77526F413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90156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56441" y="4661639"/>
            <a:ext cx="7772400" cy="1829761"/>
          </a:xfrm>
        </p:spPr>
        <p:txBody>
          <a:bodyPr>
            <a:normAutofit fontScale="90000"/>
          </a:bodyPr>
          <a:lstStyle/>
          <a:p>
            <a:br>
              <a:rPr lang="es-CL" dirty="0"/>
            </a:br>
            <a:br>
              <a:rPr lang="es-CL" dirty="0"/>
            </a:br>
            <a:br>
              <a:rPr lang="es-CL" dirty="0"/>
            </a:br>
            <a:r>
              <a:rPr lang="es-CL" dirty="0"/>
              <a:t> materias primas utilizadas en pastelería</a:t>
            </a:r>
            <a:br>
              <a:rPr lang="es-CL" dirty="0"/>
            </a:br>
            <a:r>
              <a:rPr lang="es-CL" dirty="0"/>
              <a:t>GUIA N°3</a:t>
            </a:r>
            <a:br>
              <a:rPr lang="es-CL" dirty="0"/>
            </a:br>
            <a:r>
              <a:rPr lang="es-CL" dirty="0"/>
              <a:t> 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/>
              <a:t> </a:t>
            </a:r>
            <a:endParaRPr lang="es-CL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CB3CF32-C9A9-4087-BEA6-F47B32D66908}"/>
              </a:ext>
            </a:extLst>
          </p:cNvPr>
          <p:cNvSpPr/>
          <p:nvPr/>
        </p:nvSpPr>
        <p:spPr>
          <a:xfrm>
            <a:off x="1233519" y="6206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/>
              <a:t>“Formando Técnicos     para el mañana”</a:t>
            </a:r>
          </a:p>
          <a:p>
            <a:r>
              <a:rPr lang="es-ES" dirty="0"/>
              <a:t>Unidad Técnico-Pedagógica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1A01DFE-83CD-4176-B052-3E2B104BB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053" y="329170"/>
            <a:ext cx="1810669" cy="298730"/>
          </a:xfrm>
          <a:prstGeom prst="rect">
            <a:avLst/>
          </a:prstGeom>
        </p:spPr>
      </p:pic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9F643A43-84A6-4231-B596-AC619ACD67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065964"/>
              </p:ext>
            </p:extLst>
          </p:nvPr>
        </p:nvGraphicFramePr>
        <p:xfrm>
          <a:off x="478030" y="560176"/>
          <a:ext cx="777875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r:id="rId4" imgW="11725275" imgH="16811625" progId="Unknown">
                  <p:embed/>
                </p:oleObj>
              </mc:Choice>
              <mc:Fallback>
                <p:oleObj r:id="rId4" imgW="11725275" imgH="16811625" progId="Unknown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4BFF6688-566B-475B-AFB2-45AE949994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030" y="560176"/>
                        <a:ext cx="777875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n 7" descr="Mensajes con emoticones | Vector Gratis">
            <a:extLst>
              <a:ext uri="{FF2B5EF4-FFF2-40B4-BE49-F238E27FC236}">
                <a16:creationId xmlns:a16="http://schemas.microsoft.com/office/drawing/2014/main" id="{9FDEFB0A-FC3E-4226-9E01-B46F34BDAE2E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524" y="366600"/>
            <a:ext cx="3066446" cy="1406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2196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Huevos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/>
              <a:t>Los huevos , pueden variar  de tamaño  </a:t>
            </a:r>
          </a:p>
          <a:p>
            <a:pPr marL="0" indent="0">
              <a:buNone/>
            </a:pPr>
            <a:r>
              <a:rPr lang="es-CL" dirty="0"/>
              <a:t>( 40 gr a 70 gr ), el promedio es 60 gr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Huevo  60 gr</a:t>
            </a:r>
          </a:p>
          <a:p>
            <a:pPr marL="0" indent="0">
              <a:buNone/>
            </a:pPr>
            <a:r>
              <a:rPr lang="es-CL" dirty="0"/>
              <a:t>Clara 32 gr</a:t>
            </a:r>
          </a:p>
          <a:p>
            <a:pPr marL="0" indent="0">
              <a:buNone/>
            </a:pPr>
            <a:r>
              <a:rPr lang="es-CL" dirty="0"/>
              <a:t>Yema 20 gr</a:t>
            </a:r>
          </a:p>
          <a:p>
            <a:pPr marL="0" indent="0">
              <a:buNone/>
            </a:pPr>
            <a:r>
              <a:rPr lang="es-CL" dirty="0"/>
              <a:t>Cascara 8 gr </a:t>
            </a: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3068960"/>
            <a:ext cx="3829967" cy="273630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59096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flipV="1">
            <a:off x="457200" y="116632"/>
            <a:ext cx="8229600" cy="158006"/>
          </a:xfrm>
        </p:spPr>
        <p:txBody>
          <a:bodyPr>
            <a:normAutofit fontScale="90000"/>
          </a:bodyPr>
          <a:lstStyle/>
          <a:p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090459"/>
          </a:xfrm>
        </p:spPr>
        <p:txBody>
          <a:bodyPr>
            <a:normAutofit/>
          </a:bodyPr>
          <a:lstStyle/>
          <a:p>
            <a:endParaRPr lang="es-CL" dirty="0"/>
          </a:p>
          <a:p>
            <a:endParaRPr lang="es-CL" dirty="0"/>
          </a:p>
          <a:p>
            <a:pPr marL="0" indent="0">
              <a:buNone/>
            </a:pPr>
            <a:r>
              <a:rPr lang="es-CL" dirty="0"/>
              <a:t>La forma correcta de almacenar los huevos  es en un lugar fresco y seco , protegidos del calor </a:t>
            </a:r>
          </a:p>
          <a:p>
            <a:r>
              <a:rPr lang="es-CL" dirty="0"/>
              <a:t>Al abrirlo no debe tener olor a podrido </a:t>
            </a:r>
          </a:p>
          <a:p>
            <a:r>
              <a:rPr lang="es-CL" dirty="0"/>
              <a:t>Al moverlos no debe sonar </a:t>
            </a:r>
          </a:p>
          <a:p>
            <a:r>
              <a:rPr lang="es-CL" dirty="0"/>
              <a:t>La yema debe ser redonda </a:t>
            </a:r>
          </a:p>
          <a:p>
            <a:pPr marL="0" indent="0">
              <a:buNone/>
            </a:pPr>
            <a:r>
              <a:rPr lang="es-CL" dirty="0"/>
              <a:t>y rodeada por las claras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0648"/>
            <a:ext cx="5544616" cy="216024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696" y="4509120"/>
            <a:ext cx="1836060" cy="223224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019895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Leche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2507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s-CL" sz="12800" u="sng" dirty="0"/>
              <a:t>Leche pasteurizada</a:t>
            </a:r>
          </a:p>
          <a:p>
            <a:pPr marL="0" indent="0">
              <a:buNone/>
            </a:pPr>
            <a:r>
              <a:rPr lang="es-CL" sz="12800" dirty="0"/>
              <a:t>Es leche preparada  para ser bebida, escasa de gérmenes .El procedimiento de la pasteurización  fue desarrollado por Luis Pasteur y su mujer en el año 1865 </a:t>
            </a:r>
          </a:p>
          <a:p>
            <a:r>
              <a:rPr lang="es-CL" sz="12800" dirty="0"/>
              <a:t>Es un proceso de eliminación de gérmenes Consiste  en llevar la leche rápidamente a 85  grados Celsius ,enfriándola inmediatamente ,Si se almacena en lugar fresco se mantiene 10 días.</a:t>
            </a:r>
          </a:p>
          <a:p>
            <a:endParaRPr lang="es-CL" sz="12800" dirty="0"/>
          </a:p>
          <a:p>
            <a:endParaRPr lang="es-CL" sz="12800" dirty="0"/>
          </a:p>
          <a:p>
            <a:endParaRPr lang="es-CL" sz="12800" dirty="0"/>
          </a:p>
          <a:p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1444625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291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es-CL" sz="9000" u="sng" dirty="0"/>
              <a:t>Leche UTH</a:t>
            </a:r>
          </a:p>
          <a:p>
            <a:pPr marL="0" indent="0" algn="ctr">
              <a:buNone/>
            </a:pPr>
            <a:endParaRPr lang="es-CL" sz="9000" u="sng" dirty="0"/>
          </a:p>
          <a:p>
            <a:pPr marL="0" indent="0" algn="ctr">
              <a:buNone/>
            </a:pPr>
            <a:endParaRPr lang="es-CL" sz="9000" u="sng" dirty="0"/>
          </a:p>
          <a:p>
            <a:r>
              <a:rPr lang="es-CL" sz="6700" dirty="0"/>
              <a:t>Es</a:t>
            </a:r>
            <a:r>
              <a:rPr lang="es-CL" dirty="0"/>
              <a:t> </a:t>
            </a:r>
            <a:r>
              <a:rPr lang="es-CL" sz="6700" dirty="0"/>
              <a:t>leche  de consumo libre de gérmenes, es un proceso que consiste  en la eliminación de gérmenes  que fue desarrollado en suiza. Se lleva la leche de manera fulminante  a una temperatura  de 130 -150 grados Celsius e inmediatamente se enfría  a menos de 5 grados Celsius y se envasa  . Esta leche se mantiene unas 11 semanas a temperatura ambiente  en su envase sellado .El sabor se modifica levemente durante el proceso.</a:t>
            </a:r>
          </a:p>
          <a:p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81575"/>
            <a:ext cx="2143125" cy="187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69105"/>
            <a:ext cx="1684784" cy="1591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0038"/>
            <a:ext cx="1577280" cy="176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40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5446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L" b="1" u="sng" dirty="0"/>
              <a:t>Tipos de leche del mercado nacional</a:t>
            </a:r>
          </a:p>
          <a:p>
            <a:r>
              <a:rPr lang="es-CL" dirty="0"/>
              <a:t>Leche </a:t>
            </a:r>
            <a:r>
              <a:rPr lang="es-CL" dirty="0" err="1"/>
              <a:t>semi</a:t>
            </a:r>
            <a:r>
              <a:rPr lang="es-CL" dirty="0"/>
              <a:t>-descremada: leche parcialmente descremada, su contenido graso  es de 1,8%</a:t>
            </a:r>
          </a:p>
          <a:p>
            <a:r>
              <a:rPr lang="es-CL" dirty="0"/>
              <a:t>Leche descremada :es leche con un contenido graso máximo de 0,5 %.</a:t>
            </a:r>
          </a:p>
          <a:p>
            <a:r>
              <a:rPr lang="es-CL" dirty="0"/>
              <a:t>Leche condensada : Es leche azucarada a la que se le extrae el agua  al vacío y con calor , tiene una duración de 2 años </a:t>
            </a:r>
          </a:p>
          <a:p>
            <a:r>
              <a:rPr lang="es-CL" dirty="0"/>
              <a:t>Leche en polvo :Es leche convertida en polvo  por un proceso de cilindrado o de atomización , conserva todos sus nutrientes  y sus componentes , se conserva  durante un año a temperatura ambiente 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61624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498080" cy="1143000"/>
          </a:xfrm>
        </p:spPr>
        <p:txBody>
          <a:bodyPr/>
          <a:lstStyle/>
          <a:p>
            <a:r>
              <a:rPr lang="es-MX" dirty="0"/>
              <a:t>Cierre/ lluvia de ideas…</a:t>
            </a:r>
            <a:endParaRPr lang="es-CL" dirty="0"/>
          </a:p>
        </p:txBody>
      </p:sp>
      <p:sp>
        <p:nvSpPr>
          <p:cNvPr id="6" name="5 Llamada rectangular redondeada"/>
          <p:cNvSpPr/>
          <p:nvPr/>
        </p:nvSpPr>
        <p:spPr>
          <a:xfrm>
            <a:off x="575556" y="1094665"/>
            <a:ext cx="4248472" cy="2016224"/>
          </a:xfrm>
          <a:prstGeom prst="wedgeRoundRectCallou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solidFill>
                  <a:schemeClr val="tx1"/>
                </a:solidFill>
              </a:rPr>
              <a:t>Harinas:</a:t>
            </a:r>
          </a:p>
        </p:txBody>
      </p:sp>
      <p:sp>
        <p:nvSpPr>
          <p:cNvPr id="8" name="7 Llamada rectangular redondeada"/>
          <p:cNvSpPr/>
          <p:nvPr/>
        </p:nvSpPr>
        <p:spPr>
          <a:xfrm>
            <a:off x="1331640" y="3717032"/>
            <a:ext cx="4536504" cy="2736304"/>
          </a:xfrm>
          <a:prstGeom prst="wedgeRoundRectCallou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Rectángulo"/>
          <p:cNvSpPr/>
          <p:nvPr/>
        </p:nvSpPr>
        <p:spPr>
          <a:xfrm>
            <a:off x="1403648" y="4869160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/>
              <a:t>leche </a:t>
            </a:r>
          </a:p>
        </p:txBody>
      </p:sp>
      <p:sp>
        <p:nvSpPr>
          <p:cNvPr id="16" name="15 Abrir llave"/>
          <p:cNvSpPr/>
          <p:nvPr/>
        </p:nvSpPr>
        <p:spPr>
          <a:xfrm>
            <a:off x="2699792" y="3789040"/>
            <a:ext cx="360040" cy="2664296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7" name="16 Llamada ovalada"/>
          <p:cNvSpPr/>
          <p:nvPr/>
        </p:nvSpPr>
        <p:spPr>
          <a:xfrm>
            <a:off x="5517098" y="760140"/>
            <a:ext cx="3384376" cy="2736304"/>
          </a:xfrm>
          <a:prstGeom prst="wedgeEllipseCallou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tx1"/>
                </a:solidFill>
              </a:rPr>
              <a:t>Huevo</a:t>
            </a:r>
          </a:p>
          <a:p>
            <a:pPr algn="ctr"/>
            <a:endParaRPr lang="es-CL" b="1" dirty="0">
              <a:solidFill>
                <a:schemeClr val="tx1"/>
              </a:solidFill>
            </a:endParaRPr>
          </a:p>
          <a:p>
            <a:pPr algn="ctr"/>
            <a:endParaRPr lang="es-CL" b="1" dirty="0">
              <a:solidFill>
                <a:schemeClr val="tx1"/>
              </a:solidFill>
            </a:endParaRPr>
          </a:p>
          <a:p>
            <a:pPr algn="ctr"/>
            <a:endParaRPr lang="es-CL" b="1" dirty="0">
              <a:solidFill>
                <a:schemeClr val="tx1"/>
              </a:solidFill>
            </a:endParaRPr>
          </a:p>
          <a:p>
            <a:pPr algn="ctr"/>
            <a:endParaRPr lang="es-CL" b="1" dirty="0">
              <a:solidFill>
                <a:schemeClr val="tx1"/>
              </a:solidFill>
            </a:endParaRPr>
          </a:p>
          <a:p>
            <a:pPr algn="ctr"/>
            <a:endParaRPr lang="es-CL" b="1" dirty="0">
              <a:solidFill>
                <a:schemeClr val="tx1"/>
              </a:solidFill>
            </a:endParaRPr>
          </a:p>
          <a:p>
            <a:pPr algn="ctr"/>
            <a:endParaRPr lang="es-CL" b="1" dirty="0">
              <a:solidFill>
                <a:schemeClr val="tx1"/>
              </a:solidFill>
            </a:endParaRPr>
          </a:p>
          <a:p>
            <a:pPr algn="ctr"/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9EB21-EA12-472D-AF31-8342D87B3280}"/>
              </a:ext>
            </a:extLst>
          </p:cNvPr>
          <p:cNvSpPr txBox="1"/>
          <p:nvPr/>
        </p:nvSpPr>
        <p:spPr>
          <a:xfrm>
            <a:off x="1959948" y="1066089"/>
            <a:ext cx="26318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___________________________________________________________________________________________________________________________________________________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C6C5BB9-1016-4173-BE3A-9DAACA076A10}"/>
              </a:ext>
            </a:extLst>
          </p:cNvPr>
          <p:cNvSpPr txBox="1"/>
          <p:nvPr/>
        </p:nvSpPr>
        <p:spPr>
          <a:xfrm>
            <a:off x="6011906" y="1190544"/>
            <a:ext cx="24842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____________________________________________________________________________________________________________________________________________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4BA80D0-B544-4C45-8ADA-57142D67ACEA}"/>
              </a:ext>
            </a:extLst>
          </p:cNvPr>
          <p:cNvSpPr txBox="1"/>
          <p:nvPr/>
        </p:nvSpPr>
        <p:spPr>
          <a:xfrm>
            <a:off x="3203848" y="3717032"/>
            <a:ext cx="24482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___________________________________________________________________________________________________________________________________________________________________________</a:t>
            </a:r>
          </a:p>
        </p:txBody>
      </p:sp>
    </p:spTree>
  </p:cSld>
  <p:clrMapOvr>
    <a:masterClrMapping/>
  </p:clrMapOvr>
  <p:transition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73E24525-AA05-4B51-BEF7-F1C6788A314E}"/>
              </a:ext>
            </a:extLst>
          </p:cNvPr>
          <p:cNvSpPr/>
          <p:nvPr/>
        </p:nvSpPr>
        <p:spPr>
          <a:xfrm>
            <a:off x="1331640" y="260648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3200" dirty="0"/>
              <a:t>Por esta semana , realicen trabajo de observación … necesito que se pongan al </a:t>
            </a:r>
            <a:r>
              <a:rPr lang="es-ES" sz="3200" dirty="0" err="1"/>
              <a:t>dia</a:t>
            </a:r>
            <a:r>
              <a:rPr lang="es-ES" sz="3200" dirty="0"/>
              <a:t> con las actividades anteriores ….animo ustedes pueden.</a:t>
            </a:r>
            <a:endParaRPr lang="es-CL" sz="32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0AEBEE8-E0FF-4700-808E-795815C5C3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433831"/>
            <a:ext cx="2154932" cy="28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244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2DD862-E27E-4840-93E6-E9ECF9F78E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3688" y="404664"/>
            <a:ext cx="7200800" cy="5112568"/>
          </a:xfrm>
        </p:spPr>
        <p:txBody>
          <a:bodyPr>
            <a:noAutofit/>
          </a:bodyPr>
          <a:lstStyle/>
          <a:p>
            <a:pPr algn="l"/>
            <a:r>
              <a:rPr lang="es-ES" sz="2000" dirty="0"/>
              <a:t>GUÍA DE TRABAJO N°3: INNOVACION EN LA PASTELERIAY REPOSTERIA</a:t>
            </a:r>
            <a:br>
              <a:rPr lang="es-ES" sz="2000" dirty="0"/>
            </a:br>
            <a:br>
              <a:rPr lang="es-ES" sz="2000" dirty="0"/>
            </a:br>
            <a:r>
              <a:rPr lang="es-ES" sz="2000" dirty="0"/>
              <a:t>Docente: Paz Gaete P</a:t>
            </a:r>
            <a:br>
              <a:rPr lang="es-ES" sz="2000" dirty="0"/>
            </a:br>
            <a:r>
              <a:rPr lang="es-ES" sz="2000" dirty="0"/>
              <a:t>Fecha: semana del 6 de abril al 10 de abril</a:t>
            </a:r>
            <a:br>
              <a:rPr lang="es-ES" sz="2000" dirty="0"/>
            </a:br>
            <a:br>
              <a:rPr lang="es-ES" sz="2000" dirty="0"/>
            </a:br>
            <a:r>
              <a:rPr lang="es-ES" sz="2000" dirty="0"/>
              <a:t>OA: Introducir variaciones en las recetas de productos de pastelería y repostería y/o la manera de</a:t>
            </a:r>
            <a:br>
              <a:rPr lang="es-ES" sz="2000" dirty="0"/>
            </a:br>
            <a:r>
              <a:rPr lang="es-ES" sz="2000" dirty="0"/>
              <a:t>servirlos, buscando mejorar sabores y texturas para adaptarlas al gusto de la demanda diversa.</a:t>
            </a:r>
            <a:br>
              <a:rPr lang="es-ES" sz="2000" dirty="0"/>
            </a:br>
            <a:r>
              <a:rPr lang="es-ES" sz="2000" dirty="0"/>
              <a:t>OBJETIVO DE LA CLASE: identifica materias primas utilizadas en pastelería y repostería.</a:t>
            </a:r>
            <a:br>
              <a:rPr lang="es-ES" sz="2000" dirty="0"/>
            </a:br>
            <a:r>
              <a:rPr lang="es-ES" sz="2000" dirty="0"/>
              <a:t>CONTENIDO: Materias primas</a:t>
            </a:r>
            <a:br>
              <a:rPr lang="es-ES" sz="2000" dirty="0"/>
            </a:br>
            <a:r>
              <a:rPr lang="es-ES" sz="2000" dirty="0"/>
              <a:t>ACTIVIDAD:</a:t>
            </a:r>
            <a:br>
              <a:rPr lang="es-ES" sz="2000" dirty="0"/>
            </a:br>
            <a:r>
              <a:rPr lang="es-ES" sz="2000" dirty="0"/>
              <a:t>lea y observe la información del </a:t>
            </a:r>
            <a:r>
              <a:rPr lang="es-ES" sz="2000" dirty="0" err="1"/>
              <a:t>ppt</a:t>
            </a:r>
            <a:r>
              <a:rPr lang="es-ES" sz="2000" dirty="0"/>
              <a:t>, la próxima semana se enviaran más MP relevantes para el modulo. 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2629004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dirty="0"/>
              <a:t>Lluvia de ideas/ Activación de conocimiento previos.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648" y="1700808"/>
            <a:ext cx="7498080" cy="4800600"/>
          </a:xfrm>
        </p:spPr>
        <p:txBody>
          <a:bodyPr/>
          <a:lstStyle/>
          <a:p>
            <a:endParaRPr lang="es-MX" dirty="0"/>
          </a:p>
          <a:p>
            <a:r>
              <a:rPr lang="es-MX" dirty="0"/>
              <a:t>¿ </a:t>
            </a:r>
            <a:r>
              <a:rPr lang="es-MX" dirty="0">
                <a:solidFill>
                  <a:schemeClr val="bg2">
                    <a:lumMod val="25000"/>
                  </a:schemeClr>
                </a:solidFill>
              </a:rPr>
              <a:t>Qué entiende por Materia prima?</a:t>
            </a:r>
          </a:p>
          <a:p>
            <a:pPr>
              <a:buFontTx/>
              <a:buChar char="-"/>
            </a:pPr>
            <a:r>
              <a:rPr lang="es-MX" dirty="0">
                <a:solidFill>
                  <a:schemeClr val="bg2">
                    <a:lumMod val="25000"/>
                  </a:schemeClr>
                </a:solidFill>
              </a:rPr>
              <a:t>Idea 1:</a:t>
            </a:r>
          </a:p>
          <a:p>
            <a:pPr>
              <a:buFontTx/>
              <a:buChar char="-"/>
            </a:pPr>
            <a:r>
              <a:rPr lang="es-MX" dirty="0">
                <a:solidFill>
                  <a:schemeClr val="bg2">
                    <a:lumMod val="25000"/>
                  </a:schemeClr>
                </a:solidFill>
              </a:rPr>
              <a:t>Idea 2:</a:t>
            </a:r>
          </a:p>
          <a:p>
            <a:pPr>
              <a:buFontTx/>
              <a:buChar char="-"/>
            </a:pPr>
            <a:r>
              <a:rPr lang="es-MX" dirty="0">
                <a:solidFill>
                  <a:schemeClr val="bg2">
                    <a:lumMod val="25000"/>
                  </a:schemeClr>
                </a:solidFill>
              </a:rPr>
              <a:t>Idea 3: </a:t>
            </a:r>
          </a:p>
          <a:p>
            <a:pPr>
              <a:buNone/>
            </a:pPr>
            <a:endParaRPr lang="es-MX" dirty="0"/>
          </a:p>
          <a:p>
            <a:endParaRPr lang="es-CL" dirty="0"/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Materias Primas </a:t>
            </a:r>
            <a:br>
              <a:rPr lang="es-CL" dirty="0"/>
            </a:b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CL" dirty="0"/>
              <a:t>Harina</a:t>
            </a:r>
          </a:p>
          <a:p>
            <a:r>
              <a:rPr lang="es-CL" dirty="0"/>
              <a:t>Huevos </a:t>
            </a:r>
          </a:p>
          <a:p>
            <a:r>
              <a:rPr lang="es-CL" dirty="0"/>
              <a:t>Leche</a:t>
            </a:r>
          </a:p>
          <a:p>
            <a:r>
              <a:rPr lang="es-CL" dirty="0"/>
              <a:t>Cremas</a:t>
            </a:r>
          </a:p>
          <a:p>
            <a:r>
              <a:rPr lang="es-CL" dirty="0"/>
              <a:t>Chocolates</a:t>
            </a:r>
          </a:p>
          <a:p>
            <a:r>
              <a:rPr lang="es-CL" dirty="0"/>
              <a:t>Mantequillas , margarinas </a:t>
            </a:r>
          </a:p>
          <a:p>
            <a:r>
              <a:rPr lang="es-CL" dirty="0"/>
              <a:t>Azucares y endulzantes</a:t>
            </a:r>
          </a:p>
          <a:p>
            <a:r>
              <a:rPr lang="es-CL" dirty="0"/>
              <a:t>Gelatinas</a:t>
            </a:r>
          </a:p>
          <a:p>
            <a:r>
              <a:rPr lang="es-CL" dirty="0"/>
              <a:t>Levaduras</a:t>
            </a:r>
          </a:p>
          <a:p>
            <a:r>
              <a:rPr lang="es-CL" dirty="0"/>
              <a:t>Esencias </a:t>
            </a:r>
          </a:p>
          <a:p>
            <a:r>
              <a:rPr lang="es-CL" dirty="0"/>
              <a:t>Colorantes vegetales y polvos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83367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Harinas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/>
              <a:t>Clasificación de la harina según la dureza del  grano </a:t>
            </a:r>
          </a:p>
          <a:p>
            <a:endParaRPr lang="es-CL" dirty="0"/>
          </a:p>
          <a:p>
            <a:r>
              <a:rPr lang="es-CL" dirty="0"/>
              <a:t>Trigo duro : son granos fuertes , contiene gran cantidad de proteínas  y es apta para masas con levaduras </a:t>
            </a:r>
          </a:p>
          <a:p>
            <a:r>
              <a:rPr lang="es-CL" dirty="0"/>
              <a:t>Trigo blando : son granos blandos  de bajo contenido de proteínas , se utilizan para bizcochos  , galletas y productos de pastelería </a:t>
            </a:r>
          </a:p>
        </p:txBody>
      </p:sp>
    </p:spTree>
    <p:extLst>
      <p:ext uri="{BB962C8B-B14F-4D97-AF65-F5344CB8AC3E}">
        <p14:creationId xmlns:p14="http://schemas.microsoft.com/office/powerpoint/2010/main" val="1135721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Partes del trigo</a:t>
            </a: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268760"/>
            <a:ext cx="2095500" cy="2181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40" y="4797152"/>
            <a:ext cx="3467220" cy="17430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40" y="1610740"/>
            <a:ext cx="3467220" cy="28983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80036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Características organolépticas de la harina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Color : debe ser de color marfil , las harinas recién molidas presentan un color amarillenta y a medida que pasa el tiempo  se coloca de color mas claro  , por la oxigenación </a:t>
            </a:r>
          </a:p>
          <a:p>
            <a:r>
              <a:rPr lang="es-CL" dirty="0"/>
              <a:t>Fuerza: Se refiere a la cantidad de proteínas que tiene ( mayor o menor capacidad de resistir al trabajo mecánico  , amasado )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pPr marL="0" indent="0">
              <a:buNone/>
            </a:pPr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05093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Clasificación de la harina según  el porcentaje de proteínas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/>
              <a:t>Aquí es de gran importancia  una sustancia llamada “gluten”, la cual se forma  por la hidratación  e hinchamiento  de las proteínas de la harina ( </a:t>
            </a:r>
            <a:r>
              <a:rPr lang="es-CL" dirty="0" err="1"/>
              <a:t>gliadina</a:t>
            </a:r>
            <a:r>
              <a:rPr lang="es-CL" dirty="0"/>
              <a:t> y </a:t>
            </a:r>
            <a:r>
              <a:rPr lang="es-CL" dirty="0" err="1"/>
              <a:t>glutenina</a:t>
            </a:r>
            <a:r>
              <a:rPr lang="es-CL" dirty="0"/>
              <a:t> )</a:t>
            </a:r>
          </a:p>
          <a:p>
            <a:r>
              <a:rPr lang="es-CL" dirty="0"/>
              <a:t>La formación del gluten  posibilita  la formación de la masa( unión , estabilidad )</a:t>
            </a:r>
          </a:p>
          <a:p>
            <a:r>
              <a:rPr lang="es-CL" dirty="0"/>
              <a:t>La cantidad de gluten presente en la harina es lo que determina si esta es “</a:t>
            </a:r>
            <a:r>
              <a:rPr lang="es-CL" b="1" i="1" dirty="0">
                <a:solidFill>
                  <a:srgbClr val="FF0000"/>
                </a:solidFill>
              </a:rPr>
              <a:t>floja o fuerte”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27378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flipV="1">
            <a:off x="457200" y="188640"/>
            <a:ext cx="8229600" cy="85998"/>
          </a:xfrm>
        </p:spPr>
        <p:txBody>
          <a:bodyPr>
            <a:normAutofit fontScale="90000"/>
          </a:bodyPr>
          <a:lstStyle/>
          <a:p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r>
              <a:rPr lang="es-CL" dirty="0"/>
              <a:t>Harina floja: se utiliza para productos de pastelería </a:t>
            </a:r>
          </a:p>
          <a:p>
            <a:r>
              <a:rPr lang="es-CL" dirty="0"/>
              <a:t>Harina fuerte :se utiliza  para panadería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08" y="3212976"/>
            <a:ext cx="7620000" cy="345638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499222024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206</TotalTime>
  <Words>738</Words>
  <Application>Microsoft Office PowerPoint</Application>
  <PresentationFormat>Presentación en pantalla (4:3)</PresentationFormat>
  <Paragraphs>90</Paragraphs>
  <Slides>16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Century Gothic</vt:lpstr>
      <vt:lpstr>Wingdings 3</vt:lpstr>
      <vt:lpstr>Espiral</vt:lpstr>
      <vt:lpstr>Unknown</vt:lpstr>
      <vt:lpstr>    materias primas utilizadas en pastelería GUIA N°3  </vt:lpstr>
      <vt:lpstr>GUÍA DE TRABAJO N°3: INNOVACION EN LA PASTELERIAY REPOSTERIA  Docente: Paz Gaete P Fecha: semana del 6 de abril al 10 de abril  OA: Introducir variaciones en las recetas de productos de pastelería y repostería y/o la manera de servirlos, buscando mejorar sabores y texturas para adaptarlas al gusto de la demanda diversa. OBJETIVO DE LA CLASE: identifica materias primas utilizadas en pastelería y repostería. CONTENIDO: Materias primas ACTIVIDAD: lea y observe la información del ppt, la próxima semana se enviaran más MP relevantes para el modulo. </vt:lpstr>
      <vt:lpstr>Lluvia de ideas/ Activación de conocimiento previos.</vt:lpstr>
      <vt:lpstr>Materias Primas  </vt:lpstr>
      <vt:lpstr>Harinas</vt:lpstr>
      <vt:lpstr>Partes del trigo</vt:lpstr>
      <vt:lpstr>Características organolépticas de la harina</vt:lpstr>
      <vt:lpstr>Clasificación de la harina según  el porcentaje de proteínas </vt:lpstr>
      <vt:lpstr>Presentación de PowerPoint</vt:lpstr>
      <vt:lpstr>Huevos</vt:lpstr>
      <vt:lpstr>Presentación de PowerPoint</vt:lpstr>
      <vt:lpstr>Leche </vt:lpstr>
      <vt:lpstr>Presentación de PowerPoint</vt:lpstr>
      <vt:lpstr>Presentación de PowerPoint</vt:lpstr>
      <vt:lpstr>Cierre/ lluvia de ideas…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Técnicas de Pastelería</dc:title>
  <dc:creator>vicente ignacio cartagena sepulveda</dc:creator>
  <cp:lastModifiedBy>Paz</cp:lastModifiedBy>
  <cp:revision>25</cp:revision>
  <dcterms:created xsi:type="dcterms:W3CDTF">2014-03-19T00:19:59Z</dcterms:created>
  <dcterms:modified xsi:type="dcterms:W3CDTF">2020-04-01T02:32:39Z</dcterms:modified>
</cp:coreProperties>
</file>