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2" r:id="rId3"/>
    <p:sldId id="257" r:id="rId4"/>
    <p:sldId id="267" r:id="rId5"/>
    <p:sldId id="260" r:id="rId6"/>
    <p:sldId id="265" r:id="rId7"/>
    <p:sldId id="266" r:id="rId8"/>
    <p:sldId id="268" r:id="rId9"/>
    <p:sldId id="261"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01/04/2020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847CFC-816F-41D0-AAC0-9BF4FEBC753E}" type="datetimeFigureOut">
              <a:rPr lang="es-ES" smtClean="0"/>
              <a:pPr/>
              <a:t>01/04/2020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2FADFE-3B8F-471C-ABF0-DBC7717ECBBC}"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CL" dirty="0"/>
              <a:t>LA CARTA.</a:t>
            </a:r>
            <a:br>
              <a:rPr lang="es-CL" dirty="0"/>
            </a:br>
            <a:r>
              <a:rPr lang="es-CL" dirty="0"/>
              <a:t>Diseño de menú y carta.</a:t>
            </a:r>
          </a:p>
        </p:txBody>
      </p:sp>
      <p:sp>
        <p:nvSpPr>
          <p:cNvPr id="3" name="2 Subtítulo"/>
          <p:cNvSpPr>
            <a:spLocks noGrp="1"/>
          </p:cNvSpPr>
          <p:nvPr>
            <p:ph type="subTitle" idx="1"/>
          </p:nvPr>
        </p:nvSpPr>
        <p:spPr>
          <a:xfrm>
            <a:off x="533400" y="3228536"/>
            <a:ext cx="7854696" cy="2343604"/>
          </a:xfrm>
        </p:spPr>
        <p:txBody>
          <a:bodyPr>
            <a:normAutofit/>
          </a:bodyPr>
          <a:lstStyle/>
          <a:p>
            <a:r>
              <a:rPr lang="es-CL" dirty="0"/>
              <a:t>4 año A</a:t>
            </a:r>
          </a:p>
          <a:p>
            <a:r>
              <a:rPr lang="es-CL" dirty="0"/>
              <a:t> PROFESOR: Sandra Díaz Baeza,</a:t>
            </a:r>
          </a:p>
          <a:p>
            <a:r>
              <a:rPr lang="es-CL" dirty="0"/>
              <a:t> José Luis Muñoz Quinteros.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48" y="4572008"/>
            <a:ext cx="1516697" cy="18200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5 Imagen" descr="Mensajes con emoticones | Vector Grati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5920" y="5357826"/>
            <a:ext cx="2418080" cy="1059815"/>
          </a:xfrm>
          <a:prstGeom prst="rect">
            <a:avLst/>
          </a:prstGeom>
          <a:ln>
            <a:noFill/>
          </a:ln>
          <a:effectLst>
            <a:softEdge rad="112500"/>
          </a:effectLst>
        </p:spPr>
      </p:pic>
      <p:sp>
        <p:nvSpPr>
          <p:cNvPr id="7" name="6 Rectángulo"/>
          <p:cNvSpPr/>
          <p:nvPr/>
        </p:nvSpPr>
        <p:spPr>
          <a:xfrm>
            <a:off x="2286000" y="5229493"/>
            <a:ext cx="4572000" cy="1200329"/>
          </a:xfrm>
          <a:prstGeom prst="rect">
            <a:avLst/>
          </a:prstGeom>
        </p:spPr>
        <p:txBody>
          <a:bodyPr wrap="square">
            <a:spAutoFit/>
          </a:bodyPr>
          <a:lstStyle/>
          <a:p>
            <a:pPr algn="ctr"/>
            <a:r>
              <a:rPr lang="es-ES" dirty="0">
                <a:solidFill>
                  <a:srgbClr val="FFFF00"/>
                </a:solidFill>
              </a:rPr>
              <a:t>       Liceo José Victorino </a:t>
            </a:r>
            <a:r>
              <a:rPr lang="es-ES" dirty="0" err="1">
                <a:solidFill>
                  <a:srgbClr val="FFFF00"/>
                </a:solidFill>
              </a:rPr>
              <a:t>Lastarria</a:t>
            </a:r>
            <a:r>
              <a:rPr lang="es-ES" dirty="0">
                <a:solidFill>
                  <a:srgbClr val="FFFF00"/>
                </a:solidFill>
              </a:rPr>
              <a:t>.</a:t>
            </a:r>
          </a:p>
          <a:p>
            <a:pPr algn="ctr">
              <a:buNone/>
            </a:pPr>
            <a:r>
              <a:rPr lang="es-ES" dirty="0">
                <a:solidFill>
                  <a:srgbClr val="FFFF00"/>
                </a:solidFill>
              </a:rPr>
              <a:t>                      Rancagua</a:t>
            </a:r>
            <a:endParaRPr lang="es-CL" dirty="0">
              <a:solidFill>
                <a:srgbClr val="FFFF00"/>
              </a:solidFill>
            </a:endParaRPr>
          </a:p>
          <a:p>
            <a:pPr algn="ctr">
              <a:buNone/>
            </a:pPr>
            <a:r>
              <a:rPr lang="es-ES" dirty="0">
                <a:solidFill>
                  <a:srgbClr val="FFFF00"/>
                </a:solidFill>
              </a:rPr>
              <a:t> “</a:t>
            </a:r>
            <a:r>
              <a:rPr lang="es-ES" i="1" dirty="0">
                <a:solidFill>
                  <a:srgbClr val="FFFF00"/>
                </a:solidFill>
              </a:rPr>
              <a:t>Formando Técnicos para el mañana              </a:t>
            </a:r>
          </a:p>
          <a:p>
            <a:pPr algn="ctr">
              <a:buNone/>
            </a:pPr>
            <a:r>
              <a:rPr lang="es-ES" i="1" dirty="0">
                <a:solidFill>
                  <a:srgbClr val="FFFF00"/>
                </a:solidFill>
              </a:rPr>
              <a:t>          </a:t>
            </a:r>
            <a:r>
              <a:rPr lang="es-ES" dirty="0">
                <a:solidFill>
                  <a:srgbClr val="FFFF00"/>
                </a:solidFill>
              </a:rPr>
              <a:t> Unidad Técnico-Pedagógica</a:t>
            </a:r>
            <a:r>
              <a:rPr lang="es-ES" dirty="0"/>
              <a:t> </a:t>
            </a:r>
            <a:endParaRPr lang="es-C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br>
              <a:rPr lang="es-CL" dirty="0"/>
            </a:br>
            <a:br>
              <a:rPr lang="es-CL" dirty="0"/>
            </a:br>
            <a:br>
              <a:rPr lang="es-CL" dirty="0"/>
            </a:br>
            <a:br>
              <a:rPr lang="es-CL" dirty="0"/>
            </a:br>
            <a:br>
              <a:rPr lang="es-CL" dirty="0"/>
            </a:br>
            <a:br>
              <a:rPr lang="es-CL" dirty="0"/>
            </a:br>
            <a:r>
              <a:rPr lang="es-CL" sz="3600" u="sng" dirty="0">
                <a:solidFill>
                  <a:srgbClr val="002060"/>
                </a:solidFill>
                <a:latin typeface="Arial" pitchFamily="34" charset="0"/>
                <a:cs typeface="Arial" pitchFamily="34" charset="0"/>
              </a:rPr>
              <a:t>MODULO: diseño de menú y carta, guía presentación n°4 semana del 06 al 10 de abril.</a:t>
            </a:r>
          </a:p>
        </p:txBody>
      </p:sp>
      <p:sp>
        <p:nvSpPr>
          <p:cNvPr id="2" name="1 Marcador de contenido"/>
          <p:cNvSpPr>
            <a:spLocks noGrp="1"/>
          </p:cNvSpPr>
          <p:nvPr>
            <p:ph idx="1"/>
          </p:nvPr>
        </p:nvSpPr>
        <p:spPr/>
        <p:txBody>
          <a:bodyPr>
            <a:normAutofit fontScale="85000" lnSpcReduction="20000"/>
          </a:bodyPr>
          <a:lstStyle/>
          <a:p>
            <a:r>
              <a:rPr lang="es-ES" sz="2100" dirty="0"/>
              <a:t>Liceo José Victorino </a:t>
            </a:r>
            <a:r>
              <a:rPr lang="es-ES" sz="2100" dirty="0" err="1"/>
              <a:t>Lastarria</a:t>
            </a:r>
            <a:endParaRPr lang="es-ES" sz="2100" dirty="0"/>
          </a:p>
          <a:p>
            <a:pPr>
              <a:buNone/>
            </a:pPr>
            <a:r>
              <a:rPr lang="es-ES" sz="2100" dirty="0"/>
              <a:t>                      Rancagua</a:t>
            </a:r>
            <a:endParaRPr lang="es-CL" sz="2100" dirty="0"/>
          </a:p>
          <a:p>
            <a:pPr>
              <a:buNone/>
            </a:pPr>
            <a:r>
              <a:rPr lang="es-ES" sz="2100" dirty="0"/>
              <a:t> “</a:t>
            </a:r>
            <a:r>
              <a:rPr lang="es-ES" sz="2100" i="1" dirty="0"/>
              <a:t>Formando Técnicos para el mañana              </a:t>
            </a:r>
          </a:p>
          <a:p>
            <a:pPr>
              <a:buNone/>
            </a:pPr>
            <a:r>
              <a:rPr lang="es-ES" sz="2100" i="1" dirty="0"/>
              <a:t>          </a:t>
            </a:r>
            <a:r>
              <a:rPr lang="es-ES" sz="2100" dirty="0"/>
              <a:t>   Unidad Técnico-Pedagógica </a:t>
            </a:r>
            <a:endParaRPr lang="es-CL" sz="2100" dirty="0"/>
          </a:p>
          <a:p>
            <a:pPr>
              <a:buNone/>
            </a:pPr>
            <a:endParaRPr lang="es-CL" b="1" dirty="0"/>
          </a:p>
          <a:p>
            <a:pPr>
              <a:buNone/>
            </a:pPr>
            <a:r>
              <a:rPr lang="es-CL" b="1" dirty="0"/>
              <a:t>              </a:t>
            </a:r>
          </a:p>
          <a:p>
            <a:pPr>
              <a:buNone/>
            </a:pPr>
            <a:endParaRPr lang="es-CL" b="1" dirty="0"/>
          </a:p>
          <a:p>
            <a:r>
              <a:rPr lang="es-CL" b="1" dirty="0">
                <a:latin typeface="Arial" pitchFamily="34" charset="0"/>
                <a:cs typeface="Arial" pitchFamily="34" charset="0"/>
              </a:rPr>
              <a:t>OA n°5: </a:t>
            </a:r>
            <a:r>
              <a:rPr lang="es-CL" dirty="0">
                <a:latin typeface="Arial" pitchFamily="34" charset="0"/>
                <a:cs typeface="Arial" pitchFamily="34" charset="0"/>
              </a:rPr>
              <a:t>Elaborar cartas y menús para servicios y establecimientos de consumo frecuente o masivo, que consideren la estación año, el tipo de cliente y sus requerimientos nutricionales, la disponibilidad de los insumos.</a:t>
            </a:r>
          </a:p>
          <a:p>
            <a:pPr>
              <a:buNone/>
            </a:pPr>
            <a:endParaRPr lang="es-CL" dirty="0">
              <a:latin typeface="Arial" pitchFamily="34" charset="0"/>
              <a:cs typeface="Arial" pitchFamily="34" charset="0"/>
            </a:endParaRPr>
          </a:p>
          <a:p>
            <a:r>
              <a:rPr lang="es-CL" dirty="0">
                <a:latin typeface="Arial" pitchFamily="34" charset="0"/>
                <a:cs typeface="Arial" pitchFamily="34" charset="0"/>
              </a:rPr>
              <a:t>Objetivo: comprender las características que componen un carta de restaurante.</a:t>
            </a:r>
          </a:p>
        </p:txBody>
      </p:sp>
      <p:pic>
        <p:nvPicPr>
          <p:cNvPr id="4"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3372" y="1643050"/>
            <a:ext cx="1159507" cy="1391408"/>
          </a:xfrm>
          <a:prstGeom prst="rect">
            <a:avLst/>
          </a:prstGeom>
          <a:ln>
            <a:noFill/>
          </a:ln>
          <a:effectLst>
            <a:outerShdw blurRad="292100" dist="139700" dir="2700000" algn="tl" rotWithShape="0">
              <a:srgbClr val="333333">
                <a:alpha val="65000"/>
              </a:srgbClr>
            </a:outerShdw>
          </a:effectLst>
        </p:spPr>
      </p:pic>
      <p:pic>
        <p:nvPicPr>
          <p:cNvPr id="6" name="5 Imagen" descr="Mensajes con emoticones | Vector Grati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322" y="1857364"/>
            <a:ext cx="2418080" cy="10598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u="sng" dirty="0"/>
              <a:t>LA CARTA.</a:t>
            </a:r>
          </a:p>
        </p:txBody>
      </p:sp>
      <p:sp>
        <p:nvSpPr>
          <p:cNvPr id="2" name="1 Marcador de contenido"/>
          <p:cNvSpPr>
            <a:spLocks noGrp="1"/>
          </p:cNvSpPr>
          <p:nvPr>
            <p:ph idx="1"/>
          </p:nvPr>
        </p:nvSpPr>
        <p:spPr/>
        <p:txBody>
          <a:bodyPr>
            <a:normAutofit/>
          </a:bodyPr>
          <a:lstStyle/>
          <a:p>
            <a:pPr>
              <a:buNone/>
            </a:pPr>
            <a:endParaRPr lang="es-CL" b="1" dirty="0">
              <a:latin typeface="Bradley Hand ITC" pitchFamily="66" charset="0"/>
            </a:endParaRPr>
          </a:p>
          <a:p>
            <a:r>
              <a:rPr lang="es-CL" sz="2400" dirty="0">
                <a:latin typeface="Comic Sans MS" pitchFamily="66" charset="0"/>
              </a:rPr>
              <a:t>La carta es el compendio de todos los platos que ofrece el restaurante y en el que suele estar incluido el menú del día. La carta admite múltiples variantes o variaciones a la hora de pedir la comanda mientras que el menú es uno. El precio del menú y de la elección hecha a través de la carta suele ser una diferencia (el del menú es un precio cerrado).</a:t>
            </a:r>
            <a:br>
              <a:rPr lang="es-CL" b="1" dirty="0">
                <a:latin typeface="Bradley Hand ITC" pitchFamily="66" charset="0"/>
              </a:rPr>
            </a:br>
            <a:endParaRPr lang="es-CL" b="1" dirty="0">
              <a:latin typeface="Bradley Hand ITC" pitchFamily="66" charset="0"/>
            </a:endParaRPr>
          </a:p>
          <a:p>
            <a:endParaRPr lang="es-CL" dirty="0"/>
          </a:p>
        </p:txBody>
      </p:sp>
      <p:pic>
        <p:nvPicPr>
          <p:cNvPr id="4" name="3 Imagen" descr="Listado-de-platos.jpg"/>
          <p:cNvPicPr>
            <a:picLocks noChangeAspect="1"/>
          </p:cNvPicPr>
          <p:nvPr/>
        </p:nvPicPr>
        <p:blipFill>
          <a:blip r:embed="rId2" cstate="print"/>
          <a:stretch>
            <a:fillRect/>
          </a:stretch>
        </p:blipFill>
        <p:spPr>
          <a:xfrm>
            <a:off x="6643702" y="642918"/>
            <a:ext cx="1571348" cy="1572932"/>
          </a:xfrm>
          <a:prstGeom prst="rect">
            <a:avLst/>
          </a:prstGeom>
          <a:ln>
            <a:noFill/>
          </a:ln>
          <a:effectLst>
            <a:softEdge rad="112500"/>
          </a:effectLst>
        </p:spPr>
      </p:pic>
      <p:pic>
        <p:nvPicPr>
          <p:cNvPr id="5" name="4 Imagen" descr="plantilla-elegante-menu-restaurante-adornos-vintage_23-2147907814.jpg"/>
          <p:cNvPicPr>
            <a:picLocks noChangeAspect="1"/>
          </p:cNvPicPr>
          <p:nvPr/>
        </p:nvPicPr>
        <p:blipFill>
          <a:blip r:embed="rId3"/>
          <a:stretch>
            <a:fillRect/>
          </a:stretch>
        </p:blipFill>
        <p:spPr>
          <a:xfrm>
            <a:off x="5072066" y="4781558"/>
            <a:ext cx="2076442" cy="207644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a:latin typeface="Comic Sans MS" pitchFamily="66" charset="0"/>
              </a:rPr>
              <a:t>ASPECTOS DE LA CARTA</a:t>
            </a:r>
          </a:p>
        </p:txBody>
      </p:sp>
      <p:sp>
        <p:nvSpPr>
          <p:cNvPr id="3" name="2 Marcador de texto"/>
          <p:cNvSpPr>
            <a:spLocks noGrp="1"/>
          </p:cNvSpPr>
          <p:nvPr>
            <p:ph type="body" idx="2"/>
          </p:nvPr>
        </p:nvSpPr>
        <p:spPr/>
        <p:txBody>
          <a:bodyPr/>
          <a:lstStyle/>
          <a:p>
            <a:endParaRPr lang="es-CL" b="1" dirty="0">
              <a:latin typeface="Bradley Hand ITC" pitchFamily="66" charset="0"/>
            </a:endParaRPr>
          </a:p>
          <a:p>
            <a:pPr fontAlgn="base">
              <a:lnSpc>
                <a:spcPct val="150000"/>
              </a:lnSpc>
            </a:pPr>
            <a:r>
              <a:rPr lang="es-CL" dirty="0">
                <a:latin typeface="Comic Sans MS" pitchFamily="66" charset="0"/>
              </a:rPr>
              <a:t>Para hacer una buena carta hay que tener en cuenta dos aspectos básicos, uno que viene dado por el chef del restaurante, que son los platos que la van a componer y, por otro lado, el diseño de la misma, que debería ponerse en manos de un profesional.</a:t>
            </a:r>
          </a:p>
          <a:p>
            <a:pPr>
              <a:lnSpc>
                <a:spcPct val="150000"/>
              </a:lnSpc>
            </a:pPr>
            <a:endParaRPr lang="es-CL" dirty="0">
              <a:latin typeface="Comic Sans MS" pitchFamily="66" charset="0"/>
            </a:endParaRPr>
          </a:p>
        </p:txBody>
      </p:sp>
      <p:pic>
        <p:nvPicPr>
          <p:cNvPr id="5" name="4 Marcador de contenido" descr="52177431-diseño-para-la-carta-de-vinos-plantilla-de-restaurante-por-invitación-menú-banner-o-etc-diseño-de-concepto-de-vin.jpg"/>
          <p:cNvPicPr>
            <a:picLocks noGrp="1" noChangeAspect="1"/>
          </p:cNvPicPr>
          <p:nvPr>
            <p:ph sz="half" idx="1"/>
          </p:nvPr>
        </p:nvPicPr>
        <p:blipFill>
          <a:blip r:embed="rId2" cstate="print"/>
          <a:stretch>
            <a:fillRect/>
          </a:stretch>
        </p:blipFill>
        <p:spPr>
          <a:xfrm>
            <a:off x="7500958" y="1571612"/>
            <a:ext cx="1233486" cy="1233486"/>
          </a:xfrm>
          <a:prstGeom prst="rect">
            <a:avLst/>
          </a:prstGeom>
          <a:ln>
            <a:noFill/>
          </a:ln>
          <a:effectLst>
            <a:softEdge rad="112500"/>
          </a:effectLst>
        </p:spPr>
      </p:pic>
      <p:pic>
        <p:nvPicPr>
          <p:cNvPr id="6" name="5 Imagen" descr="descarga (1).jpg"/>
          <p:cNvPicPr>
            <a:picLocks noChangeAspect="1"/>
          </p:cNvPicPr>
          <p:nvPr/>
        </p:nvPicPr>
        <p:blipFill>
          <a:blip r:embed="rId3"/>
          <a:stretch>
            <a:fillRect/>
          </a:stretch>
        </p:blipFill>
        <p:spPr>
          <a:xfrm>
            <a:off x="7000892" y="3143248"/>
            <a:ext cx="1714512" cy="1714512"/>
          </a:xfrm>
          <a:prstGeom prst="rect">
            <a:avLst/>
          </a:prstGeom>
          <a:ln>
            <a:noFill/>
          </a:ln>
          <a:effectLst>
            <a:softEdge rad="112500"/>
          </a:effectLst>
        </p:spPr>
      </p:pic>
      <p:pic>
        <p:nvPicPr>
          <p:cNvPr id="7" name="6 Imagen" descr="descarga (2).jpg"/>
          <p:cNvPicPr>
            <a:picLocks noChangeAspect="1"/>
          </p:cNvPicPr>
          <p:nvPr/>
        </p:nvPicPr>
        <p:blipFill>
          <a:blip r:embed="rId4"/>
          <a:stretch>
            <a:fillRect/>
          </a:stretch>
        </p:blipFill>
        <p:spPr>
          <a:xfrm>
            <a:off x="5214942" y="1428736"/>
            <a:ext cx="1939560" cy="1428760"/>
          </a:xfrm>
          <a:prstGeom prst="rect">
            <a:avLst/>
          </a:prstGeom>
          <a:ln>
            <a:noFill/>
          </a:ln>
          <a:effectLst>
            <a:softEdge rad="112500"/>
          </a:effectLst>
        </p:spPr>
      </p:pic>
      <p:pic>
        <p:nvPicPr>
          <p:cNvPr id="8" name="7 Imagen" descr="tumblr_oraa3mp3G11s8qwzso7_1280.png"/>
          <p:cNvPicPr>
            <a:picLocks noChangeAspect="1"/>
          </p:cNvPicPr>
          <p:nvPr/>
        </p:nvPicPr>
        <p:blipFill>
          <a:blip r:embed="rId5" cstate="print"/>
          <a:stretch>
            <a:fillRect/>
          </a:stretch>
        </p:blipFill>
        <p:spPr>
          <a:xfrm>
            <a:off x="4572000" y="3643314"/>
            <a:ext cx="2055114" cy="1378065"/>
          </a:xfrm>
          <a:prstGeom prst="rect">
            <a:avLst/>
          </a:prstGeom>
          <a:ln>
            <a:noFill/>
          </a:ln>
          <a:effectLst>
            <a:softEdge rad="112500"/>
          </a:effectLst>
        </p:spPr>
      </p:pic>
      <p:pic>
        <p:nvPicPr>
          <p:cNvPr id="9" name="8 Imagen" descr="vector-ilustracion-dibujos-animados-menu-restaurante-comida-rapida-diseno_1441-334.jpg"/>
          <p:cNvPicPr>
            <a:picLocks noChangeAspect="1"/>
          </p:cNvPicPr>
          <p:nvPr/>
        </p:nvPicPr>
        <p:blipFill>
          <a:blip r:embed="rId6"/>
          <a:stretch>
            <a:fillRect/>
          </a:stretch>
        </p:blipFill>
        <p:spPr>
          <a:xfrm>
            <a:off x="4521908" y="1819275"/>
            <a:ext cx="1178804" cy="1681163"/>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u="sng" dirty="0"/>
              <a:t>DISEÑO.</a:t>
            </a:r>
          </a:p>
        </p:txBody>
      </p:sp>
      <p:sp>
        <p:nvSpPr>
          <p:cNvPr id="2" name="1 Marcador de contenido"/>
          <p:cNvSpPr>
            <a:spLocks noGrp="1"/>
          </p:cNvSpPr>
          <p:nvPr>
            <p:ph idx="1"/>
          </p:nvPr>
        </p:nvSpPr>
        <p:spPr/>
        <p:txBody>
          <a:bodyPr>
            <a:normAutofit/>
          </a:bodyPr>
          <a:lstStyle/>
          <a:p>
            <a:pPr>
              <a:buNone/>
            </a:pPr>
            <a:r>
              <a:rPr lang="es-CL" dirty="0">
                <a:latin typeface="Comic Sans MS" pitchFamily="66" charset="0"/>
              </a:rPr>
              <a:t>EL diseño debe ser consecuente con el resto de la decoración del restaurante o incluso de los platos que forman el menú, añade un plus al grado de satisfacción del cliente. Algo tan sencillo como contar una historia al comienzo de la carta a modo de introducción de la experiencia que vamos a vivir o añadir la explicación de lo que el chef quiere transmitirnos con sus creaciones puede mejorar nuestro menú.</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u="sng" dirty="0"/>
              <a:t>REDACCIÓN.</a:t>
            </a:r>
          </a:p>
        </p:txBody>
      </p:sp>
      <p:sp>
        <p:nvSpPr>
          <p:cNvPr id="3" name="2 Marcador de contenido"/>
          <p:cNvSpPr>
            <a:spLocks noGrp="1"/>
          </p:cNvSpPr>
          <p:nvPr>
            <p:ph sz="half" idx="1"/>
          </p:nvPr>
        </p:nvSpPr>
        <p:spPr/>
        <p:txBody>
          <a:bodyPr>
            <a:normAutofit fontScale="55000" lnSpcReduction="20000"/>
          </a:bodyPr>
          <a:lstStyle/>
          <a:p>
            <a:pPr>
              <a:lnSpc>
                <a:spcPct val="170000"/>
              </a:lnSpc>
            </a:pPr>
            <a:r>
              <a:rPr lang="es-CL" dirty="0">
                <a:latin typeface="Comic Sans MS" pitchFamily="66" charset="0"/>
              </a:rPr>
              <a:t>Los platos tienen que estar bien explicados pero sin aburrir al cliente, esto evitará que se le tenga que preguntar constantemente por los ingredientes de cada receta al camarero. Pero tampoco tiene que pecar de explicaciones demasiado extensas porque el comensal se cansará de leer y no llegará al final de la misma. Además, acortaremos tiempos de espera innecesarios para tomar la comanda si elaboramos una carta ajustada. </a:t>
            </a:r>
          </a:p>
          <a:p>
            <a:endParaRPr lang="es-CL" dirty="0"/>
          </a:p>
        </p:txBody>
      </p:sp>
      <p:pic>
        <p:nvPicPr>
          <p:cNvPr id="5" name="4 Marcador de contenido" descr="descarga (3).jpg"/>
          <p:cNvPicPr>
            <a:picLocks noGrp="1" noChangeAspect="1"/>
          </p:cNvPicPr>
          <p:nvPr>
            <p:ph sz="half" idx="2"/>
          </p:nvPr>
        </p:nvPicPr>
        <p:blipFill>
          <a:blip r:embed="rId2"/>
          <a:stretch>
            <a:fillRect/>
          </a:stretch>
        </p:blipFill>
        <p:spPr>
          <a:xfrm>
            <a:off x="5129212" y="3394869"/>
            <a:ext cx="3076575" cy="1485900"/>
          </a:xfrm>
          <a:prstGeom prst="rect">
            <a:avLst/>
          </a:prstGeom>
          <a:ln>
            <a:noFill/>
          </a:ln>
          <a:effectLst>
            <a:softEdge rad="112500"/>
          </a:effectLst>
        </p:spPr>
      </p:pic>
      <p:pic>
        <p:nvPicPr>
          <p:cNvPr id="6" name="5 Imagen" descr="descarga (4).jpg"/>
          <p:cNvPicPr>
            <a:picLocks noChangeAspect="1"/>
          </p:cNvPicPr>
          <p:nvPr/>
        </p:nvPicPr>
        <p:blipFill>
          <a:blip r:embed="rId3"/>
          <a:stretch>
            <a:fillRect/>
          </a:stretch>
        </p:blipFill>
        <p:spPr>
          <a:xfrm>
            <a:off x="5357818" y="1696810"/>
            <a:ext cx="2714644" cy="1427377"/>
          </a:xfrm>
          <a:prstGeom prst="rect">
            <a:avLst/>
          </a:prstGeom>
          <a:ln>
            <a:noFill/>
          </a:ln>
          <a:effectLst>
            <a:softEdge rad="112500"/>
          </a:effectLst>
        </p:spPr>
      </p:pic>
      <p:pic>
        <p:nvPicPr>
          <p:cNvPr id="7" name="6 Imagen" descr="images.jpg"/>
          <p:cNvPicPr>
            <a:picLocks noChangeAspect="1"/>
          </p:cNvPicPr>
          <p:nvPr/>
        </p:nvPicPr>
        <p:blipFill>
          <a:blip r:embed="rId4"/>
          <a:stretch>
            <a:fillRect/>
          </a:stretch>
        </p:blipFill>
        <p:spPr>
          <a:xfrm>
            <a:off x="5286379" y="5185631"/>
            <a:ext cx="2857521" cy="136281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500042"/>
            <a:ext cx="2743200" cy="1162050"/>
          </a:xfrm>
        </p:spPr>
        <p:txBody>
          <a:bodyPr/>
          <a:lstStyle/>
          <a:p>
            <a:r>
              <a:rPr lang="es-CL" u="sng" dirty="0"/>
              <a:t>ORGANIZACIÓN DE LAS SECCIONES.</a:t>
            </a:r>
          </a:p>
        </p:txBody>
      </p:sp>
      <p:sp>
        <p:nvSpPr>
          <p:cNvPr id="3" name="2 Marcador de texto"/>
          <p:cNvSpPr>
            <a:spLocks noGrp="1"/>
          </p:cNvSpPr>
          <p:nvPr>
            <p:ph type="body" idx="2"/>
          </p:nvPr>
        </p:nvSpPr>
        <p:spPr/>
        <p:txBody>
          <a:bodyPr>
            <a:normAutofit fontScale="92500" lnSpcReduction="20000"/>
          </a:bodyPr>
          <a:lstStyle/>
          <a:p>
            <a:pPr fontAlgn="base">
              <a:lnSpc>
                <a:spcPct val="150000"/>
              </a:lnSpc>
            </a:pPr>
            <a:r>
              <a:rPr lang="es-CL" dirty="0">
                <a:latin typeface="Comic Sans MS" pitchFamily="66" charset="0"/>
              </a:rPr>
              <a:t>     Debemos tener en cuenta la dirección de lectura que seguimos para colocar primero unos platos u otros. El ojo está acostumbrado a leer de izquierda a derecha y de arriba abajo, por tanto, no podemos poner nuestros platos estrella al final de la carta, ya que es posible que antes de llegar a ellos el cliente haya decidido ya lo que va a comer. Lo primero que hay que tener en cuenta es cuáles van a ser los platos que más nos interesen a nivel económico, es decir, aquellos que serán más rentables para nuestro negocio y buscarles un lugar privilegiado.</a:t>
            </a:r>
          </a:p>
          <a:p>
            <a:endParaRPr lang="es-CL" dirty="0"/>
          </a:p>
        </p:txBody>
      </p:sp>
      <p:pic>
        <p:nvPicPr>
          <p:cNvPr id="5" name="4 Marcador de contenido" descr="descarga (6).jpg"/>
          <p:cNvPicPr>
            <a:picLocks noGrp="1" noChangeAspect="1"/>
          </p:cNvPicPr>
          <p:nvPr>
            <p:ph sz="half" idx="1"/>
          </p:nvPr>
        </p:nvPicPr>
        <p:blipFill>
          <a:blip r:embed="rId2"/>
          <a:stretch>
            <a:fillRect/>
          </a:stretch>
        </p:blipFill>
        <p:spPr>
          <a:xfrm>
            <a:off x="6000760" y="2928934"/>
            <a:ext cx="2752725" cy="1666875"/>
          </a:xfrm>
        </p:spPr>
      </p:pic>
      <p:pic>
        <p:nvPicPr>
          <p:cNvPr id="6" name="5 Imagen" descr="unnamed (1).jpg"/>
          <p:cNvPicPr>
            <a:picLocks noChangeAspect="1"/>
          </p:cNvPicPr>
          <p:nvPr/>
        </p:nvPicPr>
        <p:blipFill>
          <a:blip r:embed="rId3"/>
          <a:stretch>
            <a:fillRect/>
          </a:stretch>
        </p:blipFill>
        <p:spPr>
          <a:xfrm>
            <a:off x="6215074" y="4714884"/>
            <a:ext cx="2581276" cy="1199890"/>
          </a:xfrm>
          <a:prstGeom prst="rect">
            <a:avLst/>
          </a:prstGeom>
          <a:ln>
            <a:noFill/>
          </a:ln>
          <a:effectLst>
            <a:softEdge rad="112500"/>
          </a:effectLst>
        </p:spPr>
      </p:pic>
      <p:pic>
        <p:nvPicPr>
          <p:cNvPr id="7" name="6 Imagen" descr="menu-engineering-eva-ballarin.jpg"/>
          <p:cNvPicPr>
            <a:picLocks noChangeAspect="1"/>
          </p:cNvPicPr>
          <p:nvPr/>
        </p:nvPicPr>
        <p:blipFill>
          <a:blip r:embed="rId4" cstate="print"/>
          <a:stretch>
            <a:fillRect/>
          </a:stretch>
        </p:blipFill>
        <p:spPr>
          <a:xfrm>
            <a:off x="6500826" y="1285860"/>
            <a:ext cx="2206579" cy="142876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u="sng" dirty="0"/>
              <a:t>UBICACIÓN DE LOS VINOS Y LOS POSTRES.</a:t>
            </a:r>
            <a:endParaRPr lang="es-CL" dirty="0"/>
          </a:p>
        </p:txBody>
      </p:sp>
      <p:sp>
        <p:nvSpPr>
          <p:cNvPr id="3" name="2 Marcador de texto"/>
          <p:cNvSpPr>
            <a:spLocks noGrp="1"/>
          </p:cNvSpPr>
          <p:nvPr>
            <p:ph type="body" idx="1"/>
          </p:nvPr>
        </p:nvSpPr>
        <p:spPr/>
        <p:txBody>
          <a:bodyPr/>
          <a:lstStyle/>
          <a:p>
            <a:r>
              <a:rPr lang="es-CL" u="sng" dirty="0">
                <a:latin typeface="Comic Sans MS" pitchFamily="66" charset="0"/>
              </a:rPr>
              <a:t>Carta de vinos</a:t>
            </a:r>
          </a:p>
        </p:txBody>
      </p:sp>
      <p:sp>
        <p:nvSpPr>
          <p:cNvPr id="4" name="3 Marcador de texto"/>
          <p:cNvSpPr>
            <a:spLocks noGrp="1"/>
          </p:cNvSpPr>
          <p:nvPr>
            <p:ph type="body" sz="half" idx="3"/>
          </p:nvPr>
        </p:nvSpPr>
        <p:spPr/>
        <p:txBody>
          <a:bodyPr/>
          <a:lstStyle/>
          <a:p>
            <a:r>
              <a:rPr lang="es-CL" u="sng" dirty="0">
                <a:latin typeface="Comic Sans MS" pitchFamily="66" charset="0"/>
              </a:rPr>
              <a:t>Postres</a:t>
            </a:r>
          </a:p>
        </p:txBody>
      </p:sp>
      <p:sp>
        <p:nvSpPr>
          <p:cNvPr id="5" name="4 Marcador de contenido"/>
          <p:cNvSpPr>
            <a:spLocks noGrp="1"/>
          </p:cNvSpPr>
          <p:nvPr>
            <p:ph sz="quarter" idx="2"/>
          </p:nvPr>
        </p:nvSpPr>
        <p:spPr>
          <a:xfrm>
            <a:off x="457200" y="2514600"/>
            <a:ext cx="4040188" cy="1985970"/>
          </a:xfrm>
        </p:spPr>
        <p:txBody>
          <a:bodyPr>
            <a:normAutofit fontScale="62500" lnSpcReduction="20000"/>
          </a:bodyPr>
          <a:lstStyle/>
          <a:p>
            <a:r>
              <a:rPr lang="es-CL" dirty="0">
                <a:latin typeface="Comic Sans MS" pitchFamily="66" charset="0"/>
              </a:rPr>
              <a:t>Dependiendo de cómo sea nuestro restaurante ofreceremos una carta de vinos separada del resto o incluiremos un apartado de bebidas en la de los platos. Si nuestro restaurante es de un nivel medio-alto es imprescindible contar con una carta propia para la bodega de vinos.</a:t>
            </a:r>
            <a:endParaRPr lang="es-CL" dirty="0"/>
          </a:p>
        </p:txBody>
      </p:sp>
      <p:sp>
        <p:nvSpPr>
          <p:cNvPr id="6" name="5 Marcador de contenido"/>
          <p:cNvSpPr>
            <a:spLocks noGrp="1"/>
          </p:cNvSpPr>
          <p:nvPr>
            <p:ph sz="quarter" idx="4"/>
          </p:nvPr>
        </p:nvSpPr>
        <p:spPr>
          <a:xfrm>
            <a:off x="4645025" y="2514600"/>
            <a:ext cx="4041775" cy="2057408"/>
          </a:xfrm>
        </p:spPr>
        <p:txBody>
          <a:bodyPr>
            <a:normAutofit fontScale="62500" lnSpcReduction="20000"/>
          </a:bodyPr>
          <a:lstStyle/>
          <a:p>
            <a:r>
              <a:rPr lang="es-CL" dirty="0">
                <a:latin typeface="Comic Sans MS" pitchFamily="66" charset="0"/>
              </a:rPr>
              <a:t>En cuanto a los postres tenemos dos opciones, mostrarlos con el resto de platos para que el cliente pueda verlos desde un principio o tenerlos en una carta aparte. Si escogemos la primera opción corremos el riesgo de que se reduzcan los entrantes para “hacer hueco” para el postre, mientras que si ofrecemos la carta una vez que han terminado y esta es atractiva, poca gente dirá que no al punto dulce</a:t>
            </a:r>
            <a:endParaRPr lang="es-CL" dirty="0"/>
          </a:p>
        </p:txBody>
      </p:sp>
      <p:pic>
        <p:nvPicPr>
          <p:cNvPr id="7" name="6 Imagen" descr="descarga (7).jpg"/>
          <p:cNvPicPr>
            <a:picLocks noChangeAspect="1"/>
          </p:cNvPicPr>
          <p:nvPr/>
        </p:nvPicPr>
        <p:blipFill>
          <a:blip r:embed="rId2"/>
          <a:stretch>
            <a:fillRect/>
          </a:stretch>
        </p:blipFill>
        <p:spPr>
          <a:xfrm>
            <a:off x="1000100" y="4500570"/>
            <a:ext cx="2466975" cy="1847850"/>
          </a:xfrm>
          <a:prstGeom prst="rect">
            <a:avLst/>
          </a:prstGeom>
          <a:ln>
            <a:noFill/>
          </a:ln>
          <a:effectLst>
            <a:softEdge rad="112500"/>
          </a:effectLst>
        </p:spPr>
      </p:pic>
      <p:pic>
        <p:nvPicPr>
          <p:cNvPr id="8" name="7 Imagen" descr="el-tenedor-fidelización-de-clientes-vender-postres-restaurante-tagliatella.jpg"/>
          <p:cNvPicPr>
            <a:picLocks noChangeAspect="1"/>
          </p:cNvPicPr>
          <p:nvPr/>
        </p:nvPicPr>
        <p:blipFill>
          <a:blip r:embed="rId3" cstate="print"/>
          <a:stretch>
            <a:fillRect/>
          </a:stretch>
        </p:blipFill>
        <p:spPr>
          <a:xfrm>
            <a:off x="5357818" y="4714884"/>
            <a:ext cx="2690807" cy="1644591"/>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04088"/>
            <a:ext cx="8229600" cy="1581904"/>
          </a:xfrm>
        </p:spPr>
        <p:txBody>
          <a:bodyPr>
            <a:normAutofit fontScale="90000"/>
          </a:bodyPr>
          <a:lstStyle/>
          <a:p>
            <a:r>
              <a:rPr lang="es-CL" dirty="0"/>
              <a:t>Saludos queridos estudiantes del liceo técnico profesional </a:t>
            </a:r>
            <a:br>
              <a:rPr lang="es-CL" dirty="0"/>
            </a:br>
            <a:r>
              <a:rPr lang="es-CL" dirty="0"/>
              <a:t>José Victorino </a:t>
            </a:r>
            <a:r>
              <a:rPr lang="es-CL" dirty="0" err="1"/>
              <a:t>Lastarria</a:t>
            </a:r>
            <a:r>
              <a:rPr lang="es-CL" dirty="0"/>
              <a:t> Santander.</a:t>
            </a:r>
          </a:p>
        </p:txBody>
      </p:sp>
      <p:sp>
        <p:nvSpPr>
          <p:cNvPr id="2" name="1 Marcador de contenido"/>
          <p:cNvSpPr>
            <a:spLocks noGrp="1"/>
          </p:cNvSpPr>
          <p:nvPr>
            <p:ph idx="1"/>
          </p:nvPr>
        </p:nvSpPr>
        <p:spPr/>
        <p:txBody>
          <a:bodyPr>
            <a:normAutofit fontScale="85000" lnSpcReduction="10000"/>
          </a:bodyPr>
          <a:lstStyle/>
          <a:p>
            <a:pPr>
              <a:buNone/>
            </a:pPr>
            <a:endParaRPr lang="es-CL" sz="1200" b="1" dirty="0"/>
          </a:p>
          <a:p>
            <a:pPr>
              <a:buNone/>
            </a:pPr>
            <a:endParaRPr lang="es-CL" sz="1200" b="1" dirty="0"/>
          </a:p>
          <a:p>
            <a:pPr algn="ctr">
              <a:buNone/>
            </a:pPr>
            <a:r>
              <a:rPr lang="es-CL" sz="1900" dirty="0">
                <a:solidFill>
                  <a:srgbClr val="002060"/>
                </a:solidFill>
                <a:latin typeface="Comic Sans MS" pitchFamily="66" charset="0"/>
              </a:rPr>
              <a:t>Recuerden, no estamos de vacaciones y por motivos de cuidado con nuestra salud y la de ustedes debemos permanecer en casa, pero debemos hacemos nuestro mejor esfuerzo los profesores y ustedes para hacer para trabajar por la educación.</a:t>
            </a:r>
          </a:p>
          <a:p>
            <a:pPr algn="ctr">
              <a:buNone/>
            </a:pPr>
            <a:endParaRPr lang="es-CL" sz="7200" b="1" dirty="0"/>
          </a:p>
          <a:p>
            <a:pPr algn="ctr">
              <a:buNone/>
            </a:pPr>
            <a:endParaRPr lang="es-CL" sz="7200" b="1" dirty="0">
              <a:latin typeface="Bradley Hand ITC" pitchFamily="66" charset="0"/>
            </a:endParaRPr>
          </a:p>
          <a:p>
            <a:pPr algn="ctr">
              <a:buNone/>
            </a:pPr>
            <a:r>
              <a:rPr lang="es-CL" sz="7200" b="1" dirty="0">
                <a:latin typeface="Bradley Hand ITC" pitchFamily="66" charset="0"/>
              </a:rPr>
              <a:t>FIN.</a:t>
            </a:r>
          </a:p>
        </p:txBody>
      </p:sp>
      <p:pic>
        <p:nvPicPr>
          <p:cNvPr id="4" name="3 Imagen" descr="foto_0000000820200317204229.jpg"/>
          <p:cNvPicPr>
            <a:picLocks noChangeAspect="1"/>
          </p:cNvPicPr>
          <p:nvPr/>
        </p:nvPicPr>
        <p:blipFill>
          <a:blip r:embed="rId2"/>
          <a:stretch>
            <a:fillRect/>
          </a:stretch>
        </p:blipFill>
        <p:spPr>
          <a:xfrm>
            <a:off x="928662" y="3500438"/>
            <a:ext cx="7000892" cy="1843204"/>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TotalTime>
  <Words>735</Words>
  <Application>Microsoft Office PowerPoint</Application>
  <PresentationFormat>Presentación en pantalla (4:3)</PresentationFormat>
  <Paragraphs>43</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Bradley Hand ITC</vt:lpstr>
      <vt:lpstr>Calibri</vt:lpstr>
      <vt:lpstr>Comic Sans MS</vt:lpstr>
      <vt:lpstr>Constantia</vt:lpstr>
      <vt:lpstr>Wingdings 2</vt:lpstr>
      <vt:lpstr>Flujo</vt:lpstr>
      <vt:lpstr>LA CARTA. Diseño de menú y carta.</vt:lpstr>
      <vt:lpstr>      MODULO: diseño de menú y carta, guía presentación n°4 semana del 06 al 10 de abril.</vt:lpstr>
      <vt:lpstr>LA CARTA.</vt:lpstr>
      <vt:lpstr>ASPECTOS DE LA CARTA</vt:lpstr>
      <vt:lpstr>DISEÑO.</vt:lpstr>
      <vt:lpstr>REDACCIÓN.</vt:lpstr>
      <vt:lpstr>ORGANIZACIÓN DE LAS SECCIONES.</vt:lpstr>
      <vt:lpstr>UBICACIÓN DE LOS VINOS Y LOS POSTRES.</vt:lpstr>
      <vt:lpstr>Saludos queridos estudiantes del liceo técnico profesional  José Victorino Lastarria Santander.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Padres</cp:lastModifiedBy>
  <cp:revision>17</cp:revision>
  <dcterms:created xsi:type="dcterms:W3CDTF">2020-03-29T19:49:41Z</dcterms:created>
  <dcterms:modified xsi:type="dcterms:W3CDTF">2020-04-01T16:18:18Z</dcterms:modified>
</cp:coreProperties>
</file>