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59" r:id="rId5"/>
    <p:sldId id="260" r:id="rId6"/>
    <p:sldId id="258" r:id="rId7"/>
    <p:sldId id="261" r:id="rId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1C6159-B653-4D30-BFFA-FAC1A657EB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9873C41-C961-4E22-A383-2B157588D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A28D4D-182C-4C8F-B7FD-0F888A05E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1E0B1E-8813-48CE-8D25-354961F40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27BB6A-FF6A-4637-9197-4DA93FB25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9140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B23EA6-ED13-4783-A08C-A67DB0F5A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A87A12B-63C2-4F87-A466-6D0BDDC109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45D6F3-DC3E-47B4-B981-1DD5D0C5D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3B44AB-B1A5-4DC1-AE54-0A447DE32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3D7ED-8EFE-40B9-8400-D7E92F546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8924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3AF4DA1-3F55-48ED-AA55-7BCD6A4648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69427B0-A267-4643-8CA6-A988A59068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0CEC21-8A47-43D6-AAC7-93C3E7A44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446601-6164-4356-93AF-C23964009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241A9C-E8EC-4BC8-8B10-A618A2A08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323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F2A072-0DCA-4270-9403-9F73AC24A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E17F32-792D-4E2A-8015-363B12329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FFD7EC-A1E5-4EB2-8AFF-02D9F9018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EE05F3-728C-4C52-B3F4-18B987D57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927106-764A-4830-BFE8-07EC6C2BE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323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27F16F-6906-424C-AD58-E6807A0A0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BAA95B-44CC-4C53-9F24-C73DDD8D6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CB47BD-91CE-4E4C-B839-DC182DE0D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A813E3-935A-48EC-B7E0-09229C49E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733B96-58BA-4148-8D75-76A0E46D6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472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A92F47-3569-484A-BA17-7D654A2EA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5081EC-4B30-4EB0-B944-DA49B4B181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EDCBB38-85ED-401C-9058-1B57B7386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2EA9028-3544-44FC-B268-3F8BBA34D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98BDFE7-DD2D-4581-BC2E-B3EB3A9BB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F2867F-3F1B-43F2-B966-5D69AD7DA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5938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399EA3-D9D9-4274-80C1-8075BDC35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B930C33-96D1-48F8-BCFC-94D235AD8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2DDA244-723D-4A7A-AE54-D31AF17BF1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756046-F7EF-4381-902B-A227013D9E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235B289-6EE8-41BE-B73C-9D836387BE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5159354-A02A-4CC3-9673-8659F41EA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10B8B7F-33CE-4598-BF33-C1B0E0A4A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5CA36EB-03BC-4C42-94CB-7E8D20381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875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0FBA35-52AD-4F83-B812-3BD06E73C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0A39EA1-F356-45CC-BAE4-1FD45B2C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B623916-7F29-4E44-A5DD-CA8224E25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E02ADAE-1A2B-487F-AE30-3E56ABF4E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6494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E05C484-BFDA-4C26-B342-904882BB1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8E96BB4-EFE3-4AC0-A570-875D8BAE9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01AA2B5-3C97-4B1D-A28D-8261212E6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0029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C0D2-D4DE-4EC0-8C5B-23B2BBF36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BCAEBA-D3F5-4A70-86FD-CB8AFA4F6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FF32A4F-2789-4D4A-AE41-778E3160B2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3A2BA49-B49E-4862-8C3A-30A9C1734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6900BF-AEBB-4095-ACBF-5D26844C8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6E967F-F32A-4D6D-8F49-B7EE2EDDB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5914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27AB6F-53FF-4948-9DFE-C99D13284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268EF9B-5447-4364-BBA9-26BC9EC43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F8CDEFD-8AA5-46E0-A03B-472F1540C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A35180F-9837-4C7D-861B-475E48C0D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2901DD-9683-458A-AB63-FAD2B4FB1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70C807-22A5-4ACE-A5F2-00817A6E3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1760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69C2CC5-A1A9-43E7-91E0-3DC899EC6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303A3C1-9A25-4336-8D23-A27122DE6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B7F3F3-EDBD-4DD2-B409-083FC004E3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A670AB-8BC1-431D-9F1E-A400144E13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9BBC6C-4FC9-4A57-A27E-502D526469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5117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El menú.</a:t>
            </a:r>
            <a:br>
              <a:rPr lang="es-CL" dirty="0"/>
            </a:br>
            <a:r>
              <a:rPr lang="es-CL" dirty="0"/>
              <a:t>Diseño de menú y carta.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4 año A</a:t>
            </a:r>
          </a:p>
          <a:p>
            <a:r>
              <a:rPr lang="es-CL" dirty="0"/>
              <a:t> PROFESOR: Sandra Díaz Baeza,</a:t>
            </a:r>
          </a:p>
          <a:p>
            <a:r>
              <a:rPr lang="es-CL" dirty="0"/>
              <a:t> José Luis Muñoz Quinteros. </a:t>
            </a:r>
          </a:p>
        </p:txBody>
      </p:sp>
      <p:pic>
        <p:nvPicPr>
          <p:cNvPr id="4" name="3 Imagen" descr="vector-different-types-of-dishes-on-men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2" y="4929198"/>
            <a:ext cx="1533144" cy="1493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926" y="4714884"/>
            <a:ext cx="1516697" cy="18200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Imagen 3">
            <a:extLst>
              <a:ext uri="{FF2B5EF4-FFF2-40B4-BE49-F238E27FC236}">
                <a16:creationId xmlns:a16="http://schemas.microsoft.com/office/drawing/2014/main" id="{D6C52332-7424-4BB2-9D7D-C2E1A0E474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09179"/>
            <a:ext cx="2266950" cy="798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CEB4A3D2-2FF7-41C8-9AE2-3E52A732D1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5778703"/>
              </p:ext>
            </p:extLst>
          </p:nvPr>
        </p:nvGraphicFramePr>
        <p:xfrm>
          <a:off x="1788071" y="472148"/>
          <a:ext cx="77787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r:id="rId6" imgW="11725275" imgH="16811625" progId="Unknown">
                  <p:embed/>
                </p:oleObj>
              </mc:Choice>
              <mc:Fallback>
                <p:oleObj r:id="rId6" imgW="11725275" imgH="16811625" progId="Unknown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8071" y="472148"/>
                        <a:ext cx="777875" cy="812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id="{2A176413-F55D-448E-BB2E-A15D90501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8071" y="47214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81168133-28A4-434E-A892-A189EE36A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8071" y="9293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Liceo José Victorino Lastarria</a:t>
            </a:r>
            <a:endParaRPr kumimoji="0" lang="es-CL" altLang="es-CL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Rancagua</a:t>
            </a:r>
            <a:endParaRPr kumimoji="0" lang="es-CL" altLang="es-CL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“</a:t>
            </a:r>
            <a:r>
              <a:rPr kumimoji="0" lang="es-ES" altLang="es-CL" sz="11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Formando Técnicos para el mañana”</a:t>
            </a:r>
            <a:endParaRPr kumimoji="0" lang="es-CL" altLang="es-CL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1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</a:t>
            </a:r>
            <a:r>
              <a:rPr kumimoji="0" lang="es-ES" altLang="es-C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Técnico-Pedagógica</a:t>
            </a:r>
            <a:endParaRPr kumimoji="0" lang="es-CL" altLang="es-CL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28650" y="836712"/>
            <a:ext cx="7886700" cy="41233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ES" sz="2100" dirty="0"/>
          </a:p>
          <a:p>
            <a:pPr>
              <a:buNone/>
            </a:pPr>
            <a:r>
              <a:rPr lang="es-ES" sz="2100" dirty="0"/>
              <a:t>                </a:t>
            </a:r>
            <a:endParaRPr lang="es-CL" sz="2100" dirty="0"/>
          </a:p>
          <a:p>
            <a:pPr algn="ctr">
              <a:buNone/>
            </a:pPr>
            <a:r>
              <a:rPr lang="es-ES" sz="2100" dirty="0"/>
              <a:t> </a:t>
            </a:r>
            <a:r>
              <a:rPr lang="es-ES" sz="3200" dirty="0"/>
              <a:t>“MÓDULO: MENÚ Y CARTA</a:t>
            </a:r>
          </a:p>
          <a:p>
            <a:pPr algn="ctr">
              <a:buNone/>
            </a:pPr>
            <a:r>
              <a:rPr lang="es-CL" sz="3200" b="1" dirty="0"/>
              <a:t>CUARTO A</a:t>
            </a:r>
          </a:p>
          <a:p>
            <a:pPr>
              <a:buNone/>
            </a:pPr>
            <a:r>
              <a:rPr lang="es-CL" sz="1800" b="1" dirty="0"/>
              <a:t>SEMANA DEL 30/03 AL 3/04</a:t>
            </a:r>
            <a:endParaRPr lang="es-CL" sz="1900" b="1" dirty="0"/>
          </a:p>
          <a:p>
            <a:pPr>
              <a:buNone/>
            </a:pPr>
            <a:r>
              <a:rPr lang="es-CL" b="1" dirty="0"/>
              <a:t>              </a:t>
            </a:r>
          </a:p>
          <a:p>
            <a:pPr>
              <a:buNone/>
            </a:pPr>
            <a:endParaRPr lang="es-CL" b="1" dirty="0"/>
          </a:p>
          <a:p>
            <a:r>
              <a:rPr lang="es-CL" b="1" dirty="0">
                <a:latin typeface="Arial" pitchFamily="34" charset="0"/>
                <a:cs typeface="Arial" pitchFamily="34" charset="0"/>
              </a:rPr>
              <a:t>OA n°5: </a:t>
            </a:r>
            <a:r>
              <a:rPr lang="es-CL" dirty="0">
                <a:latin typeface="Arial" pitchFamily="34" charset="0"/>
                <a:cs typeface="Arial" pitchFamily="34" charset="0"/>
              </a:rPr>
              <a:t>Elaborar cartas y menús para servicios y establecimientos de consumo frecuente o masivo, que consideren la estación año, el tipo de cliente y sus requerimientos nutricionales, la disponibilidad de los insumos.</a:t>
            </a:r>
          </a:p>
          <a:p>
            <a:pPr>
              <a:buNone/>
            </a:pPr>
            <a:endParaRPr lang="es-CL" dirty="0">
              <a:latin typeface="Arial" pitchFamily="34" charset="0"/>
              <a:cs typeface="Arial" pitchFamily="34" charset="0"/>
            </a:endParaRPr>
          </a:p>
          <a:p>
            <a:r>
              <a:rPr lang="es-CL" dirty="0">
                <a:latin typeface="Arial" pitchFamily="34" charset="0"/>
                <a:cs typeface="Arial" pitchFamily="34" charset="0"/>
              </a:rPr>
              <a:t>Objetivo: comprender las características y variedades que componen un menú.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Menú.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CL" b="1" dirty="0"/>
          </a:p>
          <a:p>
            <a:r>
              <a:rPr lang="es-CL" dirty="0"/>
              <a:t>Menú</a:t>
            </a:r>
            <a:r>
              <a:rPr lang="es-CL" b="1" dirty="0">
                <a:latin typeface="Bradley Hand ITC" pitchFamily="66" charset="0"/>
              </a:rPr>
              <a:t>: conjunto cerrado de platos que un establecimiento ofrece al cliente.</a:t>
            </a:r>
          </a:p>
          <a:p>
            <a:pPr>
              <a:buNone/>
            </a:pPr>
            <a:r>
              <a:rPr lang="es-CL" b="1" dirty="0">
                <a:latin typeface="Bradley Hand ITC" pitchFamily="66" charset="0"/>
              </a:rPr>
              <a:t> </a:t>
            </a:r>
          </a:p>
          <a:p>
            <a:r>
              <a:rPr lang="es-CL" b="1" dirty="0">
                <a:latin typeface="Bradley Hand ITC" pitchFamily="66" charset="0"/>
              </a:rPr>
              <a:t>El menú proviene del vocablo francés que significa  pequeña lista, que a su vez deriva del latín minutos. </a:t>
            </a:r>
          </a:p>
          <a:p>
            <a:pPr>
              <a:buFont typeface="Wingdings" pitchFamily="2" charset="2"/>
              <a:buChar char="Ø"/>
            </a:pPr>
            <a:r>
              <a:rPr lang="es-CL" b="1" dirty="0">
                <a:latin typeface="Bradley Hand ITC" pitchFamily="66" charset="0"/>
              </a:rPr>
              <a:t>De esta manera podemos establecer el menú como una pequeña lista de platos. </a:t>
            </a:r>
          </a:p>
          <a:p>
            <a:endParaRPr lang="es-CL" b="1" dirty="0">
              <a:latin typeface="Bradley Hand ITC" pitchFamily="66" charset="0"/>
            </a:endParaRPr>
          </a:p>
          <a:p>
            <a:pPr>
              <a:buNone/>
            </a:pPr>
            <a:endParaRPr lang="es-CL" b="1" dirty="0">
              <a:latin typeface="Bradley Hand ITC" pitchFamily="66" charset="0"/>
            </a:endParaRPr>
          </a:p>
          <a:p>
            <a:endParaRPr lang="es-CL" dirty="0"/>
          </a:p>
        </p:txBody>
      </p:sp>
      <p:pic>
        <p:nvPicPr>
          <p:cNvPr id="4" name="3 Imagen" descr="Listado-de-plat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642918"/>
            <a:ext cx="1571348" cy="15729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Características del menú.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b="1" dirty="0">
                <a:latin typeface="Bradley Hand ITC" pitchFamily="66" charset="0"/>
              </a:rPr>
              <a:t>Número fijo de platos:</a:t>
            </a:r>
          </a:p>
          <a:p>
            <a:pPr>
              <a:buFont typeface="Wingdings" pitchFamily="2" charset="2"/>
              <a:buChar char="Ø"/>
            </a:pPr>
            <a:r>
              <a:rPr lang="es-CL" b="1" dirty="0">
                <a:latin typeface="Bradley Hand ITC" pitchFamily="66" charset="0"/>
              </a:rPr>
              <a:t>El numero de plato se determina según lo que queremos vender y ofrecer al cliente.</a:t>
            </a:r>
          </a:p>
          <a:p>
            <a:pPr>
              <a:buFont typeface="Wingdings" pitchFamily="2" charset="2"/>
              <a:buChar char="Ø"/>
            </a:pPr>
            <a:r>
              <a:rPr lang="es-CL" b="1" dirty="0">
                <a:latin typeface="Bradley Hand ITC" pitchFamily="66" charset="0"/>
              </a:rPr>
              <a:t>Cada plato que es parte del menú se denomina como tiempo.</a:t>
            </a:r>
          </a:p>
          <a:p>
            <a:pPr>
              <a:buFont typeface="Wingdings" pitchFamily="2" charset="2"/>
              <a:buChar char="Ø"/>
            </a:pPr>
            <a:r>
              <a:rPr lang="es-CL" b="1" dirty="0">
                <a:latin typeface="Bradley Hand ITC" pitchFamily="66" charset="0"/>
              </a:rPr>
              <a:t>Ejemplo:  entrada, plato de fondo y postre (menú de 3 tiempos)</a:t>
            </a:r>
          </a:p>
          <a:p>
            <a:r>
              <a:rPr lang="es-CL" b="1" dirty="0">
                <a:latin typeface="Bradley Hand ITC" pitchFamily="66" charset="0"/>
              </a:rPr>
              <a:t>Un costo fijo para todo el conjunto de platos.</a:t>
            </a:r>
          </a:p>
          <a:p>
            <a:r>
              <a:rPr lang="es-CL" b="1" dirty="0">
                <a:latin typeface="Bradley Hand ITC" pitchFamily="66" charset="0"/>
              </a:rPr>
              <a:t>Los alimentos ya se encuentran preparados en el momento del servicio.</a:t>
            </a:r>
          </a:p>
          <a:p>
            <a:pPr>
              <a:buNone/>
            </a:pPr>
            <a:br>
              <a:rPr lang="es-CL" b="1" dirty="0">
                <a:latin typeface="Bradley Hand ITC" pitchFamily="66" charset="0"/>
              </a:rPr>
            </a:br>
            <a:endParaRPr lang="es-CL" b="1" dirty="0"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Tipos de menú.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L" b="1" dirty="0">
                <a:latin typeface="Bradley Hand ITC" pitchFamily="66" charset="0"/>
              </a:rPr>
              <a:t>Existen diferentes tipos de menús según el estilo de comida que queramos ofrecer al cliente o alguna necesidad que lo determine.</a:t>
            </a:r>
          </a:p>
          <a:p>
            <a:r>
              <a:rPr lang="es-CL" b="1" dirty="0">
                <a:latin typeface="Bradley Hand ITC" pitchFamily="66" charset="0"/>
              </a:rPr>
              <a:t>La relación o conjunto cerrado de platos que un establecimiento ofrece al cliente conforman el menú, el cual recibe distintos nombres dependiendo de su calidad, ingredientes, precio, intención, destinatarios y lugar de servicio.</a:t>
            </a:r>
          </a:p>
          <a:p>
            <a:r>
              <a:rPr lang="es-CL" b="1" dirty="0">
                <a:latin typeface="Bradley Hand ITC" pitchFamily="66" charset="0"/>
              </a:rPr>
              <a:t>Menú del día o de la casa.</a:t>
            </a:r>
          </a:p>
          <a:p>
            <a:r>
              <a:rPr lang="es-CL" b="1" dirty="0">
                <a:latin typeface="Bradley Hand ITC" pitchFamily="66" charset="0"/>
              </a:rPr>
              <a:t>Menú degustación.</a:t>
            </a:r>
          </a:p>
          <a:p>
            <a:r>
              <a:rPr lang="es-CL" b="1" dirty="0">
                <a:latin typeface="Bradley Hand ITC" pitchFamily="66" charset="0"/>
              </a:rPr>
              <a:t>Menú fijo.</a:t>
            </a:r>
          </a:p>
          <a:p>
            <a:r>
              <a:rPr lang="es-CL" b="1" dirty="0">
                <a:latin typeface="Bradley Hand ITC" pitchFamily="66" charset="0"/>
              </a:rPr>
              <a:t>Menú concertado.</a:t>
            </a:r>
          </a:p>
          <a:p>
            <a:r>
              <a:rPr lang="es-CL" b="1" dirty="0">
                <a:latin typeface="Bradley Hand ITC" pitchFamily="66" charset="0"/>
              </a:rPr>
              <a:t>Menú cerrado.</a:t>
            </a:r>
          </a:p>
          <a:p>
            <a:r>
              <a:rPr lang="es-CL" b="1" dirty="0">
                <a:latin typeface="Bradley Hand ITC" pitchFamily="66" charset="0"/>
              </a:rPr>
              <a:t>Menú gastronómico.</a:t>
            </a:r>
          </a:p>
          <a:p>
            <a:r>
              <a:rPr lang="es-CL" b="1" dirty="0">
                <a:latin typeface="Bradley Hand ITC" pitchFamily="66" charset="0"/>
              </a:rPr>
              <a:t>Menú ejecutivo.</a:t>
            </a:r>
          </a:p>
          <a:p>
            <a:r>
              <a:rPr lang="es-CL" b="1" dirty="0">
                <a:latin typeface="Bradley Hand ITC" pitchFamily="66" charset="0"/>
              </a:rPr>
              <a:t>Menú para niños.</a:t>
            </a:r>
          </a:p>
          <a:p>
            <a:r>
              <a:rPr lang="es-CL" b="1" dirty="0">
                <a:latin typeface="Bradley Hand ITC" pitchFamily="66" charset="0"/>
              </a:rPr>
              <a:t>Menú buffet.</a:t>
            </a:r>
          </a:p>
          <a:p>
            <a:r>
              <a:rPr lang="es-CL" b="1" dirty="0">
                <a:latin typeface="Bradley Hand ITC" pitchFamily="66" charset="0"/>
              </a:rPr>
              <a:t>Menú de boda</a:t>
            </a:r>
          </a:p>
          <a:p>
            <a:r>
              <a:rPr lang="es-CL" b="1" dirty="0">
                <a:latin typeface="Bradley Hand ITC" pitchFamily="66" charset="0"/>
              </a:rPr>
              <a:t>Menú temático. </a:t>
            </a:r>
          </a:p>
        </p:txBody>
      </p:sp>
      <p:pic>
        <p:nvPicPr>
          <p:cNvPr id="4" name="3 Imagen" descr="descarg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496" y="3286124"/>
            <a:ext cx="3138492" cy="22999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b="1" dirty="0">
                <a:latin typeface="Bradley Hand ITC" pitchFamily="66" charset="0"/>
              </a:rPr>
              <a:t>La carta es el compendio de todos los platos que ofrece el restaurante y en el que suele estar incluido el menú del día. La carta admite múltiples variantes o variaciones a la hora de pedir la comanda mientras que el menú es uno. El precio del menú y de la elección hecha a través de la carta suele ser una diferencia (el del menú es un precio cerrado).</a:t>
            </a:r>
            <a:br>
              <a:rPr lang="es-CL" b="1" dirty="0">
                <a:latin typeface="Bradley Hand ITC" pitchFamily="66" charset="0"/>
              </a:rPr>
            </a:br>
            <a:endParaRPr lang="es-CL" b="1" dirty="0">
              <a:latin typeface="Bradley Hand ITC" pitchFamily="66" charset="0"/>
            </a:endParaRPr>
          </a:p>
        </p:txBody>
      </p:sp>
      <p:pic>
        <p:nvPicPr>
          <p:cNvPr id="5" name="4 Imagen" descr="plantilla-elegante-menu-restaurante-adornos-vintage_23-21479078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4214818"/>
            <a:ext cx="2076442" cy="20764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s-CL" sz="7200" b="1" dirty="0"/>
          </a:p>
          <a:p>
            <a:pPr algn="ctr">
              <a:buNone/>
            </a:pPr>
            <a:endParaRPr lang="es-CL" sz="7200" b="1" dirty="0"/>
          </a:p>
          <a:p>
            <a:pPr algn="ctr">
              <a:buNone/>
            </a:pPr>
            <a:r>
              <a:rPr lang="es-CL" sz="7200" b="1" dirty="0">
                <a:latin typeface="Bradley Hand ITC" pitchFamily="66" charset="0"/>
              </a:rPr>
              <a:t>FIN.</a:t>
            </a:r>
          </a:p>
        </p:txBody>
      </p:sp>
      <p:pic>
        <p:nvPicPr>
          <p:cNvPr id="4" name="3 Imagen" descr="foto_00000008202003172042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2143116"/>
            <a:ext cx="7000892" cy="18432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417</Words>
  <Application>Microsoft Office PowerPoint</Application>
  <PresentationFormat>Presentación en pantalla (4:3)</PresentationFormat>
  <Paragraphs>51</Paragraphs>
  <Slides>7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Arial</vt:lpstr>
      <vt:lpstr>Bradley Hand ITC</vt:lpstr>
      <vt:lpstr>Calibri</vt:lpstr>
      <vt:lpstr>Calibri Light</vt:lpstr>
      <vt:lpstr>Wingdings</vt:lpstr>
      <vt:lpstr>Tema de Office</vt:lpstr>
      <vt:lpstr>Unknown</vt:lpstr>
      <vt:lpstr>El menú. Diseño de menú y carta.</vt:lpstr>
      <vt:lpstr>Presentación de PowerPoint</vt:lpstr>
      <vt:lpstr>Menú.</vt:lpstr>
      <vt:lpstr>Características del menú.</vt:lpstr>
      <vt:lpstr>Tipos de menú.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Padres</cp:lastModifiedBy>
  <cp:revision>7</cp:revision>
  <dcterms:created xsi:type="dcterms:W3CDTF">2020-03-29T19:49:41Z</dcterms:created>
  <dcterms:modified xsi:type="dcterms:W3CDTF">2020-03-30T20:45:13Z</dcterms:modified>
</cp:coreProperties>
</file>