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62" r:id="rId3"/>
    <p:sldId id="257" r:id="rId4"/>
    <p:sldId id="258" r:id="rId5"/>
    <p:sldId id="259" r:id="rId6"/>
    <p:sldId id="260" r:id="rId7"/>
    <p:sldId id="26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2"/>
      </p:bgRef>
    </p:bg>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0000"/>
              <a:duotone>
                <a:schemeClr val="accent1">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lumMod val="7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A76EB9D5-7E1A-4433-8B21-2237CC26FA2C}" type="datetimeFigureOut">
              <a:rPr lang="en-US" dirty="0"/>
              <a:t>7/23/2020</a:t>
            </a:fld>
            <a:endParaRPr lang="en-US" dirty="0"/>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‹Nº›</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2598A19-B9D6-4696-A74D-9FEF900C8B6A}" type="datetimeFigureOut">
              <a:rPr lang="en-US" dirty="0"/>
              <a:t>7/23/2020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A205100-39B0-4914-BBD6-34F267582565}" type="datetimeFigureOut">
              <a:rPr lang="en-US" dirty="0"/>
              <a:t>7/23/2020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39EF837-FEDB-44F2-8FB5-4F56FC548A33}" type="datetimeFigureOut">
              <a:rPr lang="en-US" dirty="0"/>
              <a:t>7/23/2020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16" name="Rectangle 15"/>
          <p:cNvSpPr/>
          <p:nvPr/>
        </p:nvSpPr>
        <p:spPr>
          <a:xfrm>
            <a:off x="11784" y="0"/>
            <a:ext cx="12192000" cy="6858000"/>
          </a:xfrm>
          <a:prstGeom prst="rect">
            <a:avLst/>
          </a:prstGeom>
          <a:blipFill dpi="0" rotWithShape="1">
            <a:blip r:embed="rId2">
              <a:alphaModFix amt="40000"/>
              <a:duotone>
                <a:schemeClr val="accent2">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4EC2AB55-62C0-407E-B706-C907B44B0BFC}" type="datetimeFigureOut">
              <a:rPr lang="en-US" dirty="0"/>
              <a:t>7/23/2020</a:t>
            </a:fld>
            <a:endParaRPr lang="en-US" dirty="0"/>
          </a:p>
        </p:txBody>
      </p:sp>
      <p:sp>
        <p:nvSpPr>
          <p:cNvPr id="5" name="Footer Placeholder 4"/>
          <p:cNvSpPr>
            <a:spLocks noGrp="1"/>
          </p:cNvSpPr>
          <p:nvPr>
            <p:ph type="ftr" sz="quarter" idx="11"/>
          </p:nvPr>
        </p:nvSpPr>
        <p:spPr>
          <a:xfrm>
            <a:off x="1453896" y="521208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2080"/>
            <a:ext cx="2112264" cy="228600"/>
          </a:xfrm>
        </p:spPr>
        <p:txBody>
          <a:bodyPr/>
          <a:lstStyle/>
          <a:p>
            <a:fld id="{4FAB73BC-B049-4115-A692-8D63A059BFB8}" type="slidenum">
              <a:rPr lang="en-US" dirty="0"/>
              <a:t>‹Nº›</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69FBB33F-FEF5-4E73-A5F9-307689FE77C6}" type="datetimeFigureOut">
              <a:rPr lang="en-US" dirty="0"/>
              <a:t>7/23/2020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A64B5FA4-F0B8-4D71-BC92-932E3A1502F8}" type="datetimeFigureOut">
              <a:rPr lang="en-US" dirty="0"/>
              <a:t>7/23/2020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4FD89F80-C2CE-4D6A-80E4-D3515AD92BC6}" type="datetimeFigureOut">
              <a:rPr lang="en-US" dirty="0"/>
              <a:t>7/23/2020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E4220E-EF40-477E-B84C-637FC7CE78DB}" type="datetimeFigureOut">
              <a:rPr lang="en-US" dirty="0"/>
              <a:t>7/23/2020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5" name="Rectangle 14"/>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tx1"/>
                </a:solidFill>
                <a:effectLst/>
                <a:latin typeface="+mj-lt"/>
                <a:ea typeface="+mn-ea"/>
                <a:cs typeface="+mn-cs"/>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685800" y="609600"/>
            <a:ext cx="77724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8" name="Date Placeholder 7"/>
          <p:cNvSpPr>
            <a:spLocks noGrp="1"/>
          </p:cNvSpPr>
          <p:nvPr>
            <p:ph type="dt" sz="half" idx="10"/>
          </p:nvPr>
        </p:nvSpPr>
        <p:spPr/>
        <p:txBody>
          <a:bodyPr/>
          <a:lstStyle/>
          <a:p>
            <a:fld id="{FD0B8D63-E026-4E54-B301-C824E1BD14F3}" type="datetimeFigureOut">
              <a:rPr lang="en-US" dirty="0"/>
              <a:t>7/23/2020</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6728" y="6227064"/>
            <a:ext cx="1463040" cy="256032"/>
          </a:xfrm>
        </p:spPr>
        <p:txBody>
          <a:bodyPr/>
          <a:lstStyle/>
          <a:p>
            <a:fld id="{4FAB73BC-B049-4115-A692-8D63A059BFB8}" type="slidenum">
              <a:rPr lang="en-US" dirty="0"/>
              <a:pPr/>
              <a:t>‹Nº›</a:t>
            </a:fld>
            <a:endParaRPr lang="en-US" dirty="0"/>
          </a:p>
        </p:txBody>
      </p:sp>
      <p:sp>
        <p:nvSpPr>
          <p:cNvPr id="12" name="Rectangle 11"/>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6">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6C423185-9573-406A-8068-0AB4F2335019}" type="datetimeFigureOut">
              <a:rPr lang="en-US" dirty="0"/>
              <a:t>7/23/2020</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56032"/>
          </a:xfrm>
        </p:spPr>
        <p:txBody>
          <a:bodyPr/>
          <a:lstStyle/>
          <a:p>
            <a:fld id="{4FAB73BC-B049-4115-A692-8D63A059BFB8}" type="slidenum">
              <a:rPr lang="en-US" dirty="0"/>
              <a:pPr/>
              <a:t>‹Nº›</a:t>
            </a:fld>
            <a:endParaRPr lang="en-US" dirty="0"/>
          </a:p>
        </p:txBody>
      </p:sp>
      <p:sp>
        <p:nvSpPr>
          <p:cNvPr id="10" name="Rectangle 9"/>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6C5516DA-9D86-4E1E-A623-C11F9F74EB59}" type="datetimeFigureOut">
              <a:rPr lang="en-US" dirty="0"/>
              <a:t>7/23/2020</a:t>
            </a:fld>
            <a:endParaRPr lang="en-US" dirty="0"/>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‹Nº›</a:t>
            </a:fld>
            <a:endParaRPr lang="en-US" dirty="0"/>
          </a:p>
        </p:txBody>
      </p:sp>
      <p:sp>
        <p:nvSpPr>
          <p:cNvPr id="8" name="Rectangle 7"/>
          <p:cNvSpPr/>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mailto:pazgaetepina73@Gmail.com" TargetMode="External"/><Relationship Id="rId1" Type="http://schemas.openxmlformats.org/officeDocument/2006/relationships/slideLayout" Target="../slideLayouts/slideLayout2.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A71FDAC-BA47-4790-9702-1D41147706EF}"/>
              </a:ext>
            </a:extLst>
          </p:cNvPr>
          <p:cNvSpPr>
            <a:spLocks noGrp="1"/>
          </p:cNvSpPr>
          <p:nvPr>
            <p:ph type="ctrTitle"/>
          </p:nvPr>
        </p:nvSpPr>
        <p:spPr/>
        <p:txBody>
          <a:bodyPr/>
          <a:lstStyle/>
          <a:p>
            <a:br>
              <a:rPr lang="es-CL" dirty="0"/>
            </a:br>
            <a:br>
              <a:rPr lang="es-CL" dirty="0"/>
            </a:br>
            <a:r>
              <a:rPr lang="es-CL" dirty="0"/>
              <a:t>Masas batidas </a:t>
            </a:r>
            <a:r>
              <a:rPr lang="es-CL" sz="2400" dirty="0"/>
              <a:t>parte 1</a:t>
            </a:r>
            <a:endParaRPr lang="es-CL" dirty="0"/>
          </a:p>
        </p:txBody>
      </p:sp>
      <p:sp>
        <p:nvSpPr>
          <p:cNvPr id="3" name="Subtítulo 2">
            <a:extLst>
              <a:ext uri="{FF2B5EF4-FFF2-40B4-BE49-F238E27FC236}">
                <a16:creationId xmlns:a16="http://schemas.microsoft.com/office/drawing/2014/main" id="{7A8414D6-0D71-4689-AAF5-904317D7C8EB}"/>
              </a:ext>
            </a:extLst>
          </p:cNvPr>
          <p:cNvSpPr>
            <a:spLocks noGrp="1"/>
          </p:cNvSpPr>
          <p:nvPr>
            <p:ph type="subTitle" idx="1"/>
          </p:nvPr>
        </p:nvSpPr>
        <p:spPr/>
        <p:txBody>
          <a:bodyPr/>
          <a:lstStyle/>
          <a:p>
            <a:r>
              <a:rPr lang="es-CL" dirty="0"/>
              <a:t>Paz gaete</a:t>
            </a:r>
          </a:p>
        </p:txBody>
      </p:sp>
      <p:pic>
        <p:nvPicPr>
          <p:cNvPr id="5" name="Imagen 4">
            <a:extLst>
              <a:ext uri="{FF2B5EF4-FFF2-40B4-BE49-F238E27FC236}">
                <a16:creationId xmlns:a16="http://schemas.microsoft.com/office/drawing/2014/main" id="{A54AAE69-EB00-4139-80BC-A9405B2CD08B}"/>
              </a:ext>
            </a:extLst>
          </p:cNvPr>
          <p:cNvPicPr>
            <a:picLocks noChangeAspect="1"/>
          </p:cNvPicPr>
          <p:nvPr/>
        </p:nvPicPr>
        <p:blipFill>
          <a:blip r:embed="rId2"/>
          <a:stretch>
            <a:fillRect/>
          </a:stretch>
        </p:blipFill>
        <p:spPr>
          <a:xfrm>
            <a:off x="1934818" y="2175938"/>
            <a:ext cx="8256104" cy="1587679"/>
          </a:xfrm>
          <a:prstGeom prst="rect">
            <a:avLst/>
          </a:prstGeom>
        </p:spPr>
      </p:pic>
    </p:spTree>
    <p:extLst>
      <p:ext uri="{BB962C8B-B14F-4D97-AF65-F5344CB8AC3E}">
        <p14:creationId xmlns:p14="http://schemas.microsoft.com/office/powerpoint/2010/main" val="2775039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4FDE2DF-8D6C-4B95-AC92-8B2626B91369}"/>
              </a:ext>
            </a:extLst>
          </p:cNvPr>
          <p:cNvSpPr>
            <a:spLocks noGrp="1"/>
          </p:cNvSpPr>
          <p:nvPr>
            <p:ph type="title"/>
          </p:nvPr>
        </p:nvSpPr>
        <p:spPr/>
        <p:txBody>
          <a:bodyPr>
            <a:normAutofit fontScale="90000"/>
          </a:bodyPr>
          <a:lstStyle/>
          <a:p>
            <a:r>
              <a:rPr lang="es-ES" dirty="0"/>
              <a:t>GUÍA DE TRABAJO N°13</a:t>
            </a:r>
            <a:br>
              <a:rPr lang="es-ES" dirty="0"/>
            </a:br>
            <a:endParaRPr lang="es-CL" dirty="0"/>
          </a:p>
        </p:txBody>
      </p:sp>
      <p:sp>
        <p:nvSpPr>
          <p:cNvPr id="3" name="Marcador de contenido 2">
            <a:extLst>
              <a:ext uri="{FF2B5EF4-FFF2-40B4-BE49-F238E27FC236}">
                <a16:creationId xmlns:a16="http://schemas.microsoft.com/office/drawing/2014/main" id="{D94DE70C-204D-4D74-A80E-D4C4630DDA80}"/>
              </a:ext>
            </a:extLst>
          </p:cNvPr>
          <p:cNvSpPr>
            <a:spLocks noGrp="1"/>
          </p:cNvSpPr>
          <p:nvPr>
            <p:ph idx="1"/>
          </p:nvPr>
        </p:nvSpPr>
        <p:spPr/>
        <p:txBody>
          <a:bodyPr/>
          <a:lstStyle/>
          <a:p>
            <a:r>
              <a:rPr lang="es-ES" dirty="0"/>
              <a:t>Modulo: Elaboración de productos de pastelería</a:t>
            </a:r>
          </a:p>
          <a:p>
            <a:r>
              <a:rPr lang="es-ES" dirty="0"/>
              <a:t>Cuarto Medio B</a:t>
            </a:r>
          </a:p>
          <a:p>
            <a:r>
              <a:rPr lang="es-ES" dirty="0"/>
              <a:t>Docente: Paz Gaete P</a:t>
            </a:r>
          </a:p>
          <a:p>
            <a:r>
              <a:rPr lang="es-ES" dirty="0"/>
              <a:t>Fecha: semana del 27 al 31 de julio.</a:t>
            </a:r>
          </a:p>
          <a:p>
            <a:r>
              <a:rPr lang="es-ES" dirty="0"/>
              <a:t>OA: Elaborar diferentes tipos de dulces, cremas y glaseados para componer y / o decorar productos de pastelería y repostería de acuerdo a las recetas.</a:t>
            </a:r>
          </a:p>
          <a:p>
            <a:r>
              <a:rPr lang="es-ES" dirty="0"/>
              <a:t>OBJETIVO DE LA CLASE: identifica las diferencias de las masas batidas</a:t>
            </a:r>
          </a:p>
          <a:p>
            <a:r>
              <a:rPr lang="es-ES" dirty="0"/>
              <a:t>CONTENIDO: Masas batidas</a:t>
            </a:r>
            <a:endParaRPr lang="es-CL" dirty="0"/>
          </a:p>
        </p:txBody>
      </p:sp>
    </p:spTree>
    <p:extLst>
      <p:ext uri="{BB962C8B-B14F-4D97-AF65-F5344CB8AC3E}">
        <p14:creationId xmlns:p14="http://schemas.microsoft.com/office/powerpoint/2010/main" val="1721860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2ABE787-1E30-4ECC-8964-87D8AC9BF6CC}"/>
              </a:ext>
            </a:extLst>
          </p:cNvPr>
          <p:cNvSpPr>
            <a:spLocks noGrp="1"/>
          </p:cNvSpPr>
          <p:nvPr>
            <p:ph type="title"/>
          </p:nvPr>
        </p:nvSpPr>
        <p:spPr/>
        <p:txBody>
          <a:bodyPr/>
          <a:lstStyle/>
          <a:p>
            <a:r>
              <a:rPr lang="es-CL" dirty="0"/>
              <a:t>Que son ?</a:t>
            </a:r>
          </a:p>
        </p:txBody>
      </p:sp>
      <p:sp>
        <p:nvSpPr>
          <p:cNvPr id="3" name="Marcador de contenido 2">
            <a:extLst>
              <a:ext uri="{FF2B5EF4-FFF2-40B4-BE49-F238E27FC236}">
                <a16:creationId xmlns:a16="http://schemas.microsoft.com/office/drawing/2014/main" id="{CD33E50A-310B-4616-842F-F9CCA1B7551F}"/>
              </a:ext>
            </a:extLst>
          </p:cNvPr>
          <p:cNvSpPr>
            <a:spLocks noGrp="1"/>
          </p:cNvSpPr>
          <p:nvPr>
            <p:ph idx="1"/>
          </p:nvPr>
        </p:nvSpPr>
        <p:spPr/>
        <p:txBody>
          <a:bodyPr/>
          <a:lstStyle/>
          <a:p>
            <a:r>
              <a:rPr lang="es-ES" dirty="0"/>
              <a:t>Son masas con las que se puede elaborar un sinnúmero de preparaciones que se pueden consumir de inmediato o sirven de base para otras.</a:t>
            </a:r>
          </a:p>
          <a:p>
            <a:r>
              <a:rPr lang="es-ES" dirty="0"/>
              <a:t>La finalidad del batido es la incorporación de aire a través de un batidor de varillas. Las proteínas del huevo (albúmina) retienen el aire y aumentan de volumen, lo que después durante la cocción permite la formación de miga.</a:t>
            </a:r>
          </a:p>
          <a:p>
            <a:r>
              <a:rPr lang="es-ES" dirty="0"/>
              <a:t>En el caso de los batidos con materia grasa, éste se hace con paleta (lira en máquina) que permite ablandar la mezcla en forma homogénea. Para lograr un aumento muchas veces es necesario adicional un impulsor químico (estabilizante).</a:t>
            </a:r>
          </a:p>
          <a:p>
            <a:endParaRPr lang="es-CL" dirty="0"/>
          </a:p>
        </p:txBody>
      </p:sp>
    </p:spTree>
    <p:extLst>
      <p:ext uri="{BB962C8B-B14F-4D97-AF65-F5344CB8AC3E}">
        <p14:creationId xmlns:p14="http://schemas.microsoft.com/office/powerpoint/2010/main" val="9343041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09D73759-0BA4-4C95-ADEC-B2AA0840CE7A}"/>
              </a:ext>
            </a:extLst>
          </p:cNvPr>
          <p:cNvSpPr>
            <a:spLocks noGrp="1"/>
          </p:cNvSpPr>
          <p:nvPr>
            <p:ph type="title"/>
          </p:nvPr>
        </p:nvSpPr>
        <p:spPr/>
        <p:txBody>
          <a:bodyPr/>
          <a:lstStyle/>
          <a:p>
            <a:r>
              <a:rPr lang="es-CL" dirty="0"/>
              <a:t>Clasificación de las masas batidas</a:t>
            </a:r>
          </a:p>
        </p:txBody>
      </p:sp>
      <p:sp>
        <p:nvSpPr>
          <p:cNvPr id="7" name="Marcador de texto 6">
            <a:extLst>
              <a:ext uri="{FF2B5EF4-FFF2-40B4-BE49-F238E27FC236}">
                <a16:creationId xmlns:a16="http://schemas.microsoft.com/office/drawing/2014/main" id="{0985184B-FC97-4D85-8166-CC6411F4772C}"/>
              </a:ext>
            </a:extLst>
          </p:cNvPr>
          <p:cNvSpPr>
            <a:spLocks noGrp="1"/>
          </p:cNvSpPr>
          <p:nvPr>
            <p:ph type="body" idx="1"/>
          </p:nvPr>
        </p:nvSpPr>
        <p:spPr/>
        <p:txBody>
          <a:bodyPr/>
          <a:lstStyle/>
          <a:p>
            <a:r>
              <a:rPr lang="es-CL" dirty="0"/>
              <a:t>SIN MATERIA GRASA</a:t>
            </a:r>
          </a:p>
        </p:txBody>
      </p:sp>
      <p:sp>
        <p:nvSpPr>
          <p:cNvPr id="8" name="Marcador de contenido 7">
            <a:extLst>
              <a:ext uri="{FF2B5EF4-FFF2-40B4-BE49-F238E27FC236}">
                <a16:creationId xmlns:a16="http://schemas.microsoft.com/office/drawing/2014/main" id="{041FA31B-F8B3-49D5-BD17-624C132683CB}"/>
              </a:ext>
            </a:extLst>
          </p:cNvPr>
          <p:cNvSpPr>
            <a:spLocks noGrp="1"/>
          </p:cNvSpPr>
          <p:nvPr>
            <p:ph sz="half" idx="2"/>
          </p:nvPr>
        </p:nvSpPr>
        <p:spPr/>
        <p:txBody>
          <a:bodyPr/>
          <a:lstStyle/>
          <a:p>
            <a:pPr marL="0" indent="0">
              <a:buNone/>
            </a:pPr>
            <a:r>
              <a:rPr lang="es-CL" dirty="0"/>
              <a:t>DIRECTO (caliente)</a:t>
            </a:r>
          </a:p>
          <a:p>
            <a:r>
              <a:rPr lang="es-CL" dirty="0"/>
              <a:t>Batir huevos + azúcar/ baño maría</a:t>
            </a:r>
          </a:p>
          <a:p>
            <a:r>
              <a:rPr lang="es-CL" dirty="0"/>
              <a:t>Incorporar harina</a:t>
            </a:r>
          </a:p>
          <a:p>
            <a:r>
              <a:rPr lang="es-CL" dirty="0"/>
              <a:t>cocción</a:t>
            </a:r>
          </a:p>
        </p:txBody>
      </p:sp>
      <p:sp>
        <p:nvSpPr>
          <p:cNvPr id="9" name="Marcador de texto 8">
            <a:extLst>
              <a:ext uri="{FF2B5EF4-FFF2-40B4-BE49-F238E27FC236}">
                <a16:creationId xmlns:a16="http://schemas.microsoft.com/office/drawing/2014/main" id="{6C362615-6D0B-4EAF-A5C6-92417016E701}"/>
              </a:ext>
            </a:extLst>
          </p:cNvPr>
          <p:cNvSpPr>
            <a:spLocks noGrp="1"/>
          </p:cNvSpPr>
          <p:nvPr>
            <p:ph type="body" sz="quarter" idx="3"/>
          </p:nvPr>
        </p:nvSpPr>
        <p:spPr/>
        <p:txBody>
          <a:bodyPr/>
          <a:lstStyle/>
          <a:p>
            <a:r>
              <a:rPr lang="es-CL" dirty="0"/>
              <a:t>CON MATERIA GRASA</a:t>
            </a:r>
          </a:p>
        </p:txBody>
      </p:sp>
      <p:sp>
        <p:nvSpPr>
          <p:cNvPr id="10" name="Marcador de contenido 9">
            <a:extLst>
              <a:ext uri="{FF2B5EF4-FFF2-40B4-BE49-F238E27FC236}">
                <a16:creationId xmlns:a16="http://schemas.microsoft.com/office/drawing/2014/main" id="{CD0ED26B-4E18-4218-838F-804382749CE3}"/>
              </a:ext>
            </a:extLst>
          </p:cNvPr>
          <p:cNvSpPr>
            <a:spLocks noGrp="1"/>
          </p:cNvSpPr>
          <p:nvPr>
            <p:ph sz="quarter" idx="4"/>
          </p:nvPr>
        </p:nvSpPr>
        <p:spPr/>
        <p:txBody>
          <a:bodyPr/>
          <a:lstStyle/>
          <a:p>
            <a:pPr marL="0" indent="0">
              <a:buNone/>
            </a:pPr>
            <a:r>
              <a:rPr lang="es-CL" dirty="0"/>
              <a:t>DIRECTO</a:t>
            </a:r>
          </a:p>
          <a:p>
            <a:r>
              <a:rPr lang="es-CL" dirty="0"/>
              <a:t>Cremar materia grasa + azúcar</a:t>
            </a:r>
          </a:p>
          <a:p>
            <a:r>
              <a:rPr lang="es-CL" dirty="0"/>
              <a:t>Incorporar huevos</a:t>
            </a:r>
          </a:p>
          <a:p>
            <a:r>
              <a:rPr lang="es-CL" dirty="0"/>
              <a:t>Agregar harina</a:t>
            </a:r>
          </a:p>
          <a:p>
            <a:r>
              <a:rPr lang="es-CL" dirty="0"/>
              <a:t>cocción</a:t>
            </a:r>
          </a:p>
        </p:txBody>
      </p:sp>
    </p:spTree>
    <p:extLst>
      <p:ext uri="{BB962C8B-B14F-4D97-AF65-F5344CB8AC3E}">
        <p14:creationId xmlns:p14="http://schemas.microsoft.com/office/powerpoint/2010/main" val="384115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texto 4">
            <a:extLst>
              <a:ext uri="{FF2B5EF4-FFF2-40B4-BE49-F238E27FC236}">
                <a16:creationId xmlns:a16="http://schemas.microsoft.com/office/drawing/2014/main" id="{EBB42BD4-3ABE-436E-9B2D-A9423169212B}"/>
              </a:ext>
            </a:extLst>
          </p:cNvPr>
          <p:cNvSpPr>
            <a:spLocks noGrp="1"/>
          </p:cNvSpPr>
          <p:nvPr>
            <p:ph type="body" idx="1"/>
          </p:nvPr>
        </p:nvSpPr>
        <p:spPr/>
        <p:txBody>
          <a:bodyPr/>
          <a:lstStyle/>
          <a:p>
            <a:r>
              <a:rPr lang="es-CL" dirty="0"/>
              <a:t>SIN MATERIA GRASA</a:t>
            </a:r>
          </a:p>
        </p:txBody>
      </p:sp>
      <p:sp>
        <p:nvSpPr>
          <p:cNvPr id="6" name="Marcador de contenido 5">
            <a:extLst>
              <a:ext uri="{FF2B5EF4-FFF2-40B4-BE49-F238E27FC236}">
                <a16:creationId xmlns:a16="http://schemas.microsoft.com/office/drawing/2014/main" id="{36EA1D10-05D6-434D-BA7D-2D9084B1EABC}"/>
              </a:ext>
            </a:extLst>
          </p:cNvPr>
          <p:cNvSpPr>
            <a:spLocks noGrp="1"/>
          </p:cNvSpPr>
          <p:nvPr>
            <p:ph sz="half" idx="2"/>
          </p:nvPr>
        </p:nvSpPr>
        <p:spPr/>
        <p:txBody>
          <a:bodyPr/>
          <a:lstStyle/>
          <a:p>
            <a:pPr marL="0" indent="0">
              <a:buNone/>
            </a:pPr>
            <a:r>
              <a:rPr lang="es-CL" dirty="0"/>
              <a:t>INDIRECTO (frio)</a:t>
            </a:r>
          </a:p>
          <a:p>
            <a:r>
              <a:rPr lang="es-CL" dirty="0"/>
              <a:t>Batir yemas + ½ azúcar a </a:t>
            </a:r>
            <a:r>
              <a:rPr lang="es-CL" dirty="0" err="1"/>
              <a:t>rubans</a:t>
            </a:r>
            <a:endParaRPr lang="es-CL" dirty="0"/>
          </a:p>
          <a:p>
            <a:r>
              <a:rPr lang="es-CL" dirty="0"/>
              <a:t>Batir claras + ½  azúcar a nieve</a:t>
            </a:r>
          </a:p>
          <a:p>
            <a:r>
              <a:rPr lang="es-CL" dirty="0"/>
              <a:t>Unir batidos</a:t>
            </a:r>
          </a:p>
          <a:p>
            <a:r>
              <a:rPr lang="es-CL" dirty="0"/>
              <a:t>Incorporara harina</a:t>
            </a:r>
          </a:p>
          <a:p>
            <a:r>
              <a:rPr lang="es-CL" dirty="0"/>
              <a:t>Cocción</a:t>
            </a:r>
          </a:p>
          <a:p>
            <a:endParaRPr lang="es-CL" dirty="0"/>
          </a:p>
          <a:p>
            <a:endParaRPr lang="es-CL" dirty="0"/>
          </a:p>
        </p:txBody>
      </p:sp>
      <p:sp>
        <p:nvSpPr>
          <p:cNvPr id="7" name="Marcador de texto 6">
            <a:extLst>
              <a:ext uri="{FF2B5EF4-FFF2-40B4-BE49-F238E27FC236}">
                <a16:creationId xmlns:a16="http://schemas.microsoft.com/office/drawing/2014/main" id="{AC32653D-3C6F-4615-9860-6C9806DA391E}"/>
              </a:ext>
            </a:extLst>
          </p:cNvPr>
          <p:cNvSpPr>
            <a:spLocks noGrp="1"/>
          </p:cNvSpPr>
          <p:nvPr>
            <p:ph type="body" sz="quarter" idx="3"/>
          </p:nvPr>
        </p:nvSpPr>
        <p:spPr/>
        <p:txBody>
          <a:bodyPr/>
          <a:lstStyle/>
          <a:p>
            <a:r>
              <a:rPr lang="es-CL" dirty="0"/>
              <a:t>CON MATERIA GRASA</a:t>
            </a:r>
          </a:p>
        </p:txBody>
      </p:sp>
      <p:sp>
        <p:nvSpPr>
          <p:cNvPr id="8" name="Marcador de contenido 7">
            <a:extLst>
              <a:ext uri="{FF2B5EF4-FFF2-40B4-BE49-F238E27FC236}">
                <a16:creationId xmlns:a16="http://schemas.microsoft.com/office/drawing/2014/main" id="{1091EEC9-61D7-40CA-A694-6193277FCDE9}"/>
              </a:ext>
            </a:extLst>
          </p:cNvPr>
          <p:cNvSpPr>
            <a:spLocks noGrp="1"/>
          </p:cNvSpPr>
          <p:nvPr>
            <p:ph sz="quarter" idx="4"/>
          </p:nvPr>
        </p:nvSpPr>
        <p:spPr/>
        <p:txBody>
          <a:bodyPr/>
          <a:lstStyle/>
          <a:p>
            <a:r>
              <a:rPr lang="es-CL" dirty="0"/>
              <a:t>INDIRECTO</a:t>
            </a:r>
          </a:p>
          <a:p>
            <a:r>
              <a:rPr lang="es-CL" dirty="0"/>
              <a:t>Cremar materia grasa + ½ azúcar</a:t>
            </a:r>
          </a:p>
          <a:p>
            <a:r>
              <a:rPr lang="es-CL" dirty="0"/>
              <a:t>Incorporar yemas</a:t>
            </a:r>
          </a:p>
          <a:p>
            <a:r>
              <a:rPr lang="es-CL" dirty="0"/>
              <a:t>Agregar harina</a:t>
            </a:r>
          </a:p>
          <a:p>
            <a:r>
              <a:rPr lang="es-CL" dirty="0"/>
              <a:t>Incorporar claras + ½ azúcar a nieve</a:t>
            </a:r>
          </a:p>
          <a:p>
            <a:r>
              <a:rPr lang="es-CL" dirty="0"/>
              <a:t>Cocción</a:t>
            </a:r>
          </a:p>
          <a:p>
            <a:endParaRPr lang="es-CL" dirty="0"/>
          </a:p>
        </p:txBody>
      </p:sp>
    </p:spTree>
    <p:extLst>
      <p:ext uri="{BB962C8B-B14F-4D97-AF65-F5344CB8AC3E}">
        <p14:creationId xmlns:p14="http://schemas.microsoft.com/office/powerpoint/2010/main" val="20773997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a:extLst>
              <a:ext uri="{FF2B5EF4-FFF2-40B4-BE49-F238E27FC236}">
                <a16:creationId xmlns:a16="http://schemas.microsoft.com/office/drawing/2014/main" id="{A2C18814-25B9-4658-B62E-9BC6A0F78130}"/>
              </a:ext>
            </a:extLst>
          </p:cNvPr>
          <p:cNvSpPr>
            <a:spLocks noGrp="1"/>
          </p:cNvSpPr>
          <p:nvPr>
            <p:ph type="title"/>
          </p:nvPr>
        </p:nvSpPr>
        <p:spPr/>
        <p:txBody>
          <a:bodyPr/>
          <a:lstStyle/>
          <a:p>
            <a:r>
              <a:rPr lang="es-CL" dirty="0"/>
              <a:t>Bizcochuelos </a:t>
            </a:r>
          </a:p>
        </p:txBody>
      </p:sp>
      <p:sp>
        <p:nvSpPr>
          <p:cNvPr id="8" name="Marcador de contenido 7">
            <a:extLst>
              <a:ext uri="{FF2B5EF4-FFF2-40B4-BE49-F238E27FC236}">
                <a16:creationId xmlns:a16="http://schemas.microsoft.com/office/drawing/2014/main" id="{3686ECA5-A1EC-4EE9-83C5-78469AF18896}"/>
              </a:ext>
            </a:extLst>
          </p:cNvPr>
          <p:cNvSpPr>
            <a:spLocks noGrp="1"/>
          </p:cNvSpPr>
          <p:nvPr>
            <p:ph idx="1"/>
          </p:nvPr>
        </p:nvSpPr>
        <p:spPr/>
        <p:txBody>
          <a:bodyPr/>
          <a:lstStyle/>
          <a:p>
            <a:r>
              <a:rPr lang="es-CL" dirty="0"/>
              <a:t>Los bizcochuelos se pueden diferenciar de acuerdo a la cantidad de harina que contenga la receta</a:t>
            </a:r>
          </a:p>
        </p:txBody>
      </p:sp>
      <p:graphicFrame>
        <p:nvGraphicFramePr>
          <p:cNvPr id="9" name="Tabla 8">
            <a:extLst>
              <a:ext uri="{FF2B5EF4-FFF2-40B4-BE49-F238E27FC236}">
                <a16:creationId xmlns:a16="http://schemas.microsoft.com/office/drawing/2014/main" id="{7121E11B-3BB0-4A7E-9887-AFFFEA2361D2}"/>
              </a:ext>
            </a:extLst>
          </p:cNvPr>
          <p:cNvGraphicFramePr>
            <a:graphicFrameLocks noGrp="1"/>
          </p:cNvGraphicFramePr>
          <p:nvPr>
            <p:extLst>
              <p:ext uri="{D42A27DB-BD31-4B8C-83A1-F6EECF244321}">
                <p14:modId xmlns:p14="http://schemas.microsoft.com/office/powerpoint/2010/main" val="1677049207"/>
              </p:ext>
            </p:extLst>
          </p:nvPr>
        </p:nvGraphicFramePr>
        <p:xfrm>
          <a:off x="2336799" y="2769705"/>
          <a:ext cx="6807201" cy="1665798"/>
        </p:xfrm>
        <a:graphic>
          <a:graphicData uri="http://schemas.openxmlformats.org/drawingml/2006/table">
            <a:tbl>
              <a:tblPr firstRow="1" bandRow="1">
                <a:tableStyleId>{5C22544A-7EE6-4342-B048-85BDC9FD1C3A}</a:tableStyleId>
              </a:tblPr>
              <a:tblGrid>
                <a:gridCol w="6807201">
                  <a:extLst>
                    <a:ext uri="{9D8B030D-6E8A-4147-A177-3AD203B41FA5}">
                      <a16:colId xmlns:a16="http://schemas.microsoft.com/office/drawing/2014/main" val="925637283"/>
                    </a:ext>
                  </a:extLst>
                </a:gridCol>
              </a:tblGrid>
              <a:tr h="477078">
                <a:tc>
                  <a:txBody>
                    <a:bodyPr/>
                    <a:lstStyle/>
                    <a:p>
                      <a:r>
                        <a:rPr lang="es-CL" dirty="0"/>
                        <a:t>BIZCOCHO             LIVIANO            MEDIANO         PESADO</a:t>
                      </a:r>
                    </a:p>
                  </a:txBody>
                  <a:tcPr/>
                </a:tc>
                <a:extLst>
                  <a:ext uri="{0D108BD9-81ED-4DB2-BD59-A6C34878D82A}">
                    <a16:rowId xmlns:a16="http://schemas.microsoft.com/office/drawing/2014/main" val="2751184002"/>
                  </a:ext>
                </a:extLst>
              </a:tr>
              <a:tr h="952132">
                <a:tc>
                  <a:txBody>
                    <a:bodyPr/>
                    <a:lstStyle/>
                    <a:p>
                      <a:r>
                        <a:rPr lang="es-CL" dirty="0"/>
                        <a:t>Ingredientes</a:t>
                      </a:r>
                    </a:p>
                    <a:p>
                      <a:r>
                        <a:rPr lang="es-CL" dirty="0"/>
                        <a:t>Huevo                         50 gr. (1)               50 gr. (1)                50 gr. (1)</a:t>
                      </a:r>
                    </a:p>
                    <a:p>
                      <a:r>
                        <a:rPr lang="es-CL" dirty="0"/>
                        <a:t>Azúcar                         20/25 gr.              30/35 gr.               40 o + gr.</a:t>
                      </a:r>
                    </a:p>
                    <a:p>
                      <a:r>
                        <a:rPr lang="es-CL" dirty="0"/>
                        <a:t>Harina                         20/25 gr.               30/35 gr.               40 o + gr.</a:t>
                      </a:r>
                    </a:p>
                  </a:txBody>
                  <a:tcPr/>
                </a:tc>
                <a:extLst>
                  <a:ext uri="{0D108BD9-81ED-4DB2-BD59-A6C34878D82A}">
                    <a16:rowId xmlns:a16="http://schemas.microsoft.com/office/drawing/2014/main" val="73644131"/>
                  </a:ext>
                </a:extLst>
              </a:tr>
            </a:tbl>
          </a:graphicData>
        </a:graphic>
      </p:graphicFrame>
      <p:pic>
        <p:nvPicPr>
          <p:cNvPr id="11" name="Imagen 10">
            <a:extLst>
              <a:ext uri="{FF2B5EF4-FFF2-40B4-BE49-F238E27FC236}">
                <a16:creationId xmlns:a16="http://schemas.microsoft.com/office/drawing/2014/main" id="{5D4A61C0-EC13-48B1-ACF8-9C9DB5EB7772}"/>
              </a:ext>
            </a:extLst>
          </p:cNvPr>
          <p:cNvPicPr>
            <a:picLocks noChangeAspect="1"/>
          </p:cNvPicPr>
          <p:nvPr/>
        </p:nvPicPr>
        <p:blipFill>
          <a:blip r:embed="rId2"/>
          <a:stretch>
            <a:fillRect/>
          </a:stretch>
        </p:blipFill>
        <p:spPr>
          <a:xfrm>
            <a:off x="5501860" y="4548169"/>
            <a:ext cx="2065061" cy="1374204"/>
          </a:xfrm>
          <a:prstGeom prst="rect">
            <a:avLst/>
          </a:prstGeom>
        </p:spPr>
      </p:pic>
      <p:pic>
        <p:nvPicPr>
          <p:cNvPr id="13" name="Imagen 12">
            <a:extLst>
              <a:ext uri="{FF2B5EF4-FFF2-40B4-BE49-F238E27FC236}">
                <a16:creationId xmlns:a16="http://schemas.microsoft.com/office/drawing/2014/main" id="{A8D27D95-05A4-490E-9B87-F89B31D0AD99}"/>
              </a:ext>
            </a:extLst>
          </p:cNvPr>
          <p:cNvPicPr>
            <a:picLocks noChangeAspect="1"/>
          </p:cNvPicPr>
          <p:nvPr/>
        </p:nvPicPr>
        <p:blipFill>
          <a:blip r:embed="rId3"/>
          <a:stretch>
            <a:fillRect/>
          </a:stretch>
        </p:blipFill>
        <p:spPr>
          <a:xfrm>
            <a:off x="3209374" y="4548169"/>
            <a:ext cx="2065062" cy="1374204"/>
          </a:xfrm>
          <a:prstGeom prst="rect">
            <a:avLst/>
          </a:prstGeom>
        </p:spPr>
      </p:pic>
      <p:pic>
        <p:nvPicPr>
          <p:cNvPr id="14" name="Imagen 13">
            <a:extLst>
              <a:ext uri="{FF2B5EF4-FFF2-40B4-BE49-F238E27FC236}">
                <a16:creationId xmlns:a16="http://schemas.microsoft.com/office/drawing/2014/main" id="{C4E8C2EC-3124-4A5A-9D2A-F8EFE8BF7D59}"/>
              </a:ext>
            </a:extLst>
          </p:cNvPr>
          <p:cNvPicPr>
            <a:picLocks noChangeAspect="1"/>
          </p:cNvPicPr>
          <p:nvPr/>
        </p:nvPicPr>
        <p:blipFill>
          <a:blip r:embed="rId4"/>
          <a:stretch>
            <a:fillRect/>
          </a:stretch>
        </p:blipFill>
        <p:spPr>
          <a:xfrm>
            <a:off x="7794345" y="4548169"/>
            <a:ext cx="2065061" cy="1374204"/>
          </a:xfrm>
          <a:prstGeom prst="rect">
            <a:avLst/>
          </a:prstGeom>
        </p:spPr>
      </p:pic>
    </p:spTree>
    <p:extLst>
      <p:ext uri="{BB962C8B-B14F-4D97-AF65-F5344CB8AC3E}">
        <p14:creationId xmlns:p14="http://schemas.microsoft.com/office/powerpoint/2010/main" val="32526024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arcador de contenido 7">
            <a:extLst>
              <a:ext uri="{FF2B5EF4-FFF2-40B4-BE49-F238E27FC236}">
                <a16:creationId xmlns:a16="http://schemas.microsoft.com/office/drawing/2014/main" id="{B25719EF-EEDD-431C-BE1B-D31B1C7EFE37}"/>
              </a:ext>
            </a:extLst>
          </p:cNvPr>
          <p:cNvSpPr>
            <a:spLocks noGrp="1"/>
          </p:cNvSpPr>
          <p:nvPr>
            <p:ph idx="1"/>
          </p:nvPr>
        </p:nvSpPr>
        <p:spPr>
          <a:xfrm>
            <a:off x="1066800" y="742122"/>
            <a:ext cx="10058400" cy="5292918"/>
          </a:xfrm>
        </p:spPr>
        <p:txBody>
          <a:bodyPr>
            <a:normAutofit fontScale="92500" lnSpcReduction="20000"/>
          </a:bodyPr>
          <a:lstStyle/>
          <a:p>
            <a:endParaRPr lang="es-CL" dirty="0"/>
          </a:p>
          <a:p>
            <a:endParaRPr lang="es-CL" dirty="0"/>
          </a:p>
          <a:p>
            <a:endParaRPr lang="es-CL" dirty="0"/>
          </a:p>
          <a:p>
            <a:endParaRPr lang="es-CL" dirty="0"/>
          </a:p>
          <a:p>
            <a:endParaRPr lang="es-CL" dirty="0"/>
          </a:p>
          <a:p>
            <a:pPr marL="0" indent="0">
              <a:buNone/>
            </a:pPr>
            <a:endParaRPr lang="es-CL" dirty="0"/>
          </a:p>
          <a:p>
            <a:endParaRPr lang="es-CL" dirty="0"/>
          </a:p>
          <a:p>
            <a:endParaRPr lang="es-CL" dirty="0"/>
          </a:p>
          <a:p>
            <a:pPr marL="0" indent="0">
              <a:buNone/>
            </a:pPr>
            <a:r>
              <a:rPr lang="es-CL" sz="1400" dirty="0"/>
              <a:t>A los bizcochos se les pueden adicionar diferentes productos, los cuales otorgan:</a:t>
            </a:r>
          </a:p>
          <a:p>
            <a:pPr marL="0" indent="0">
              <a:buNone/>
            </a:pPr>
            <a:r>
              <a:rPr lang="es-CL" sz="1700" dirty="0"/>
              <a:t>Color, sabor, aroma, volumen, duración, textura o combinaciones de estas:</a:t>
            </a:r>
          </a:p>
          <a:p>
            <a:r>
              <a:rPr lang="es-CL" sz="1700" dirty="0"/>
              <a:t>CACAO    </a:t>
            </a:r>
            <a:r>
              <a:rPr lang="es-CL" sz="1700" dirty="0">
                <a:sym typeface="Wingdings" panose="05000000000000000000" pitchFamily="2" charset="2"/>
              </a:rPr>
              <a:t> sabor – color – aroma</a:t>
            </a:r>
          </a:p>
          <a:p>
            <a:r>
              <a:rPr lang="es-CL" sz="1700" dirty="0">
                <a:sym typeface="Wingdings" panose="05000000000000000000" pitchFamily="2" charset="2"/>
              </a:rPr>
              <a:t>FECULA   volumen – textura – duración</a:t>
            </a:r>
          </a:p>
          <a:p>
            <a:r>
              <a:rPr lang="es-CL" sz="1700" dirty="0">
                <a:sym typeface="Wingdings" panose="05000000000000000000" pitchFamily="2" charset="2"/>
              </a:rPr>
              <a:t>POLVO DE HORNEO   volumen - textura</a:t>
            </a:r>
            <a:endParaRPr lang="es-CL" sz="1700" dirty="0"/>
          </a:p>
          <a:p>
            <a:r>
              <a:rPr lang="es-CL" dirty="0"/>
              <a:t>Conteste las siguientes preguntas: ¿ como se clasifican los bizcochuelos?  ¿ nombre 2 características de las masas batidas? Y envié estas respuestas a mi correo, </a:t>
            </a:r>
            <a:r>
              <a:rPr lang="es-CL" dirty="0">
                <a:solidFill>
                  <a:srgbClr val="0070C0"/>
                </a:solidFill>
                <a:hlinkClick r:id="rId2">
                  <a:extLst>
                    <a:ext uri="{A12FA001-AC4F-418D-AE19-62706E023703}">
                      <ahyp:hlinkClr xmlns:ahyp="http://schemas.microsoft.com/office/drawing/2018/hyperlinkcolor" val="tx"/>
                    </a:ext>
                  </a:extLst>
                </a:hlinkClick>
              </a:rPr>
              <a:t>pazgaetepina73@Gmail.com</a:t>
            </a:r>
            <a:endParaRPr lang="es-CL" dirty="0">
              <a:solidFill>
                <a:srgbClr val="0070C0"/>
              </a:solidFill>
            </a:endParaRPr>
          </a:p>
          <a:p>
            <a:endParaRPr lang="es-CL" dirty="0">
              <a:solidFill>
                <a:srgbClr val="0070C0"/>
              </a:solidFill>
            </a:endParaRPr>
          </a:p>
          <a:p>
            <a:pPr marL="0" indent="0">
              <a:buNone/>
            </a:pPr>
            <a:r>
              <a:rPr lang="es-CL" dirty="0">
                <a:solidFill>
                  <a:srgbClr val="0070C0"/>
                </a:solidFill>
              </a:rPr>
              <a:t>                                                                           paz.gaete@liceo-victorinolastarria.cl</a:t>
            </a:r>
          </a:p>
          <a:p>
            <a:endParaRPr lang="es-CL" dirty="0"/>
          </a:p>
        </p:txBody>
      </p:sp>
      <p:graphicFrame>
        <p:nvGraphicFramePr>
          <p:cNvPr id="11" name="Tabla 10">
            <a:extLst>
              <a:ext uri="{FF2B5EF4-FFF2-40B4-BE49-F238E27FC236}">
                <a16:creationId xmlns:a16="http://schemas.microsoft.com/office/drawing/2014/main" id="{E30156BA-DA55-4C43-9779-2F41BE026C95}"/>
              </a:ext>
            </a:extLst>
          </p:cNvPr>
          <p:cNvGraphicFramePr>
            <a:graphicFrameLocks noGrp="1"/>
          </p:cNvGraphicFramePr>
          <p:nvPr>
            <p:extLst>
              <p:ext uri="{D42A27DB-BD31-4B8C-83A1-F6EECF244321}">
                <p14:modId xmlns:p14="http://schemas.microsoft.com/office/powerpoint/2010/main" val="2519669223"/>
              </p:ext>
            </p:extLst>
          </p:nvPr>
        </p:nvGraphicFramePr>
        <p:xfrm>
          <a:off x="1066800" y="352177"/>
          <a:ext cx="8128000" cy="3202978"/>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3963972246"/>
                    </a:ext>
                  </a:extLst>
                </a:gridCol>
                <a:gridCol w="4064000">
                  <a:extLst>
                    <a:ext uri="{9D8B030D-6E8A-4147-A177-3AD203B41FA5}">
                      <a16:colId xmlns:a16="http://schemas.microsoft.com/office/drawing/2014/main" val="2014047521"/>
                    </a:ext>
                  </a:extLst>
                </a:gridCol>
              </a:tblGrid>
              <a:tr h="1601489">
                <a:tc>
                  <a:txBody>
                    <a:bodyPr/>
                    <a:lstStyle/>
                    <a:p>
                      <a:r>
                        <a:rPr lang="es-CL" dirty="0"/>
                        <a:t>GENOVÉS: bizcocho adicionado mas mantequilla</a:t>
                      </a:r>
                    </a:p>
                    <a:p>
                      <a:endParaRPr lang="es-CL" dirty="0"/>
                    </a:p>
                  </a:txBody>
                  <a:tcPr/>
                </a:tc>
                <a:tc>
                  <a:txBody>
                    <a:bodyPr/>
                    <a:lstStyle/>
                    <a:p>
                      <a:r>
                        <a:rPr lang="es-ES" dirty="0"/>
                        <a:t>GIOCONDA: bizcocho adicionado de mantequilla y almendra molidas</a:t>
                      </a:r>
                    </a:p>
                    <a:p>
                      <a:endParaRPr lang="es-CL" dirty="0"/>
                    </a:p>
                  </a:txBody>
                  <a:tcPr/>
                </a:tc>
                <a:extLst>
                  <a:ext uri="{0D108BD9-81ED-4DB2-BD59-A6C34878D82A}">
                    <a16:rowId xmlns:a16="http://schemas.microsoft.com/office/drawing/2014/main" val="769986109"/>
                  </a:ext>
                </a:extLst>
              </a:tr>
              <a:tr h="1601489">
                <a:tc>
                  <a:txBody>
                    <a:bodyPr/>
                    <a:lstStyle/>
                    <a:p>
                      <a:endParaRPr lang="es-CL" dirty="0"/>
                    </a:p>
                  </a:txBody>
                  <a:tcPr/>
                </a:tc>
                <a:tc>
                  <a:txBody>
                    <a:bodyPr/>
                    <a:lstStyle/>
                    <a:p>
                      <a:endParaRPr lang="es-CL" dirty="0"/>
                    </a:p>
                  </a:txBody>
                  <a:tcPr/>
                </a:tc>
                <a:extLst>
                  <a:ext uri="{0D108BD9-81ED-4DB2-BD59-A6C34878D82A}">
                    <a16:rowId xmlns:a16="http://schemas.microsoft.com/office/drawing/2014/main" val="2707384706"/>
                  </a:ext>
                </a:extLst>
              </a:tr>
            </a:tbl>
          </a:graphicData>
        </a:graphic>
      </p:graphicFrame>
      <p:pic>
        <p:nvPicPr>
          <p:cNvPr id="12" name="Imagen 11">
            <a:extLst>
              <a:ext uri="{FF2B5EF4-FFF2-40B4-BE49-F238E27FC236}">
                <a16:creationId xmlns:a16="http://schemas.microsoft.com/office/drawing/2014/main" id="{F71DB8DD-E7F3-46EE-AF16-BEED74B0D6EA}"/>
              </a:ext>
            </a:extLst>
          </p:cNvPr>
          <p:cNvPicPr>
            <a:picLocks noChangeAspect="1"/>
          </p:cNvPicPr>
          <p:nvPr/>
        </p:nvPicPr>
        <p:blipFill>
          <a:blip r:embed="rId3"/>
          <a:stretch>
            <a:fillRect/>
          </a:stretch>
        </p:blipFill>
        <p:spPr>
          <a:xfrm>
            <a:off x="5130800" y="1915974"/>
            <a:ext cx="4064000" cy="1639181"/>
          </a:xfrm>
          <a:prstGeom prst="rect">
            <a:avLst/>
          </a:prstGeom>
        </p:spPr>
      </p:pic>
      <p:pic>
        <p:nvPicPr>
          <p:cNvPr id="13" name="Imagen 12">
            <a:extLst>
              <a:ext uri="{FF2B5EF4-FFF2-40B4-BE49-F238E27FC236}">
                <a16:creationId xmlns:a16="http://schemas.microsoft.com/office/drawing/2014/main" id="{0DB0A5E0-EF91-4D1F-ABD8-0C6DEE2C5179}"/>
              </a:ext>
            </a:extLst>
          </p:cNvPr>
          <p:cNvPicPr>
            <a:picLocks noChangeAspect="1"/>
          </p:cNvPicPr>
          <p:nvPr/>
        </p:nvPicPr>
        <p:blipFill>
          <a:blip r:embed="rId4"/>
          <a:stretch>
            <a:fillRect/>
          </a:stretch>
        </p:blipFill>
        <p:spPr>
          <a:xfrm>
            <a:off x="1066800" y="1915973"/>
            <a:ext cx="4063999" cy="1639181"/>
          </a:xfrm>
          <a:prstGeom prst="rect">
            <a:avLst/>
          </a:prstGeom>
        </p:spPr>
      </p:pic>
    </p:spTree>
    <p:extLst>
      <p:ext uri="{BB962C8B-B14F-4D97-AF65-F5344CB8AC3E}">
        <p14:creationId xmlns:p14="http://schemas.microsoft.com/office/powerpoint/2010/main" val="23984751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736059"/>
      </a:dk2>
      <a:lt2>
        <a:srgbClr val="E7E0C7"/>
      </a:lt2>
      <a:accent1>
        <a:srgbClr val="92B0C8"/>
      </a:accent1>
      <a:accent2>
        <a:srgbClr val="E37C3D"/>
      </a:accent2>
      <a:accent3>
        <a:srgbClr val="A5AB81"/>
      </a:accent3>
      <a:accent4>
        <a:srgbClr val="E9B635"/>
      </a:accent4>
      <a:accent5>
        <a:srgbClr val="7BA79D"/>
      </a:accent5>
      <a:accent6>
        <a:srgbClr val="968C8C"/>
      </a:accent6>
      <a:hlink>
        <a:srgbClr val="F7A115"/>
      </a:hlink>
      <a:folHlink>
        <a:srgbClr val="969696"/>
      </a:folHlink>
    </a:clrScheme>
    <a:fontScheme name="Savon">
      <a:maj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3F20CFC1-E34F-405B-AA49-5BE0E194F1B3}"/>
    </a:ext>
  </a:extLst>
</a:theme>
</file>

<file path=docProps/app.xml><?xml version="1.0" encoding="utf-8"?>
<Properties xmlns="http://schemas.openxmlformats.org/officeDocument/2006/extended-properties" xmlns:vt="http://schemas.openxmlformats.org/officeDocument/2006/docPropsVTypes">
  <Template>TM03457510[[fn=Savon]]</Template>
  <TotalTime>82</TotalTime>
  <Words>457</Words>
  <Application>Microsoft Office PowerPoint</Application>
  <PresentationFormat>Panorámica</PresentationFormat>
  <Paragraphs>65</Paragraphs>
  <Slides>7</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7</vt:i4>
      </vt:variant>
    </vt:vector>
  </HeadingPairs>
  <TitlesOfParts>
    <vt:vector size="10" baseType="lpstr">
      <vt:lpstr>Garamond</vt:lpstr>
      <vt:lpstr>Wingdings</vt:lpstr>
      <vt:lpstr>Savon</vt:lpstr>
      <vt:lpstr>  Masas batidas parte 1</vt:lpstr>
      <vt:lpstr>GUÍA DE TRABAJO N°13 </vt:lpstr>
      <vt:lpstr>Que son ?</vt:lpstr>
      <vt:lpstr>Clasificación de las masas batidas</vt:lpstr>
      <vt:lpstr>Presentación de PowerPoint</vt:lpstr>
      <vt:lpstr>Bizcochuelos </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Masas batidas parte 1</dc:title>
  <dc:creator>Paz</dc:creator>
  <cp:lastModifiedBy>Paola</cp:lastModifiedBy>
  <cp:revision>13</cp:revision>
  <dcterms:created xsi:type="dcterms:W3CDTF">2020-07-04T23:35:57Z</dcterms:created>
  <dcterms:modified xsi:type="dcterms:W3CDTF">2020-07-24T00:11:13Z</dcterms:modified>
</cp:coreProperties>
</file>