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6" r:id="rId3"/>
    <p:sldId id="267" r:id="rId4"/>
    <p:sldId id="259" r:id="rId5"/>
    <p:sldId id="268" r:id="rId6"/>
    <p:sldId id="269" r:id="rId7"/>
    <p:sldId id="263"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126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4/29/2020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4/29/2020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1CF131DD-A141-4471-BCF9-C6073EDD7E20}" type="datetimeFigureOut">
              <a:rPr lang="en-US" dirty="0"/>
              <a:t>4/29/2020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4/29/2020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4/29/2020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78EDB-B6A2-460A-973B-95BDBF899529}"/>
              </a:ext>
            </a:extLst>
          </p:cNvPr>
          <p:cNvSpPr>
            <a:spLocks noGrp="1"/>
          </p:cNvSpPr>
          <p:nvPr>
            <p:ph type="ctrTitle"/>
          </p:nvPr>
        </p:nvSpPr>
        <p:spPr/>
        <p:txBody>
          <a:bodyPr/>
          <a:lstStyle/>
          <a:p>
            <a:br>
              <a:rPr lang="es-CL" dirty="0"/>
            </a:br>
            <a:br>
              <a:rPr lang="es-CL" dirty="0"/>
            </a:br>
            <a:r>
              <a:rPr lang="es-CL" dirty="0"/>
              <a:t>masa </a:t>
            </a:r>
            <a:r>
              <a:rPr lang="es-CL" dirty="0" err="1"/>
              <a:t>choux</a:t>
            </a:r>
            <a:endParaRPr lang="es-CL" dirty="0"/>
          </a:p>
        </p:txBody>
      </p:sp>
      <p:sp>
        <p:nvSpPr>
          <p:cNvPr id="3" name="Subtítulo 2">
            <a:extLst>
              <a:ext uri="{FF2B5EF4-FFF2-40B4-BE49-F238E27FC236}">
                <a16:creationId xmlns:a16="http://schemas.microsoft.com/office/drawing/2014/main" id="{5A650B7D-764D-40C5-96CF-427CA530BB63}"/>
              </a:ext>
            </a:extLst>
          </p:cNvPr>
          <p:cNvSpPr>
            <a:spLocks noGrp="1"/>
          </p:cNvSpPr>
          <p:nvPr>
            <p:ph type="subTitle" idx="1"/>
          </p:nvPr>
        </p:nvSpPr>
        <p:spPr/>
        <p:txBody>
          <a:bodyPr/>
          <a:lstStyle/>
          <a:p>
            <a:r>
              <a:rPr lang="es-CL" dirty="0"/>
              <a:t>Paz Gaete</a:t>
            </a:r>
          </a:p>
        </p:txBody>
      </p:sp>
      <p:pic>
        <p:nvPicPr>
          <p:cNvPr id="5" name="Imagen 4">
            <a:extLst>
              <a:ext uri="{FF2B5EF4-FFF2-40B4-BE49-F238E27FC236}">
                <a16:creationId xmlns:a16="http://schemas.microsoft.com/office/drawing/2014/main" id="{257468EE-A0AB-47BE-85D1-D97EDDA8F1A6}"/>
              </a:ext>
            </a:extLst>
          </p:cNvPr>
          <p:cNvPicPr>
            <a:picLocks noChangeAspect="1"/>
          </p:cNvPicPr>
          <p:nvPr/>
        </p:nvPicPr>
        <p:blipFill>
          <a:blip r:embed="rId2"/>
          <a:stretch>
            <a:fillRect/>
          </a:stretch>
        </p:blipFill>
        <p:spPr>
          <a:xfrm>
            <a:off x="9593882" y="4492896"/>
            <a:ext cx="2143125" cy="2143125"/>
          </a:xfrm>
          <a:prstGeom prst="rect">
            <a:avLst/>
          </a:prstGeom>
        </p:spPr>
      </p:pic>
      <p:pic>
        <p:nvPicPr>
          <p:cNvPr id="6" name="Imagen 5">
            <a:extLst>
              <a:ext uri="{FF2B5EF4-FFF2-40B4-BE49-F238E27FC236}">
                <a16:creationId xmlns:a16="http://schemas.microsoft.com/office/drawing/2014/main" id="{C74DFAE6-0B7C-400A-8BEC-B14D33EC41F5}"/>
              </a:ext>
            </a:extLst>
          </p:cNvPr>
          <p:cNvPicPr>
            <a:picLocks noChangeAspect="1"/>
          </p:cNvPicPr>
          <p:nvPr/>
        </p:nvPicPr>
        <p:blipFill>
          <a:blip r:embed="rId3"/>
          <a:stretch>
            <a:fillRect/>
          </a:stretch>
        </p:blipFill>
        <p:spPr>
          <a:xfrm>
            <a:off x="1762254" y="1293542"/>
            <a:ext cx="5605272" cy="1764792"/>
          </a:xfrm>
          <a:prstGeom prst="rect">
            <a:avLst/>
          </a:prstGeom>
        </p:spPr>
      </p:pic>
    </p:spTree>
    <p:extLst>
      <p:ext uri="{BB962C8B-B14F-4D97-AF65-F5344CB8AC3E}">
        <p14:creationId xmlns:p14="http://schemas.microsoft.com/office/powerpoint/2010/main" val="313496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9E167-03ED-4C45-9A58-54FA089CF66B}"/>
              </a:ext>
            </a:extLst>
          </p:cNvPr>
          <p:cNvSpPr>
            <a:spLocks noGrp="1"/>
          </p:cNvSpPr>
          <p:nvPr>
            <p:ph type="title"/>
          </p:nvPr>
        </p:nvSpPr>
        <p:spPr/>
        <p:txBody>
          <a:bodyPr/>
          <a:lstStyle/>
          <a:p>
            <a:r>
              <a:rPr lang="es-CL" dirty="0"/>
              <a:t>INSTRUCCIONES</a:t>
            </a:r>
          </a:p>
        </p:txBody>
      </p:sp>
      <p:sp>
        <p:nvSpPr>
          <p:cNvPr id="3" name="Marcador de contenido 2">
            <a:extLst>
              <a:ext uri="{FF2B5EF4-FFF2-40B4-BE49-F238E27FC236}">
                <a16:creationId xmlns:a16="http://schemas.microsoft.com/office/drawing/2014/main" id="{7960F8E4-EFC8-4CA7-9E63-D2A247B63450}"/>
              </a:ext>
            </a:extLst>
          </p:cNvPr>
          <p:cNvSpPr>
            <a:spLocks noGrp="1"/>
          </p:cNvSpPr>
          <p:nvPr>
            <p:ph idx="1"/>
          </p:nvPr>
        </p:nvSpPr>
        <p:spPr/>
        <p:txBody>
          <a:bodyPr/>
          <a:lstStyle/>
          <a:p>
            <a:pPr marL="0" indent="0">
              <a:buNone/>
            </a:pPr>
            <a:r>
              <a:rPr lang="es-CL" b="1" dirty="0"/>
              <a:t>GUÍA DE TRABAJO N°6: </a:t>
            </a:r>
            <a:r>
              <a:rPr lang="es-CL" dirty="0"/>
              <a:t>Elaboración de productos de pastelería </a:t>
            </a:r>
          </a:p>
          <a:p>
            <a:pPr marL="0" indent="0">
              <a:buNone/>
            </a:pPr>
            <a:r>
              <a:rPr lang="es-CL" b="1" dirty="0"/>
              <a:t>Docente:</a:t>
            </a:r>
            <a:r>
              <a:rPr lang="es-CL" dirty="0"/>
              <a:t> Paz Gaete P    </a:t>
            </a:r>
          </a:p>
          <a:p>
            <a:pPr marL="0" indent="0">
              <a:buNone/>
            </a:pPr>
            <a:r>
              <a:rPr lang="es-CL" b="1" dirty="0"/>
              <a:t>Fecha</a:t>
            </a:r>
            <a:r>
              <a:rPr lang="es-CL" dirty="0"/>
              <a:t>: semana del 04 al 08 de mayo</a:t>
            </a:r>
          </a:p>
          <a:p>
            <a:pPr marL="0" indent="0">
              <a:buNone/>
            </a:pPr>
            <a:r>
              <a:rPr lang="es-CL" b="1" dirty="0"/>
              <a:t>OA</a:t>
            </a:r>
            <a:r>
              <a:rPr lang="es-CL" dirty="0"/>
              <a:t>: elaborar diferentes tipos de dulces, cremas y glaseados para componer y / o decorar productos de pastelería y repostería de acuerdo a las recetas.</a:t>
            </a:r>
          </a:p>
          <a:p>
            <a:pPr marL="0" indent="0">
              <a:buNone/>
            </a:pPr>
            <a:r>
              <a:rPr lang="es-CL" b="1" dirty="0"/>
              <a:t>OBJETIVO DE LA CLASE</a:t>
            </a:r>
            <a:r>
              <a:rPr lang="es-CL" dirty="0"/>
              <a:t>: reconoce la masa </a:t>
            </a:r>
            <a:r>
              <a:rPr lang="es-CL" dirty="0" err="1"/>
              <a:t>choux</a:t>
            </a:r>
            <a:r>
              <a:rPr lang="es-CL" dirty="0"/>
              <a:t> y sus características, para su posterior elaboración </a:t>
            </a:r>
          </a:p>
          <a:p>
            <a:pPr marL="0" indent="0">
              <a:buNone/>
            </a:pPr>
            <a:r>
              <a:rPr lang="es-CL" b="1" dirty="0"/>
              <a:t>CONTENIDO</a:t>
            </a:r>
            <a:r>
              <a:rPr lang="es-CL" dirty="0"/>
              <a:t>: tipos de masas</a:t>
            </a:r>
          </a:p>
          <a:p>
            <a:pPr marL="0" indent="0">
              <a:buNone/>
            </a:pPr>
            <a:r>
              <a:rPr lang="es-CL" b="1" dirty="0"/>
              <a:t>ACTIVIDAD</a:t>
            </a:r>
            <a:r>
              <a:rPr lang="es-CL" dirty="0"/>
              <a:t>: Los estudiantes observan el </a:t>
            </a:r>
            <a:r>
              <a:rPr lang="es-CL" dirty="0" err="1"/>
              <a:t>ppt</a:t>
            </a:r>
            <a:r>
              <a:rPr lang="es-CL" dirty="0"/>
              <a:t>, analizan su información y finalmente responden las preguntas.</a:t>
            </a:r>
          </a:p>
        </p:txBody>
      </p:sp>
    </p:spTree>
    <p:extLst>
      <p:ext uri="{BB962C8B-B14F-4D97-AF65-F5344CB8AC3E}">
        <p14:creationId xmlns:p14="http://schemas.microsoft.com/office/powerpoint/2010/main" val="155956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C17D5-CED1-40C3-BFCD-91AAFBB209E4}"/>
              </a:ext>
            </a:extLst>
          </p:cNvPr>
          <p:cNvSpPr>
            <a:spLocks noGrp="1"/>
          </p:cNvSpPr>
          <p:nvPr>
            <p:ph type="title"/>
          </p:nvPr>
        </p:nvSpPr>
        <p:spPr/>
        <p:txBody>
          <a:bodyPr/>
          <a:lstStyle/>
          <a:p>
            <a:r>
              <a:rPr lang="es-CL" dirty="0"/>
              <a:t>MASA CHOUX</a:t>
            </a:r>
          </a:p>
        </p:txBody>
      </p:sp>
      <p:sp>
        <p:nvSpPr>
          <p:cNvPr id="3" name="Marcador de texto 2">
            <a:extLst>
              <a:ext uri="{FF2B5EF4-FFF2-40B4-BE49-F238E27FC236}">
                <a16:creationId xmlns:a16="http://schemas.microsoft.com/office/drawing/2014/main" id="{E9FC055C-32A6-473F-814D-64BEA86E6EC1}"/>
              </a:ext>
            </a:extLst>
          </p:cNvPr>
          <p:cNvSpPr>
            <a:spLocks noGrp="1"/>
          </p:cNvSpPr>
          <p:nvPr>
            <p:ph type="body" idx="1"/>
          </p:nvPr>
        </p:nvSpPr>
        <p:spPr/>
        <p:txBody>
          <a:bodyPr/>
          <a:lstStyle/>
          <a:p>
            <a:r>
              <a:rPr lang="es-CL" dirty="0"/>
              <a:t>QUE ES?</a:t>
            </a:r>
          </a:p>
        </p:txBody>
      </p:sp>
      <p:sp>
        <p:nvSpPr>
          <p:cNvPr id="4" name="Marcador de contenido 3">
            <a:extLst>
              <a:ext uri="{FF2B5EF4-FFF2-40B4-BE49-F238E27FC236}">
                <a16:creationId xmlns:a16="http://schemas.microsoft.com/office/drawing/2014/main" id="{166C0D78-69C0-4CA8-BBD5-92C117F9189A}"/>
              </a:ext>
            </a:extLst>
          </p:cNvPr>
          <p:cNvSpPr>
            <a:spLocks noGrp="1"/>
          </p:cNvSpPr>
          <p:nvPr>
            <p:ph sz="half" idx="2"/>
          </p:nvPr>
        </p:nvSpPr>
        <p:spPr/>
        <p:txBody>
          <a:bodyPr>
            <a:normAutofit fontScale="92500"/>
          </a:bodyPr>
          <a:lstStyle/>
          <a:p>
            <a:r>
              <a:rPr lang="es-ES" dirty="0"/>
              <a:t>La masa </a:t>
            </a:r>
            <a:r>
              <a:rPr lang="es-ES" dirty="0" err="1"/>
              <a:t>choux</a:t>
            </a:r>
            <a:r>
              <a:rPr lang="es-ES" dirty="0"/>
              <a:t>,  </a:t>
            </a:r>
            <a:r>
              <a:rPr lang="es-ES" dirty="0" err="1"/>
              <a:t>pâte</a:t>
            </a:r>
            <a:r>
              <a:rPr lang="es-ES" dirty="0"/>
              <a:t> a </a:t>
            </a:r>
            <a:r>
              <a:rPr lang="es-ES" dirty="0" err="1"/>
              <a:t>choux</a:t>
            </a:r>
            <a:r>
              <a:rPr lang="es-ES" dirty="0"/>
              <a:t> en francés o pasta </a:t>
            </a:r>
            <a:r>
              <a:rPr lang="es-ES" dirty="0" err="1"/>
              <a:t>choux</a:t>
            </a:r>
            <a:r>
              <a:rPr lang="es-ES" dirty="0"/>
              <a:t> es una masa de repostería extremadamente versátil, esta masa puede ser tanto salada como dulce, y rellenarse casi de cualquier cosa. La masa </a:t>
            </a:r>
            <a:r>
              <a:rPr lang="es-ES" dirty="0" err="1"/>
              <a:t>choux</a:t>
            </a:r>
            <a:r>
              <a:rPr lang="es-ES" dirty="0"/>
              <a:t> es la que se utiliza en los </a:t>
            </a:r>
            <a:r>
              <a:rPr lang="es-ES" dirty="0" err="1"/>
              <a:t>eclairs</a:t>
            </a:r>
            <a:r>
              <a:rPr lang="es-ES" dirty="0"/>
              <a:t>, los </a:t>
            </a:r>
            <a:r>
              <a:rPr lang="es-ES" dirty="0" err="1"/>
              <a:t>petits</a:t>
            </a:r>
            <a:r>
              <a:rPr lang="es-ES" dirty="0"/>
              <a:t> </a:t>
            </a:r>
            <a:r>
              <a:rPr lang="es-ES" dirty="0" err="1"/>
              <a:t>choux</a:t>
            </a:r>
            <a:r>
              <a:rPr lang="es-ES" dirty="0"/>
              <a:t>, los profiteroles, los París-Brest, los </a:t>
            </a:r>
            <a:r>
              <a:rPr lang="es-ES" dirty="0" err="1"/>
              <a:t>gougères</a:t>
            </a:r>
            <a:r>
              <a:rPr lang="es-ES" dirty="0"/>
              <a:t> y otras deliciosidades</a:t>
            </a:r>
            <a:endParaRPr lang="es-CL" dirty="0"/>
          </a:p>
        </p:txBody>
      </p:sp>
      <p:sp>
        <p:nvSpPr>
          <p:cNvPr id="5" name="Marcador de texto 4">
            <a:extLst>
              <a:ext uri="{FF2B5EF4-FFF2-40B4-BE49-F238E27FC236}">
                <a16:creationId xmlns:a16="http://schemas.microsoft.com/office/drawing/2014/main" id="{C9AFA89A-B643-418B-8F42-FDA0D4581B4D}"/>
              </a:ext>
            </a:extLst>
          </p:cNvPr>
          <p:cNvSpPr>
            <a:spLocks noGrp="1"/>
          </p:cNvSpPr>
          <p:nvPr>
            <p:ph type="body" sz="quarter" idx="3"/>
          </p:nvPr>
        </p:nvSpPr>
        <p:spPr/>
        <p:txBody>
          <a:bodyPr/>
          <a:lstStyle/>
          <a:p>
            <a:r>
              <a:rPr lang="es-CL" dirty="0"/>
              <a:t>COMPOSICION</a:t>
            </a:r>
          </a:p>
        </p:txBody>
      </p:sp>
      <p:sp>
        <p:nvSpPr>
          <p:cNvPr id="6" name="Marcador de contenido 5">
            <a:extLst>
              <a:ext uri="{FF2B5EF4-FFF2-40B4-BE49-F238E27FC236}">
                <a16:creationId xmlns:a16="http://schemas.microsoft.com/office/drawing/2014/main" id="{4E3E2E68-2675-40A6-A7E3-972CB8CE4398}"/>
              </a:ext>
            </a:extLst>
          </p:cNvPr>
          <p:cNvSpPr>
            <a:spLocks noGrp="1"/>
          </p:cNvSpPr>
          <p:nvPr>
            <p:ph sz="quarter" idx="4"/>
          </p:nvPr>
        </p:nvSpPr>
        <p:spPr>
          <a:xfrm>
            <a:off x="6373368" y="2756581"/>
            <a:ext cx="5056632" cy="3200400"/>
          </a:xfrm>
        </p:spPr>
        <p:txBody>
          <a:bodyPr>
            <a:normAutofit fontScale="92500"/>
          </a:bodyPr>
          <a:lstStyle/>
          <a:p>
            <a:r>
              <a:rPr lang="es-ES" dirty="0"/>
              <a:t>La masa </a:t>
            </a:r>
            <a:r>
              <a:rPr lang="es-ES" dirty="0" err="1"/>
              <a:t>choux</a:t>
            </a:r>
            <a:r>
              <a:rPr lang="es-ES" dirty="0"/>
              <a:t>, compuesta de harina, agua, leche, mantequilla y huevos, se caracteriza porque se escalda la harina en una mezcla de agua, leche y mantequilla hirviendo antes de añadir los huevos. La masa crece muchísimo en la cocción al evaporarse todo el líquido que lleva (procedente de la leche y los huevos, además del agua), por lo que queda extremadamente ligera, esponjosa, hueca por el centro, perfecta para rellenar, y con un magnífico sabor a huevo.</a:t>
            </a:r>
          </a:p>
          <a:p>
            <a:endParaRPr lang="es-CL" dirty="0"/>
          </a:p>
        </p:txBody>
      </p:sp>
    </p:spTree>
    <p:extLst>
      <p:ext uri="{BB962C8B-B14F-4D97-AF65-F5344CB8AC3E}">
        <p14:creationId xmlns:p14="http://schemas.microsoft.com/office/powerpoint/2010/main" val="238522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57D4D-A033-49FD-BE42-9163A3B6294B}"/>
              </a:ext>
            </a:extLst>
          </p:cNvPr>
          <p:cNvSpPr>
            <a:spLocks noGrp="1"/>
          </p:cNvSpPr>
          <p:nvPr>
            <p:ph type="title"/>
          </p:nvPr>
        </p:nvSpPr>
        <p:spPr/>
        <p:txBody>
          <a:bodyPr/>
          <a:lstStyle/>
          <a:p>
            <a:r>
              <a:rPr lang="es-CL" dirty="0"/>
              <a:t>Consejos </a:t>
            </a:r>
          </a:p>
        </p:txBody>
      </p:sp>
      <p:sp>
        <p:nvSpPr>
          <p:cNvPr id="3" name="Marcador de contenido 2">
            <a:extLst>
              <a:ext uri="{FF2B5EF4-FFF2-40B4-BE49-F238E27FC236}">
                <a16:creationId xmlns:a16="http://schemas.microsoft.com/office/drawing/2014/main" id="{99B7B457-91B1-4443-849D-6EF76531FCEF}"/>
              </a:ext>
            </a:extLst>
          </p:cNvPr>
          <p:cNvSpPr>
            <a:spLocks noGrp="1"/>
          </p:cNvSpPr>
          <p:nvPr>
            <p:ph idx="1"/>
          </p:nvPr>
        </p:nvSpPr>
        <p:spPr/>
        <p:txBody>
          <a:bodyPr/>
          <a:lstStyle/>
          <a:p>
            <a:r>
              <a:rPr lang="es-ES" dirty="0"/>
              <a:t>Hay que conseguir una consistencia adecuada de la masa, ni muy firme ni muy líquida. La mayor parte de las recetas dan los ingredientes en peso excepto los huevos; esto es de una gran imprecisión. Si usamos cinco huevos y asumimos que pesan 40 g (muy habitual en las recetas), en cuanto tengamos un par de ellos de 50 g estamos sumando 20 g al total, un aumento del 10% de peso que supone una diferencia notable en la consistencia. Usando el peso de los huevos no hay pérdida, y el resto de los ingredientes se calculan respecto al peso de los huevos.</a:t>
            </a:r>
          </a:p>
          <a:p>
            <a:r>
              <a:rPr lang="es-ES" dirty="0"/>
              <a:t>La masa </a:t>
            </a:r>
            <a:r>
              <a:rPr lang="es-ES" dirty="0" err="1"/>
              <a:t>choux</a:t>
            </a:r>
            <a:r>
              <a:rPr lang="es-ES" dirty="0"/>
              <a:t> se debe cocer lo suficiente para que el interior cuaje perfectamente, pues si queda húmedo al sacarla del horno el bollo se hundirá. Muchos aconsejan empezar la cocción con el horno bastante caliente, para que la masa se esponje perfectamente, y reducir después la temperatura para que el interior se cueza bien sin que las piezas se doren en exceso. Por eso, antes de sacar las piezas se puede probar una, abriéndola para comprobar cómo está por dentro</a:t>
            </a:r>
            <a:endParaRPr lang="es-CL" dirty="0"/>
          </a:p>
        </p:txBody>
      </p:sp>
    </p:spTree>
    <p:extLst>
      <p:ext uri="{BB962C8B-B14F-4D97-AF65-F5344CB8AC3E}">
        <p14:creationId xmlns:p14="http://schemas.microsoft.com/office/powerpoint/2010/main" val="80606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7E83C-4488-46D6-9B19-A217F5716357}"/>
              </a:ext>
            </a:extLst>
          </p:cNvPr>
          <p:cNvSpPr>
            <a:spLocks noGrp="1"/>
          </p:cNvSpPr>
          <p:nvPr>
            <p:ph type="title"/>
          </p:nvPr>
        </p:nvSpPr>
        <p:spPr/>
        <p:txBody>
          <a:bodyPr/>
          <a:lstStyle/>
          <a:p>
            <a:r>
              <a:rPr lang="es-CL" dirty="0"/>
              <a:t>PASO A PASO</a:t>
            </a:r>
          </a:p>
        </p:txBody>
      </p:sp>
      <p:sp>
        <p:nvSpPr>
          <p:cNvPr id="3" name="Marcador de texto 2">
            <a:extLst>
              <a:ext uri="{FF2B5EF4-FFF2-40B4-BE49-F238E27FC236}">
                <a16:creationId xmlns:a16="http://schemas.microsoft.com/office/drawing/2014/main" id="{9F8A53AE-F9B1-4C1E-966B-1D85849B5D06}"/>
              </a:ext>
            </a:extLst>
          </p:cNvPr>
          <p:cNvSpPr>
            <a:spLocks noGrp="1"/>
          </p:cNvSpPr>
          <p:nvPr>
            <p:ph type="body" idx="1"/>
          </p:nvPr>
        </p:nvSpPr>
        <p:spPr/>
        <p:txBody>
          <a:bodyPr/>
          <a:lstStyle/>
          <a:p>
            <a:r>
              <a:rPr lang="es-CL" dirty="0"/>
              <a:t>NUMERO 1</a:t>
            </a:r>
          </a:p>
        </p:txBody>
      </p:sp>
      <p:pic>
        <p:nvPicPr>
          <p:cNvPr id="7" name="Marcador de contenido 6">
            <a:extLst>
              <a:ext uri="{FF2B5EF4-FFF2-40B4-BE49-F238E27FC236}">
                <a16:creationId xmlns:a16="http://schemas.microsoft.com/office/drawing/2014/main" id="{3707031B-B020-4A73-8EFB-B06D40BC02EB}"/>
              </a:ext>
            </a:extLst>
          </p:cNvPr>
          <p:cNvPicPr>
            <a:picLocks noGrp="1" noChangeAspect="1"/>
          </p:cNvPicPr>
          <p:nvPr>
            <p:ph sz="half" idx="2"/>
          </p:nvPr>
        </p:nvPicPr>
        <p:blipFill>
          <a:blip r:embed="rId2"/>
          <a:stretch>
            <a:fillRect/>
          </a:stretch>
        </p:blipFill>
        <p:spPr>
          <a:xfrm>
            <a:off x="1308695" y="2755900"/>
            <a:ext cx="4277123" cy="3200400"/>
          </a:xfrm>
          <a:prstGeom prst="rect">
            <a:avLst/>
          </a:prstGeom>
        </p:spPr>
      </p:pic>
      <p:sp>
        <p:nvSpPr>
          <p:cNvPr id="5" name="Marcador de texto 4">
            <a:extLst>
              <a:ext uri="{FF2B5EF4-FFF2-40B4-BE49-F238E27FC236}">
                <a16:creationId xmlns:a16="http://schemas.microsoft.com/office/drawing/2014/main" id="{B444547A-D167-42A3-A713-C2006D8B6D3E}"/>
              </a:ext>
            </a:extLst>
          </p:cNvPr>
          <p:cNvSpPr>
            <a:spLocks noGrp="1"/>
          </p:cNvSpPr>
          <p:nvPr>
            <p:ph type="body" sz="quarter" idx="3"/>
          </p:nvPr>
        </p:nvSpPr>
        <p:spPr/>
        <p:txBody>
          <a:bodyPr/>
          <a:lstStyle/>
          <a:p>
            <a:r>
              <a:rPr lang="es-CL" dirty="0"/>
              <a:t>NUMERO 2</a:t>
            </a:r>
          </a:p>
        </p:txBody>
      </p:sp>
      <p:pic>
        <p:nvPicPr>
          <p:cNvPr id="8" name="Marcador de contenido 7">
            <a:extLst>
              <a:ext uri="{FF2B5EF4-FFF2-40B4-BE49-F238E27FC236}">
                <a16:creationId xmlns:a16="http://schemas.microsoft.com/office/drawing/2014/main" id="{4DD8D0B8-351E-46C7-81C2-3F9B10F194B2}"/>
              </a:ext>
            </a:extLst>
          </p:cNvPr>
          <p:cNvPicPr>
            <a:picLocks noGrp="1" noChangeAspect="1"/>
          </p:cNvPicPr>
          <p:nvPr>
            <p:ph sz="quarter" idx="4"/>
          </p:nvPr>
        </p:nvPicPr>
        <p:blipFill>
          <a:blip r:embed="rId3"/>
          <a:stretch>
            <a:fillRect/>
          </a:stretch>
        </p:blipFill>
        <p:spPr>
          <a:xfrm>
            <a:off x="6612532" y="2755900"/>
            <a:ext cx="4277123" cy="3200400"/>
          </a:xfrm>
          <a:prstGeom prst="rect">
            <a:avLst/>
          </a:prstGeom>
        </p:spPr>
      </p:pic>
    </p:spTree>
    <p:extLst>
      <p:ext uri="{BB962C8B-B14F-4D97-AF65-F5344CB8AC3E}">
        <p14:creationId xmlns:p14="http://schemas.microsoft.com/office/powerpoint/2010/main" val="334094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60618-8877-47C0-B9B8-B265496CD3AE}"/>
              </a:ext>
            </a:extLst>
          </p:cNvPr>
          <p:cNvSpPr>
            <a:spLocks noGrp="1"/>
          </p:cNvSpPr>
          <p:nvPr>
            <p:ph type="title"/>
          </p:nvPr>
        </p:nvSpPr>
        <p:spPr/>
        <p:txBody>
          <a:bodyPr/>
          <a:lstStyle/>
          <a:p>
            <a:r>
              <a:rPr lang="es-CL" dirty="0"/>
              <a:t>PASO A PASO</a:t>
            </a:r>
          </a:p>
        </p:txBody>
      </p:sp>
      <p:sp>
        <p:nvSpPr>
          <p:cNvPr id="3" name="Marcador de texto 2">
            <a:extLst>
              <a:ext uri="{FF2B5EF4-FFF2-40B4-BE49-F238E27FC236}">
                <a16:creationId xmlns:a16="http://schemas.microsoft.com/office/drawing/2014/main" id="{70B50E0C-B9F9-452A-B0B5-FC96A01F973F}"/>
              </a:ext>
            </a:extLst>
          </p:cNvPr>
          <p:cNvSpPr>
            <a:spLocks noGrp="1"/>
          </p:cNvSpPr>
          <p:nvPr>
            <p:ph type="body" idx="1"/>
          </p:nvPr>
        </p:nvSpPr>
        <p:spPr/>
        <p:txBody>
          <a:bodyPr/>
          <a:lstStyle/>
          <a:p>
            <a:r>
              <a:rPr lang="es-CL" dirty="0"/>
              <a:t>NUMERO 3</a:t>
            </a:r>
          </a:p>
        </p:txBody>
      </p:sp>
      <p:pic>
        <p:nvPicPr>
          <p:cNvPr id="7" name="Marcador de contenido 6">
            <a:extLst>
              <a:ext uri="{FF2B5EF4-FFF2-40B4-BE49-F238E27FC236}">
                <a16:creationId xmlns:a16="http://schemas.microsoft.com/office/drawing/2014/main" id="{544EC85E-09EA-46B7-8740-998128B51FD0}"/>
              </a:ext>
            </a:extLst>
          </p:cNvPr>
          <p:cNvPicPr>
            <a:picLocks noGrp="1" noChangeAspect="1"/>
          </p:cNvPicPr>
          <p:nvPr>
            <p:ph sz="half" idx="2"/>
          </p:nvPr>
        </p:nvPicPr>
        <p:blipFill>
          <a:blip r:embed="rId2"/>
          <a:stretch>
            <a:fillRect/>
          </a:stretch>
        </p:blipFill>
        <p:spPr>
          <a:xfrm>
            <a:off x="1308695" y="2755900"/>
            <a:ext cx="4277123" cy="3200400"/>
          </a:xfrm>
          <a:prstGeom prst="rect">
            <a:avLst/>
          </a:prstGeom>
        </p:spPr>
      </p:pic>
      <p:sp>
        <p:nvSpPr>
          <p:cNvPr id="5" name="Marcador de texto 4">
            <a:extLst>
              <a:ext uri="{FF2B5EF4-FFF2-40B4-BE49-F238E27FC236}">
                <a16:creationId xmlns:a16="http://schemas.microsoft.com/office/drawing/2014/main" id="{FAE6F9DF-90D6-43A4-A815-F11ECF17E4A1}"/>
              </a:ext>
            </a:extLst>
          </p:cNvPr>
          <p:cNvSpPr>
            <a:spLocks noGrp="1"/>
          </p:cNvSpPr>
          <p:nvPr>
            <p:ph type="body" sz="quarter" idx="3"/>
          </p:nvPr>
        </p:nvSpPr>
        <p:spPr/>
        <p:txBody>
          <a:bodyPr/>
          <a:lstStyle/>
          <a:p>
            <a:r>
              <a:rPr lang="es-CL" dirty="0"/>
              <a:t>NUMERO 4</a:t>
            </a:r>
          </a:p>
        </p:txBody>
      </p:sp>
      <p:pic>
        <p:nvPicPr>
          <p:cNvPr id="8" name="Marcador de contenido 7">
            <a:extLst>
              <a:ext uri="{FF2B5EF4-FFF2-40B4-BE49-F238E27FC236}">
                <a16:creationId xmlns:a16="http://schemas.microsoft.com/office/drawing/2014/main" id="{6C9DE62D-B822-422D-8E52-947CC536DD43}"/>
              </a:ext>
            </a:extLst>
          </p:cNvPr>
          <p:cNvPicPr>
            <a:picLocks noGrp="1" noChangeAspect="1"/>
          </p:cNvPicPr>
          <p:nvPr>
            <p:ph sz="quarter" idx="4"/>
          </p:nvPr>
        </p:nvPicPr>
        <p:blipFill>
          <a:blip r:embed="rId3"/>
          <a:stretch>
            <a:fillRect/>
          </a:stretch>
        </p:blipFill>
        <p:spPr>
          <a:xfrm>
            <a:off x="6614489" y="2755900"/>
            <a:ext cx="4273210" cy="3200400"/>
          </a:xfrm>
          <a:prstGeom prst="rect">
            <a:avLst/>
          </a:prstGeom>
        </p:spPr>
      </p:pic>
    </p:spTree>
    <p:extLst>
      <p:ext uri="{BB962C8B-B14F-4D97-AF65-F5344CB8AC3E}">
        <p14:creationId xmlns:p14="http://schemas.microsoft.com/office/powerpoint/2010/main" val="298278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ED9C72-1E55-49B9-9B8A-86614F249402}"/>
              </a:ext>
            </a:extLst>
          </p:cNvPr>
          <p:cNvPicPr>
            <a:picLocks noChangeAspect="1"/>
          </p:cNvPicPr>
          <p:nvPr/>
        </p:nvPicPr>
        <p:blipFill>
          <a:blip r:embed="rId2"/>
          <a:stretch>
            <a:fillRect/>
          </a:stretch>
        </p:blipFill>
        <p:spPr>
          <a:xfrm>
            <a:off x="602306" y="549965"/>
            <a:ext cx="3048000" cy="2286000"/>
          </a:xfrm>
          <a:prstGeom prst="rect">
            <a:avLst/>
          </a:prstGeom>
        </p:spPr>
      </p:pic>
      <p:pic>
        <p:nvPicPr>
          <p:cNvPr id="7" name="Imagen 6">
            <a:extLst>
              <a:ext uri="{FF2B5EF4-FFF2-40B4-BE49-F238E27FC236}">
                <a16:creationId xmlns:a16="http://schemas.microsoft.com/office/drawing/2014/main" id="{04505CC8-D864-499C-AABD-3FE2FA39E878}"/>
              </a:ext>
            </a:extLst>
          </p:cNvPr>
          <p:cNvPicPr>
            <a:picLocks noChangeAspect="1"/>
          </p:cNvPicPr>
          <p:nvPr/>
        </p:nvPicPr>
        <p:blipFill>
          <a:blip r:embed="rId3"/>
          <a:stretch>
            <a:fillRect/>
          </a:stretch>
        </p:blipFill>
        <p:spPr>
          <a:xfrm>
            <a:off x="3603580" y="2947158"/>
            <a:ext cx="1946733" cy="2925418"/>
          </a:xfrm>
          <a:prstGeom prst="rect">
            <a:avLst/>
          </a:prstGeom>
        </p:spPr>
      </p:pic>
      <p:pic>
        <p:nvPicPr>
          <p:cNvPr id="9" name="Imagen 8">
            <a:extLst>
              <a:ext uri="{FF2B5EF4-FFF2-40B4-BE49-F238E27FC236}">
                <a16:creationId xmlns:a16="http://schemas.microsoft.com/office/drawing/2014/main" id="{8096BAE7-E724-4458-BB94-43A946BD3A8A}"/>
              </a:ext>
            </a:extLst>
          </p:cNvPr>
          <p:cNvPicPr>
            <a:picLocks noChangeAspect="1"/>
          </p:cNvPicPr>
          <p:nvPr/>
        </p:nvPicPr>
        <p:blipFill>
          <a:blip r:embed="rId4"/>
          <a:stretch>
            <a:fillRect/>
          </a:stretch>
        </p:blipFill>
        <p:spPr>
          <a:xfrm>
            <a:off x="9205713" y="2178376"/>
            <a:ext cx="2628900" cy="1743075"/>
          </a:xfrm>
          <a:prstGeom prst="rect">
            <a:avLst/>
          </a:prstGeom>
        </p:spPr>
      </p:pic>
      <p:pic>
        <p:nvPicPr>
          <p:cNvPr id="11" name="Imagen 10">
            <a:extLst>
              <a:ext uri="{FF2B5EF4-FFF2-40B4-BE49-F238E27FC236}">
                <a16:creationId xmlns:a16="http://schemas.microsoft.com/office/drawing/2014/main" id="{7486673D-A6F8-4DEE-904A-DD38316ADF6A}"/>
              </a:ext>
            </a:extLst>
          </p:cNvPr>
          <p:cNvPicPr>
            <a:picLocks noChangeAspect="1"/>
          </p:cNvPicPr>
          <p:nvPr/>
        </p:nvPicPr>
        <p:blipFill>
          <a:blip r:embed="rId5"/>
          <a:stretch>
            <a:fillRect/>
          </a:stretch>
        </p:blipFill>
        <p:spPr>
          <a:xfrm>
            <a:off x="7815459" y="311321"/>
            <a:ext cx="2847975" cy="1609725"/>
          </a:xfrm>
          <a:prstGeom prst="rect">
            <a:avLst/>
          </a:prstGeom>
        </p:spPr>
      </p:pic>
      <p:pic>
        <p:nvPicPr>
          <p:cNvPr id="13" name="Imagen 12">
            <a:extLst>
              <a:ext uri="{FF2B5EF4-FFF2-40B4-BE49-F238E27FC236}">
                <a16:creationId xmlns:a16="http://schemas.microsoft.com/office/drawing/2014/main" id="{31F8AEA5-2BFE-4E4C-8090-EC79A63E5552}"/>
              </a:ext>
            </a:extLst>
          </p:cNvPr>
          <p:cNvPicPr>
            <a:picLocks noChangeAspect="1"/>
          </p:cNvPicPr>
          <p:nvPr/>
        </p:nvPicPr>
        <p:blipFill>
          <a:blip r:embed="rId6"/>
          <a:stretch>
            <a:fillRect/>
          </a:stretch>
        </p:blipFill>
        <p:spPr>
          <a:xfrm>
            <a:off x="99310" y="4134471"/>
            <a:ext cx="3266285" cy="2173564"/>
          </a:xfrm>
          <a:prstGeom prst="rect">
            <a:avLst/>
          </a:prstGeom>
        </p:spPr>
      </p:pic>
      <p:pic>
        <p:nvPicPr>
          <p:cNvPr id="15" name="Imagen 14">
            <a:extLst>
              <a:ext uri="{FF2B5EF4-FFF2-40B4-BE49-F238E27FC236}">
                <a16:creationId xmlns:a16="http://schemas.microsoft.com/office/drawing/2014/main" id="{59F6F0F8-7A1A-4AF7-8B4F-F384F47F2C65}"/>
              </a:ext>
            </a:extLst>
          </p:cNvPr>
          <p:cNvPicPr>
            <a:picLocks noChangeAspect="1"/>
          </p:cNvPicPr>
          <p:nvPr/>
        </p:nvPicPr>
        <p:blipFill>
          <a:blip r:embed="rId7"/>
          <a:stretch>
            <a:fillRect/>
          </a:stretch>
        </p:blipFill>
        <p:spPr>
          <a:xfrm>
            <a:off x="6326837" y="4088918"/>
            <a:ext cx="4082143" cy="2286000"/>
          </a:xfrm>
          <a:prstGeom prst="rect">
            <a:avLst/>
          </a:prstGeom>
        </p:spPr>
      </p:pic>
      <p:pic>
        <p:nvPicPr>
          <p:cNvPr id="17" name="Imagen 16">
            <a:extLst>
              <a:ext uri="{FF2B5EF4-FFF2-40B4-BE49-F238E27FC236}">
                <a16:creationId xmlns:a16="http://schemas.microsoft.com/office/drawing/2014/main" id="{3283643A-C09B-40DF-BF71-C3EA85FD59B4}"/>
              </a:ext>
            </a:extLst>
          </p:cNvPr>
          <p:cNvPicPr>
            <a:picLocks noChangeAspect="1"/>
          </p:cNvPicPr>
          <p:nvPr/>
        </p:nvPicPr>
        <p:blipFill>
          <a:blip r:embed="rId8"/>
          <a:stretch>
            <a:fillRect/>
          </a:stretch>
        </p:blipFill>
        <p:spPr>
          <a:xfrm>
            <a:off x="5770151" y="376082"/>
            <a:ext cx="1743075" cy="2628900"/>
          </a:xfrm>
          <a:prstGeom prst="rect">
            <a:avLst/>
          </a:prstGeom>
        </p:spPr>
      </p:pic>
    </p:spTree>
    <p:extLst>
      <p:ext uri="{BB962C8B-B14F-4D97-AF65-F5344CB8AC3E}">
        <p14:creationId xmlns:p14="http://schemas.microsoft.com/office/powerpoint/2010/main" val="375522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EB672-5D96-4089-8DF3-FCDF4AE675E5}"/>
              </a:ext>
            </a:extLst>
          </p:cNvPr>
          <p:cNvSpPr>
            <a:spLocks noGrp="1"/>
          </p:cNvSpPr>
          <p:nvPr>
            <p:ph type="title"/>
          </p:nvPr>
        </p:nvSpPr>
        <p:spPr>
          <a:xfrm>
            <a:off x="1563623" y="2094309"/>
            <a:ext cx="9189044" cy="3324358"/>
          </a:xfrm>
        </p:spPr>
        <p:txBody>
          <a:bodyPr/>
          <a:lstStyle/>
          <a:p>
            <a:pPr algn="l"/>
            <a:r>
              <a:rPr lang="es-CL" sz="2800" dirty="0"/>
              <a:t>PREGUNTAS:</a:t>
            </a:r>
            <a:br>
              <a:rPr lang="es-CL" sz="2800" dirty="0"/>
            </a:br>
            <a:br>
              <a:rPr lang="es-CL" sz="1800" dirty="0"/>
            </a:br>
            <a:r>
              <a:rPr lang="es-CL" sz="2000" dirty="0"/>
              <a:t>1- INDIQUE EL ORIGEN DE LA MASA </a:t>
            </a:r>
            <a:r>
              <a:rPr lang="es-CL" sz="2000" dirty="0" err="1"/>
              <a:t>CHOux</a:t>
            </a:r>
            <a:r>
              <a:rPr lang="es-CL" sz="2000" dirty="0"/>
              <a:t>?</a:t>
            </a:r>
            <a:br>
              <a:rPr lang="es-CL" sz="2000" dirty="0"/>
            </a:br>
            <a:r>
              <a:rPr lang="es-CL" sz="2000" dirty="0"/>
              <a:t>2- Expliqué cuales son los pasos de la elaboración de la masa </a:t>
            </a:r>
            <a:r>
              <a:rPr lang="es-CL" sz="2000" dirty="0" err="1"/>
              <a:t>choux</a:t>
            </a:r>
            <a:r>
              <a:rPr lang="es-CL" sz="2000" dirty="0"/>
              <a:t>?</a:t>
            </a:r>
            <a:br>
              <a:rPr lang="es-CL" sz="2000" dirty="0"/>
            </a:br>
            <a:r>
              <a:rPr lang="es-CL" sz="2000" dirty="0"/>
              <a:t>3- explique por que se le denomina masa escaldada?</a:t>
            </a:r>
            <a:br>
              <a:rPr lang="es-CL" sz="2000" dirty="0"/>
            </a:br>
            <a:r>
              <a:rPr lang="es-CL" sz="2000" dirty="0"/>
              <a:t>4-indique cuales son los usos que se le puede dar a esta masa?</a:t>
            </a:r>
            <a:br>
              <a:rPr lang="es-CL" sz="2000" dirty="0"/>
            </a:br>
            <a:r>
              <a:rPr lang="es-CL" sz="2000" dirty="0"/>
              <a:t>5- que preparaciones se pueden realizar con la masa </a:t>
            </a:r>
            <a:r>
              <a:rPr lang="es-CL" sz="2000" dirty="0" err="1"/>
              <a:t>choux</a:t>
            </a:r>
            <a:r>
              <a:rPr lang="es-CL" sz="2000" dirty="0"/>
              <a:t> indique 3?</a:t>
            </a:r>
            <a:br>
              <a:rPr lang="es-CL" sz="2000" dirty="0"/>
            </a:br>
            <a:r>
              <a:rPr lang="es-CL" sz="2000" dirty="0"/>
              <a:t>6-cuales son las materias primas con las que se realiza esta masa?</a:t>
            </a:r>
            <a:br>
              <a:rPr lang="es-CL" sz="2000" dirty="0"/>
            </a:br>
            <a:r>
              <a:rPr lang="es-CL" sz="2000" dirty="0"/>
              <a:t>7- según su opinión que características tiene esta masa?</a:t>
            </a:r>
            <a:br>
              <a:rPr lang="es-CL" sz="2000" dirty="0"/>
            </a:br>
            <a:br>
              <a:rPr lang="es-CL" sz="1600" dirty="0"/>
            </a:br>
            <a:br>
              <a:rPr lang="es-CL" sz="1600" dirty="0"/>
            </a:br>
            <a:br>
              <a:rPr lang="es-CL" sz="1600" dirty="0"/>
            </a:br>
            <a:br>
              <a:rPr lang="es-CL" sz="1600" dirty="0"/>
            </a:br>
            <a:br>
              <a:rPr lang="es-CL" sz="1600" dirty="0"/>
            </a:br>
            <a:br>
              <a:rPr lang="es-CL" sz="1200" dirty="0"/>
            </a:br>
            <a:endParaRPr lang="es-CL" sz="2800" dirty="0"/>
          </a:p>
        </p:txBody>
      </p:sp>
    </p:spTree>
    <p:extLst>
      <p:ext uri="{BB962C8B-B14F-4D97-AF65-F5344CB8AC3E}">
        <p14:creationId xmlns:p14="http://schemas.microsoft.com/office/powerpoint/2010/main" val="3102940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64</TotalTime>
  <Words>578</Words>
  <Application>Microsoft Office PowerPoint</Application>
  <PresentationFormat>Panorámica</PresentationFormat>
  <Paragraphs>25</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Century Gothic</vt:lpstr>
      <vt:lpstr>Garamond</vt:lpstr>
      <vt:lpstr>Savon</vt:lpstr>
      <vt:lpstr>  masa choux</vt:lpstr>
      <vt:lpstr>INSTRUCCIONES</vt:lpstr>
      <vt:lpstr>MASA CHOUX</vt:lpstr>
      <vt:lpstr>Consejos </vt:lpstr>
      <vt:lpstr>PASO A PASO</vt:lpstr>
      <vt:lpstr>PASO A PASO</vt:lpstr>
      <vt:lpstr>Presentación de PowerPoint</vt:lpstr>
      <vt:lpstr>PREGUNTAS:  1- INDIQUE EL ORIGEN DE LA MASA CHOux? 2- Expliqué cuales son los pasos de la elaboración de la masa choux? 3- explique por que se le denomina masa escaldada? 4-indique cuales son los usos que se le puede dar a esta masa? 5- que preparaciones se pueden realizar con la masa choux indique 3? 6-cuales son las materias primas con las que se realiza esta masa? 7- según su opinión que características tiene esta masa?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pasta choux</dc:title>
  <dc:creator>Paz</dc:creator>
  <cp:lastModifiedBy>Paz</cp:lastModifiedBy>
  <cp:revision>8</cp:revision>
  <dcterms:created xsi:type="dcterms:W3CDTF">2020-04-26T21:23:40Z</dcterms:created>
  <dcterms:modified xsi:type="dcterms:W3CDTF">2020-04-30T01:58:13Z</dcterms:modified>
</cp:coreProperties>
</file>