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7D189-ED27-41B2-95DD-0A04336E5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F425BE-7184-47C4-B655-DDD169197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59FE5B-3B67-456C-98F4-5B87D58A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093B1-BCDE-4742-B303-CCBAE7C3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14DEED-E477-4481-9367-7638F627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61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46F3B-4783-4CCE-BFF1-A1707801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AE1F92-862D-4297-AB5B-9C7253C78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0C63F-D10B-4637-B700-00C2F4C9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9A182-228B-48E4-A09D-12D0B698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F855DE-F59D-4505-A04B-C9BBC4C6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47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F9B5B7-6FAE-48B2-9734-067ECB1D4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66645C-3CB6-4C80-9D6E-C39021A67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93DA1-B891-4EBB-9936-C11BEB81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D25032-2819-4C10-A6C1-B3DC8B32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28708F-4E32-4BE1-B253-8A96925D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83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3FC86-66BC-451C-AA11-6418AC92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1C00-EFC6-4F3A-9978-F501A96AF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E33177-7645-40F5-AE99-3090F2F1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1315E-ABF2-41A6-B4CA-9BFC42DD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334A79-D2F5-4167-B18B-4642D98C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6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BDB9E-04A4-4332-A511-2CAC8079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65D7BB-59B5-4A2A-A268-644AD6B4C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BBF889-505E-4975-8499-EA4D4A20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9EE15B-4680-4EC1-AE4D-66573098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12E12-B527-4122-B6F1-108EB170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73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18FE6-8F94-4886-A3E1-1DF8076F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BC2DE9-89F7-4DA9-B928-9ACB5AEBE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EFB770-AFAB-4011-855D-9F428E6F8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7BF437-2CA5-4845-B6E8-3D5AA6C3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675099-4E4A-4F68-B48C-1AF1F2F5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D1F25D-5D9D-4E0B-908C-FBED38AE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0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05DB3-EC2D-458D-94C8-AA3237921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3C0614-9AB5-4AC7-8C92-D48E0262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3E3221-B630-4EE6-999A-618D090FF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0B8F44-AE23-471E-AC49-D85B5D238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925B65-D12C-4B42-983A-B2D5A1A18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77DCE3-3D13-4003-9C9B-EB70A20A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D850EF-24D9-4E68-A19D-E226F29C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549214-0410-442E-9BBA-03C9AA8A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3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D2D62-4F50-449A-9442-2C3DF914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95E45A-5A85-4139-8EA1-41137412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EB57E5-E878-4D87-8B09-5903EB80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108188-B673-4D97-879D-A5755E0A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9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0F858D-2BBD-4504-B5B7-D8A0BE8F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0D229D-A203-43B7-9DE9-046A75FB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BF6418-7E4D-4923-9695-85D0E1E2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66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741D3-3CF7-4380-B8B3-8230C6A42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679A1-50A3-4A4E-9433-821FD938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1F90BD-C350-4C67-BE9C-6E210EDE2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1089A5-CDC5-4780-B0B3-042475A5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31C1D-D44A-477B-992A-83D891A4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E7CE20-8F4A-47E9-BAAE-AD7DAE19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22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AAC8B-6C5B-4C74-BEB0-B9F8E8E72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BB3B00-73E2-4491-92D8-0018C6E34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387DE4-3A12-4B4B-8F94-543ED949B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B6DF6C-40FE-4317-8693-0C5A15DD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2D7C68-71CA-4B82-9373-F979BBE4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025718-B147-4ED0-A6B4-69632DEA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4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AAC029-159D-4484-92C9-B3510015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74A263-3117-4D3A-9BBA-EE305C20F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205488-F9B7-410D-A369-F96F74D00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583FD6-9EBC-4483-BEDE-127845733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1BBE6-94DC-46F1-99D5-11866B8EC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4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90524" y="476672"/>
            <a:ext cx="8229600" cy="5184576"/>
          </a:xfrm>
        </p:spPr>
        <p:txBody>
          <a:bodyPr>
            <a:normAutofit fontScale="92500" lnSpcReduction="10000"/>
          </a:bodyPr>
          <a:lstStyle/>
          <a:p>
            <a:endParaRPr lang="es-CL" dirty="0"/>
          </a:p>
          <a:p>
            <a:pPr>
              <a:buNone/>
            </a:pPr>
            <a:r>
              <a:rPr lang="es-ES" sz="1200" dirty="0"/>
              <a:t>       Liceo José Victorino </a:t>
            </a:r>
            <a:r>
              <a:rPr lang="es-ES" sz="1200" dirty="0" err="1"/>
              <a:t>Lastarria</a:t>
            </a:r>
            <a:r>
              <a:rPr lang="es-ES" sz="1200" dirty="0"/>
              <a:t> Rancagua</a:t>
            </a:r>
            <a:endParaRPr lang="es-CL" sz="1200" dirty="0"/>
          </a:p>
          <a:p>
            <a:pPr>
              <a:buNone/>
            </a:pPr>
            <a:r>
              <a:rPr lang="es-ES" sz="1200" dirty="0"/>
              <a:t>         “</a:t>
            </a:r>
            <a:r>
              <a:rPr lang="es-ES" sz="1200" i="1" dirty="0"/>
              <a:t>Formando Técnicos para el mañana”</a:t>
            </a:r>
            <a:endParaRPr lang="es-CL" sz="1200" dirty="0"/>
          </a:p>
          <a:p>
            <a:pPr>
              <a:buNone/>
            </a:pPr>
            <a:r>
              <a:rPr lang="es-ES" sz="1200" dirty="0"/>
              <a:t>            Unidad Técnico-Pedagógica.   </a:t>
            </a:r>
          </a:p>
          <a:p>
            <a:pPr>
              <a:buNone/>
            </a:pPr>
            <a:endParaRPr lang="es-ES" sz="1200" b="1" dirty="0"/>
          </a:p>
          <a:p>
            <a:pPr>
              <a:buNone/>
            </a:pPr>
            <a:endParaRPr lang="es-CL" sz="1200" b="1" dirty="0"/>
          </a:p>
          <a:p>
            <a:endParaRPr lang="es-CL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s-CL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ELABORACIÓN DE MASAS Y PASTAS</a:t>
            </a:r>
          </a:p>
          <a:p>
            <a:pPr marL="109728" indent="0" algn="ctr">
              <a:buNone/>
            </a:pPr>
            <a:r>
              <a:rPr lang="es-CL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CUARTO MEDIO B</a:t>
            </a:r>
          </a:p>
          <a:p>
            <a:pPr marL="109728" indent="0">
              <a:buNone/>
            </a:pPr>
            <a:endParaRPr lang="es-CL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 DEL APREDIZAJE N° 1</a:t>
            </a:r>
            <a:r>
              <a:rPr lang="es-CL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Elaborar masas y pastas para la obtención de productos de pastelería-repostería básicos, de acuerdo a lo establecido</a:t>
            </a:r>
          </a:p>
          <a:p>
            <a:pPr>
              <a:buNone/>
            </a:pP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en la formulación de recetas. </a:t>
            </a:r>
          </a:p>
          <a:p>
            <a:r>
              <a:rPr lang="es-CL" u="sng" dirty="0"/>
              <a:t>OBJETIVO DE LA CLASE:</a:t>
            </a:r>
            <a:r>
              <a:rPr lang="es-CL" dirty="0"/>
              <a:t> comprender el funcionamiento y características de la levadura.</a:t>
            </a:r>
          </a:p>
          <a:p>
            <a:r>
              <a:rPr lang="es-CL" dirty="0"/>
              <a:t>Semana del 25 al 29 de Mayo </a:t>
            </a:r>
            <a:endParaRPr lang="es-CL" u="sng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65345"/>
            <a:ext cx="1445259" cy="1734311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2505"/>
            <a:ext cx="2152650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fermentación.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255718" cy="1171327"/>
          </a:xfrm>
        </p:spPr>
        <p:txBody>
          <a:bodyPr>
            <a:normAutofit lnSpcReduction="10000"/>
          </a:bodyPr>
          <a:lstStyle/>
          <a:p>
            <a:r>
              <a:rPr lang="es-CL" dirty="0"/>
              <a:t>La levadura es un conjunto de hongos llamados </a:t>
            </a:r>
            <a:r>
              <a:rPr lang="es-CL" dirty="0" err="1"/>
              <a:t>saccharomyces</a:t>
            </a:r>
            <a:r>
              <a:rPr lang="es-CL" dirty="0"/>
              <a:t>, capaces de transformar los azucares en alcohol etílico y anhídrido carbónico; son responsables de la fermentación del pan, del vino y la cerveza. </a:t>
            </a: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31888"/>
            <a:ext cx="4845918" cy="31844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fermentación.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La leyenda atribuye a una esclava egipcia, que se olvido de la masa destinada a elaborar unas galletas, en ella se depositaron espontáneamente unas levaduras que la inflaron, la mujer que no tenia tiempo para volver a prepararla, la cocino tal como estaba. A su amo le gusto tanto la nueva forma de cocinar el pan, es precisamente en Egipto donde nació el arte de la panadería y la pastelería. </a:t>
            </a:r>
          </a:p>
        </p:txBody>
      </p:sp>
      <p:pic>
        <p:nvPicPr>
          <p:cNvPr id="5" name="4 Marcador de contenido" descr="HISTORIA DEL PAN 535x7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708315"/>
            <a:ext cx="3886200" cy="2585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levadura.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Existen tres tipos de levaduras: levadura comprimida, levadura química y levadura madre. </a:t>
            </a:r>
          </a:p>
          <a:p>
            <a:r>
              <a:rPr lang="es-CL" dirty="0"/>
              <a:t>La levadura comprimida es la que se encuentra en panes de distintos tamaño, se obtiene de la cerveza denominada; </a:t>
            </a:r>
            <a:r>
              <a:rPr lang="es-CL" dirty="0" err="1"/>
              <a:t>saccharomyces</a:t>
            </a:r>
            <a:r>
              <a:rPr lang="es-CL" dirty="0"/>
              <a:t> </a:t>
            </a:r>
            <a:r>
              <a:rPr lang="es-CL" dirty="0" err="1"/>
              <a:t>cerevisia</a:t>
            </a:r>
            <a:r>
              <a:rPr lang="es-CL" dirty="0"/>
              <a:t>, la cual se conserva entre 1° a 4° c. cubierta evitando el contacto con el oxigeno y la resequedad, pues esto podría alterar su funcionamiento.  Es la mas rápida para la fermentación del pan transformando los azucares en anhídrido carbónico mediante un proceso enzimático.   </a:t>
            </a:r>
          </a:p>
        </p:txBody>
      </p:sp>
      <p:pic>
        <p:nvPicPr>
          <p:cNvPr id="6" name="5 Marcador de contenido" descr="45461569-bloque-de-levadura-fresca-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688954"/>
            <a:ext cx="3886200" cy="2624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Levadura madre.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Hasta antes del descubrimiento de la levadura comprimida, el pan se elaboraba exclusivamente con masa que sobraba del día anterior y que alguno llaman creciente, compuesta solo de harina y agua, pero en otros caso siendo un trozo sobrante del día anterior, podría contener sal y otros condimentos. 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Nace espontáneamente de una masa compuesta de harina y agua, pero si es necesario se le puede añadir un ingrediente para activar el proceso de fermentación. Se deja madurar un tiempo mas o menos largo en el cual los microorganismos presentes en la harina, el agua y el aire, se reproducen y desencadenan el proceso de fermentación.  </a:t>
            </a:r>
          </a:p>
          <a:p>
            <a:r>
              <a:rPr lang="es-CL" dirty="0"/>
              <a:t>En la levadura madre se produce el proceso de fermentación láctica y alcohólica. </a:t>
            </a:r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572008"/>
            <a:ext cx="2581275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Levadura química.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En la elaboración de algunos productos de panadería tales como galletas o tortas se utilizan agentes de fermentación química.</a:t>
            </a:r>
          </a:p>
          <a:p>
            <a:r>
              <a:rPr lang="es-CL" dirty="0"/>
              <a:t>Son sustancias que producen químicamente anhídrido carbónico en contacto con el agua o en fase de cocción.  </a:t>
            </a:r>
          </a:p>
          <a:p>
            <a:r>
              <a:rPr lang="es-CL" dirty="0"/>
              <a:t>Los mas utilizados son el bicarbonato de amonio y el bicarbonato de sodio. </a:t>
            </a:r>
          </a:p>
          <a:p>
            <a:r>
              <a:rPr lang="es-CL" dirty="0"/>
              <a:t>El bicarbonato de amonio reacciona al calor formando anhídrido carbónico y amoniaco. </a:t>
            </a:r>
          </a:p>
          <a:p>
            <a:r>
              <a:rPr lang="es-CL" dirty="0"/>
              <a:t>El bicarbonato de sodio genera anhídrido carbónico al tener contacto con el agua y se activa mas rápido si se produce en presencia de agentes </a:t>
            </a:r>
            <a:r>
              <a:rPr lang="es-CL" dirty="0" err="1"/>
              <a:t>acidificadores</a:t>
            </a:r>
            <a:r>
              <a:rPr lang="es-CL" dirty="0"/>
              <a:t>. </a:t>
            </a:r>
          </a:p>
          <a:p>
            <a:endParaRPr lang="es-CL" dirty="0"/>
          </a:p>
        </p:txBody>
      </p:sp>
      <p:pic>
        <p:nvPicPr>
          <p:cNvPr id="5" name="4 Marcador de contenido" descr="cuantos_gramos_tiene_un_sobre_de_levadura_royal_59647_ori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FIN.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pPr algn="ctr">
              <a:buNone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Cooper Black" pitchFamily="18" charset="0"/>
              </a:rPr>
              <a:t>SI LLEGASTE AL FINAL DE ESTA GUÍA COMPARTIRE CONTIGO LA SIGUIENTE FRASE:</a:t>
            </a:r>
          </a:p>
          <a:p>
            <a:pPr>
              <a:buNone/>
            </a:pPr>
            <a:endParaRPr lang="es-CL" dirty="0">
              <a:solidFill>
                <a:schemeClr val="bg1">
                  <a:lumMod val="50000"/>
                </a:schemeClr>
              </a:solidFill>
              <a:latin typeface="Cooper Black" pitchFamily="18" charset="0"/>
            </a:endParaRPr>
          </a:p>
          <a:p>
            <a:pPr algn="ctr">
              <a:buNone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Cooper Black" pitchFamily="18" charset="0"/>
              </a:rPr>
              <a:t>“HAY UN DÍA EN LA VIDA EN QUE EL SOÑADOR Y EL SUEÑO SE ENCUENTRAN, ESE DÍA ES HOY”</a:t>
            </a:r>
          </a:p>
          <a:p>
            <a:pPr algn="ctr">
              <a:buNone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Cooper Black" pitchFamily="18" charset="0"/>
              </a:rPr>
              <a:t>QUE TENGAN UNA BUENA SEMANA.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3 Imagen" descr="Original_Fin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14290"/>
            <a:ext cx="1049767" cy="1608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561</Words>
  <Application>Microsoft Office PowerPoint</Application>
  <PresentationFormat>Presentación en pantalla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Cooper Black</vt:lpstr>
      <vt:lpstr>Tema de Office</vt:lpstr>
      <vt:lpstr>        </vt:lpstr>
      <vt:lpstr>La fermentación.</vt:lpstr>
      <vt:lpstr>La fermentación.</vt:lpstr>
      <vt:lpstr>La levadura.</vt:lpstr>
      <vt:lpstr>Levadura madre.</vt:lpstr>
      <vt:lpstr>Levadura química.</vt:lpstr>
      <vt:lpstr>FIN.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PIE</cp:lastModifiedBy>
  <cp:revision>37</cp:revision>
  <dcterms:created xsi:type="dcterms:W3CDTF">2020-05-06T20:04:40Z</dcterms:created>
  <dcterms:modified xsi:type="dcterms:W3CDTF">2020-05-26T12:22:03Z</dcterms:modified>
</cp:coreProperties>
</file>