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25443-745F-4920-85C0-30607B1CA7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2F25FB-AB0A-4556-97A9-403407EE5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5C55E-F57D-40A5-B8C2-7717E1CF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376F58-0A43-43D5-9B95-E4A9DA06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10E088-34E9-4F0F-9719-97CCA063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41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B342A-BD15-4758-80D3-2EF20218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1381E5-BE80-4DFE-AC86-F1FD34A1D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E97A0A-0A0F-4AF3-8C50-BB536E05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1CD019-F968-4CD0-8BCB-736F9613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E57C28-DBF8-44F1-98BD-E857EB8C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3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966788-2129-42EB-99B7-3A992D75B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C670E21-6E87-429C-9478-9084A1BDB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3BEC2C-CCDD-4CD2-8C59-04C0AB3E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265DEE-5F51-4AD2-92CA-FD91B84EF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B1346B-9E69-4CE1-93C1-449A0BFC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71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024CE-78D3-446F-B387-8C24A9BC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2377AD-96ED-450C-893D-15387EFA5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B1D199-CED4-49B9-B05C-43826B220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0AE426-3872-43C1-91A6-E3ED2E4B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B7A107-CDD8-4C33-BAF9-E130EC50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63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42844-8F9D-4112-ACE9-D6C7CC84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F6E82C-0186-418F-B062-052A61122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473F87-2567-4AE6-8F77-4ACD05FE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FF402F-C01C-4B93-A04F-433E182E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B72009-31C3-4D6D-9EB5-EEF2DB14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5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271C0-A905-4931-9160-C76DD0093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D3AB64-3152-461D-8103-A7DDE3719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0EE97B-558A-4EB8-AB54-CDFB2B2D1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A57874-82EB-4DBA-B89C-21F8A71B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2434F7-0956-4EF8-A302-3C9C6A06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11C247-A861-4923-9B52-B1313420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47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72337-CC71-47FF-BBBC-BFB024FC0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B7F4F4-D83D-495A-827E-7D51154E8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FB6F8B-6EBC-44BA-A21E-06252FDA6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7A44F3-CE3C-4015-BB36-8070CCD14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17E90B-6FF5-4703-8E99-EF467DA85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2391CF-EB85-485C-BD6E-DCA990B45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1D825EC-0613-4034-8F95-FA8825305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974DCF-E0EC-472D-AF36-F6A60BE4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62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F4C0E-A494-43B9-A929-1100E885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2503D9-A644-45B0-81C6-734FB9D6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D21CBC-7A80-45BE-A6E8-8474703A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0C2248-4943-4DAB-8F29-7974EC30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42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2984C0-CEA2-4903-A1FC-CB0FC21C7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17EFF8-4798-4436-A6EB-18087A45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65F577-ECF0-464C-8C35-D0E56838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35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DA466-1428-45DD-AB4E-EF9BC7355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8A4F47-C915-413D-9ECE-6670765CF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D07E6-CFF6-4379-8CDC-56B5527BA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412890-9230-479A-9BC6-0A5952798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521D98-DBD9-4A1F-B4EB-535B3CE6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1DFFF1-BFE7-4131-AA07-1FA3BF2F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41132-C0F0-4580-B65F-207B02279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FAD829-C0E5-45F8-AAFB-2141CA382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031E15-F144-4604-BD70-D41C9DA4B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F7C793-95A9-46BE-8BC4-408177040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0618AD-12D5-4325-BA45-BB50C8FE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D12CFB-8010-4E16-AEC2-DEE13657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75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2748CB1-4449-47DD-8AAE-016E1400B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8406DA-2A2A-48FC-9E70-33221CB6A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410763-F793-40F4-B62A-4DBA86BDF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A2E167-29CA-45F8-968E-450CB159B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EA0055-29F1-46D9-815E-4ABEDED99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862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PRODUCTOS ASOCIADOS A LA ELABORACION DE MASAS.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ELABORACIÓN DE MASAS Y PASTAS.</a:t>
            </a:r>
          </a:p>
          <a:p>
            <a:r>
              <a:rPr lang="es-CL" dirty="0"/>
              <a:t>PROFESOR JOSE LUIS MUÑOZ QUINTEROS.</a:t>
            </a:r>
          </a:p>
          <a:p>
            <a:r>
              <a:rPr lang="es-CL" dirty="0"/>
              <a:t>Semana del 11 al 15 de mayo. </a:t>
            </a:r>
          </a:p>
        </p:txBody>
      </p:sp>
      <p:pic>
        <p:nvPicPr>
          <p:cNvPr id="4" name="3 Imagen" descr="descarga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857760"/>
            <a:ext cx="249555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4857760"/>
            <a:ext cx="1445259" cy="17343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FIN.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L" sz="2000" dirty="0">
                <a:latin typeface="Comic Sans MS" pitchFamily="66" charset="0"/>
              </a:rPr>
              <a:t>LA MENJOR MANERA DE MANTENER NUESTRAS LIMPIAS, ES EL LABADO CON AGUA Y JABON POR MINIMO 20 SEGUNDOS.</a:t>
            </a:r>
          </a:p>
          <a:p>
            <a:endParaRPr lang="es-CL" sz="2000" dirty="0">
              <a:latin typeface="Comic Sans MS" pitchFamily="66" charset="0"/>
            </a:endParaRPr>
          </a:p>
          <a:p>
            <a:endParaRPr lang="es-CL" sz="2000" dirty="0">
              <a:latin typeface="Comic Sans MS" pitchFamily="66" charset="0"/>
            </a:endParaRPr>
          </a:p>
          <a:p>
            <a:endParaRPr lang="es-CL" sz="2000" dirty="0">
              <a:latin typeface="Comic Sans MS" pitchFamily="66" charset="0"/>
            </a:endParaRPr>
          </a:p>
          <a:p>
            <a:endParaRPr lang="es-CL" sz="2000" dirty="0">
              <a:latin typeface="Comic Sans MS" pitchFamily="66" charset="0"/>
            </a:endParaRPr>
          </a:p>
          <a:p>
            <a:r>
              <a:rPr lang="es-CL" sz="2000" dirty="0">
                <a:latin typeface="Comic Sans MS" pitchFamily="66" charset="0"/>
              </a:rPr>
              <a:t>LOS GUANTES GENERAN UNA FALSA SEGURIDAD</a:t>
            </a:r>
            <a:r>
              <a:rPr lang="es-CL" dirty="0"/>
              <a:t>. </a:t>
            </a:r>
          </a:p>
        </p:txBody>
      </p:sp>
      <p:pic>
        <p:nvPicPr>
          <p:cNvPr id="5" name="4 Marcador de contenido" descr="coronavirus-poster-with-cartoon-woman-showing-symptoms-vect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705894"/>
            <a:ext cx="38862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dirty="0"/>
          </a:p>
          <a:p>
            <a:pPr>
              <a:buNone/>
            </a:pPr>
            <a:r>
              <a:rPr lang="es-ES" sz="1200" dirty="0"/>
              <a:t>                              Liceo José Victorino Lastarria Rancagua</a:t>
            </a:r>
            <a:endParaRPr lang="es-CL" sz="1200" dirty="0"/>
          </a:p>
          <a:p>
            <a:pPr>
              <a:buNone/>
            </a:pPr>
            <a:r>
              <a:rPr lang="es-ES" sz="1200" dirty="0"/>
              <a:t>                                “</a:t>
            </a:r>
            <a:r>
              <a:rPr lang="es-ES" sz="1200" i="1" dirty="0"/>
              <a:t>Formando Técnicos para el mañana”</a:t>
            </a:r>
            <a:endParaRPr lang="es-CL" sz="1200" dirty="0"/>
          </a:p>
          <a:p>
            <a:pPr>
              <a:buNone/>
            </a:pPr>
            <a:r>
              <a:rPr lang="es-ES" sz="1200" dirty="0"/>
              <a:t>                                    Unidad Técnico-Pedagógica.   </a:t>
            </a:r>
          </a:p>
          <a:p>
            <a:pPr>
              <a:buNone/>
            </a:pPr>
            <a:endParaRPr lang="es-ES" sz="1200" b="1" dirty="0"/>
          </a:p>
          <a:p>
            <a:pPr>
              <a:buNone/>
            </a:pPr>
            <a:endParaRPr lang="es-CL" sz="1200" b="1" dirty="0"/>
          </a:p>
          <a:p>
            <a:r>
              <a:rPr lang="es-CL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 DEL APREDIZAJE N° 1</a:t>
            </a:r>
            <a:r>
              <a:rPr lang="es-CL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Elaborar masas y pastas para la obtención de productos de pastelería-repostería básicos, de acuerdo a lo establecido</a:t>
            </a:r>
          </a:p>
          <a:p>
            <a:pPr>
              <a:buNone/>
            </a:pPr>
            <a:r>
              <a:rPr lang="es-C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en la formulación de recetas. </a:t>
            </a:r>
          </a:p>
          <a:p>
            <a:r>
              <a:rPr lang="es-CL" u="sng" dirty="0"/>
              <a:t>OBJETIVO DE LA CLASE:</a:t>
            </a:r>
            <a:r>
              <a:rPr lang="es-CL" dirty="0"/>
              <a:t> comprender la importancia y características de productos asociados a la panadería. </a:t>
            </a:r>
            <a:endParaRPr lang="es-CL" u="sng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90689"/>
            <a:ext cx="1445259" cy="1734311"/>
          </a:xfrm>
          <a:prstGeom prst="rect">
            <a:avLst/>
          </a:prstGeom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412" y="1957769"/>
            <a:ext cx="2152650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err="1"/>
              <a:t>Sal.</a:t>
            </a:r>
            <a:r>
              <a:rPr lang="es-CL" dirty="0"/>
              <a:t> 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CL" dirty="0"/>
              <a:t>Existen dos tipos de sal: la sal marina y la sal de roca. La primera se obtiene por evaporación de agua de mar y la </a:t>
            </a:r>
            <a:r>
              <a:rPr lang="es-CL" dirty="0" err="1"/>
              <a:t>segúnda</a:t>
            </a:r>
            <a:r>
              <a:rPr lang="es-CL" dirty="0"/>
              <a:t> se extrae del sub suelo. </a:t>
            </a:r>
          </a:p>
          <a:p>
            <a:r>
              <a:rPr lang="es-CL" dirty="0"/>
              <a:t>Su formula química es la misma.</a:t>
            </a:r>
          </a:p>
          <a:p>
            <a:r>
              <a:rPr lang="es-CL" dirty="0"/>
              <a:t>Mineral compuesto por residuos de acido clorhídrico y del sodio. </a:t>
            </a:r>
          </a:p>
          <a:p>
            <a:r>
              <a:rPr lang="es-CL" dirty="0"/>
              <a:t>Cloruro de sodio o </a:t>
            </a:r>
            <a:r>
              <a:rPr lang="es-CL" dirty="0" err="1"/>
              <a:t>NaCL</a:t>
            </a:r>
            <a:r>
              <a:rPr lang="es-CL" dirty="0"/>
              <a:t>.</a:t>
            </a:r>
          </a:p>
          <a:p>
            <a:pPr>
              <a:buNone/>
            </a:pPr>
            <a:r>
              <a:rPr lang="es-CL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EFECTOS EN LA MASA:</a:t>
            </a:r>
          </a:p>
          <a:p>
            <a:r>
              <a:rPr lang="es-CL" dirty="0"/>
              <a:t>Ralentiza la actividad enzimática en general.</a:t>
            </a:r>
          </a:p>
          <a:p>
            <a:r>
              <a:rPr lang="es-CL" dirty="0"/>
              <a:t>Es higroscópica:  absorbe agua, masa mas elástica y menos pegajosa.</a:t>
            </a:r>
          </a:p>
          <a:p>
            <a:r>
              <a:rPr lang="es-CL" dirty="0"/>
              <a:t>Red </a:t>
            </a:r>
            <a:r>
              <a:rPr lang="es-CL" dirty="0" err="1"/>
              <a:t>glutínca</a:t>
            </a:r>
            <a:r>
              <a:rPr lang="es-CL" dirty="0"/>
              <a:t> mas resistente, mas maleable.</a:t>
            </a:r>
          </a:p>
          <a:p>
            <a:r>
              <a:rPr lang="es-CL" dirty="0"/>
              <a:t>Acción desinfectante en la masa. Inactiva parcialmente bacterias acéticas y lácticas </a:t>
            </a:r>
            <a:r>
              <a:rPr lang="es-CL" dirty="0" err="1"/>
              <a:t>heterofermentativas</a:t>
            </a:r>
            <a:r>
              <a:rPr lang="es-CL" dirty="0"/>
              <a:t>. Inhibe microorganismos patógenos como el moho.</a:t>
            </a:r>
          </a:p>
          <a:p>
            <a:r>
              <a:rPr lang="es-CL" dirty="0"/>
              <a:t>Mata las </a:t>
            </a:r>
            <a:r>
              <a:rPr lang="es-CL" dirty="0" err="1"/>
              <a:t>celulas</a:t>
            </a:r>
            <a:r>
              <a:rPr lang="es-CL" dirty="0"/>
              <a:t> de la levadura con las que entra en contacto.  </a:t>
            </a:r>
          </a:p>
        </p:txBody>
      </p:sp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5000636"/>
            <a:ext cx="284797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</a:t>
            </a:r>
            <a:r>
              <a:rPr lang="es-CL" dirty="0" err="1"/>
              <a:t>azucar</a:t>
            </a:r>
            <a:r>
              <a:rPr lang="es-CL" dirty="0"/>
              <a:t>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s-CL" dirty="0"/>
          </a:p>
          <a:p>
            <a:r>
              <a:rPr lang="es-CL" dirty="0"/>
              <a:t>Dulcificante perteneciente a la familia de los glúcidos disacáridos que deriva de la caña o remolacha de azúcar.</a:t>
            </a:r>
          </a:p>
          <a:p>
            <a:r>
              <a:rPr lang="es-CL" dirty="0"/>
              <a:t>Se extrae de la caña de azúcar: cortada a mano o con la ayuda de maquinaria, se eliminan las tallos de impurezas, se somete a diversos lavados para eliminar residuos y parásitos, luego se extrae el jugo por compresión que contiene entre un 10 y 15% de sacarosa.  A continuación se pasa a la cristalización, luego del proceso que se lleva a cabo a una temperatura por bajo los 80°c. se obtiene una mezcla de la que saldrá azúcar de primera calidad.  </a:t>
            </a:r>
          </a:p>
          <a:p>
            <a:pPr>
              <a:buNone/>
            </a:pPr>
            <a:endParaRPr lang="es-CL" dirty="0"/>
          </a:p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El azúcar de remolacha:</a:t>
            </a:r>
          </a:p>
          <a:p>
            <a:pPr>
              <a:buNone/>
            </a:pPr>
            <a:r>
              <a:rPr lang="es-CL" dirty="0"/>
              <a:t>La remolacha es un tubérculo que se planta en la tierra, luego se extrae y es transportado a la fabrica en donde se lava y se desmenuza a través de maquinas, los cuales pasaran a través de extractores para extraer el azúcar aplicando temperaturas entre los 70 y 78°c. luego se obtiene un jugo denso que se manda a cristalizar en centrifugas perforadas que giran a gran velocidad para expulsar liquido y retener los cristales.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494116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Otros edulcorantes: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Lactosa.</a:t>
            </a:r>
          </a:p>
          <a:p>
            <a:r>
              <a:rPr lang="es-CL" dirty="0"/>
              <a:t>Galactosa.</a:t>
            </a:r>
          </a:p>
          <a:p>
            <a:r>
              <a:rPr lang="es-CL" dirty="0"/>
              <a:t>Maltosa.</a:t>
            </a:r>
          </a:p>
          <a:p>
            <a:r>
              <a:rPr lang="es-CL" dirty="0"/>
              <a:t>Glucosa.</a:t>
            </a:r>
          </a:p>
          <a:p>
            <a:r>
              <a:rPr lang="es-CL" dirty="0"/>
              <a:t>Sacarosa.</a:t>
            </a:r>
          </a:p>
          <a:p>
            <a:r>
              <a:rPr lang="es-CL" dirty="0"/>
              <a:t>Fructosa.</a:t>
            </a:r>
          </a:p>
          <a:p>
            <a:r>
              <a:rPr lang="es-CL" dirty="0" err="1"/>
              <a:t>Aspartamo</a:t>
            </a:r>
            <a:r>
              <a:rPr lang="es-CL" dirty="0"/>
              <a:t>.</a:t>
            </a:r>
          </a:p>
          <a:p>
            <a:r>
              <a:rPr lang="es-CL" dirty="0"/>
              <a:t>Sacarina.</a:t>
            </a:r>
          </a:p>
          <a:p>
            <a:r>
              <a:rPr lang="es-CL" dirty="0"/>
              <a:t>Entre otros.</a:t>
            </a:r>
          </a:p>
        </p:txBody>
      </p:sp>
      <p:pic>
        <p:nvPicPr>
          <p:cNvPr id="5" name="4 Marcador de contenido" descr="descarga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46112" y="1847541"/>
            <a:ext cx="2383474" cy="3581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huevo.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CL" dirty="0"/>
              <a:t>Rico en nutrientes.</a:t>
            </a:r>
          </a:p>
          <a:p>
            <a:r>
              <a:rPr lang="es-CL" dirty="0"/>
              <a:t>Capacidad de ligarse a otros ingredientes.</a:t>
            </a:r>
          </a:p>
          <a:p>
            <a:r>
              <a:rPr lang="es-CL" dirty="0"/>
              <a:t>Numerosas preparaciones en cocina: helados, repostería y amplia elaboración panadera. 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s-CL" dirty="0"/>
              <a:t>Se origina a partir de los animales ovíparos.</a:t>
            </a:r>
          </a:p>
          <a:p>
            <a:r>
              <a:rPr lang="es-CL" dirty="0"/>
              <a:t>Es una única célula de grandes dimensiones. </a:t>
            </a:r>
          </a:p>
          <a:p>
            <a:r>
              <a:rPr lang="es-CL" dirty="0"/>
              <a:t>Concentrado de lípidos, proteínas, vitaminas y sales minerales. </a:t>
            </a:r>
          </a:p>
          <a:p>
            <a:r>
              <a:rPr lang="es-CL" dirty="0"/>
              <a:t>Cubierto por una cáscara protectora, calcárea y porosa. </a:t>
            </a:r>
          </a:p>
          <a:p>
            <a:r>
              <a:rPr lang="es-CL" dirty="0"/>
              <a:t>La cascara de un huevo fresco contiene mucina. </a:t>
            </a:r>
          </a:p>
          <a:p>
            <a:r>
              <a:rPr lang="es-CL" dirty="0"/>
              <a:t>Dentro de la cascara se encuentra una membrana compuesta por dos películas de queratina que forman una cámara de aire.   </a:t>
            </a:r>
          </a:p>
          <a:p>
            <a:endParaRPr lang="es-CL" dirty="0"/>
          </a:p>
        </p:txBody>
      </p:sp>
      <p:pic>
        <p:nvPicPr>
          <p:cNvPr id="5" name="4 Imagen" descr="misc_huevos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08" y="3456514"/>
            <a:ext cx="4328425" cy="2329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leche.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Es el primer alimento que tomamos al nacer. </a:t>
            </a:r>
          </a:p>
          <a:p>
            <a:r>
              <a:rPr lang="es-CL" dirty="0"/>
              <a:t>Leche se refiere a leche de vaca.</a:t>
            </a:r>
          </a:p>
          <a:p>
            <a:r>
              <a:rPr lang="es-CL" dirty="0"/>
              <a:t>La leche es un mezcla compleja que contiene lípidos, vitaminas, proteínas, fosfato y calcio de magnesio.</a:t>
            </a:r>
          </a:p>
          <a:p>
            <a:r>
              <a:rPr lang="es-CL" dirty="0"/>
              <a:t>Aporta calcio, proteínas de alta calidad, minerales y vitaminas. </a:t>
            </a:r>
          </a:p>
          <a:p>
            <a:r>
              <a:rPr lang="es-CL" dirty="0"/>
              <a:t>Leche de cabra es la mas digerible de todas debido a su composición molecular similar a la leche humana. No estimula la producción de mucosa en el organismo como si lo hace la leche de vaca.   </a:t>
            </a:r>
          </a:p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Otras tipos de leche en el mercado: </a:t>
            </a:r>
          </a:p>
          <a:p>
            <a:r>
              <a:rPr lang="es-CL" dirty="0"/>
              <a:t>Leche cruda.</a:t>
            </a:r>
          </a:p>
          <a:p>
            <a:r>
              <a:rPr lang="es-CL" dirty="0"/>
              <a:t>Leche fresca.</a:t>
            </a:r>
          </a:p>
          <a:p>
            <a:r>
              <a:rPr lang="es-CL" dirty="0"/>
              <a:t>Leche UHT.</a:t>
            </a:r>
          </a:p>
          <a:p>
            <a:r>
              <a:rPr lang="es-CL" dirty="0"/>
              <a:t>Leche enriquecida. </a:t>
            </a:r>
          </a:p>
          <a:p>
            <a:r>
              <a:rPr lang="es-CL" dirty="0"/>
              <a:t>Leche condensada.</a:t>
            </a:r>
          </a:p>
          <a:p>
            <a:r>
              <a:rPr lang="es-CL" dirty="0"/>
              <a:t>Leche evaporada.</a:t>
            </a:r>
          </a:p>
          <a:p>
            <a:r>
              <a:rPr lang="es-CL" dirty="0"/>
              <a:t>Leche en polvo.</a:t>
            </a:r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siete-mitos-de-la-leche-de-vaca-ni-produce-mucosidad-ni-aumenta-el-riesgo-de-canc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929066"/>
            <a:ext cx="2681020" cy="1504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Mantequilla.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Derivado de la parte grasa de la leche.</a:t>
            </a:r>
          </a:p>
          <a:p>
            <a:r>
              <a:rPr lang="es-CL" dirty="0"/>
              <a:t>Emulsión de gotitas de agua en materia grasa. </a:t>
            </a:r>
          </a:p>
          <a:p>
            <a:r>
              <a:rPr lang="es-CL" dirty="0"/>
              <a:t>Contiene sustancias emulsionantes naturales de la leche que impide que se separen. </a:t>
            </a:r>
          </a:p>
          <a:p>
            <a:r>
              <a:rPr lang="es-CL" dirty="0"/>
              <a:t>Para obtener un kilo de mantequilla se usan unos 23 a 25 litros de leche. </a:t>
            </a:r>
          </a:p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Su composición: </a:t>
            </a:r>
          </a:p>
          <a:p>
            <a:r>
              <a:rPr lang="es-CL" dirty="0"/>
              <a:t>Grasas 80 a 84%</a:t>
            </a:r>
          </a:p>
          <a:p>
            <a:r>
              <a:rPr lang="es-CL" dirty="0"/>
              <a:t>Agua 15 a 18%</a:t>
            </a:r>
          </a:p>
          <a:p>
            <a:r>
              <a:rPr lang="es-CL" dirty="0"/>
              <a:t>Lactosa 0,5 a 1%</a:t>
            </a:r>
          </a:p>
          <a:p>
            <a:r>
              <a:rPr lang="es-CL" dirty="0"/>
              <a:t>Proteínas 0,4 a 0,8%</a:t>
            </a:r>
          </a:p>
          <a:p>
            <a:r>
              <a:rPr lang="es-CL" dirty="0"/>
              <a:t>Sales 0,1 a0,2% </a:t>
            </a:r>
          </a:p>
          <a:p>
            <a:pPr>
              <a:buFont typeface="Wingdings" pitchFamily="2" charset="2"/>
              <a:buChar char="Ø"/>
            </a:pPr>
            <a:r>
              <a:rPr lang="es-CL" dirty="0"/>
              <a:t>Tipos de mantequillas: mantequilla salada, mantequilla sin sal, mantequilla clarificada, 99,8% de grasa para freír, </a:t>
            </a:r>
          </a:p>
          <a:p>
            <a:pPr>
              <a:buFont typeface="Wingdings" pitchFamily="2" charset="2"/>
              <a:buChar char="Ø"/>
            </a:pPr>
            <a:r>
              <a:rPr lang="es-CL" dirty="0" err="1"/>
              <a:t>butter</a:t>
            </a:r>
            <a:r>
              <a:rPr lang="es-CL" dirty="0"/>
              <a:t> </a:t>
            </a:r>
            <a:r>
              <a:rPr lang="es-CL" dirty="0" err="1"/>
              <a:t>oil</a:t>
            </a:r>
            <a:r>
              <a:rPr lang="es-CL" dirty="0"/>
              <a:t> con menos de 1% de agua para helado.</a:t>
            </a:r>
          </a:p>
          <a:p>
            <a:r>
              <a:rPr lang="es-CL" dirty="0"/>
              <a:t>Margarina para hojaldre.</a:t>
            </a:r>
          </a:p>
          <a:p>
            <a:r>
              <a:rPr lang="es-CL" dirty="0"/>
              <a:t>Margarina para horneo.</a:t>
            </a:r>
          </a:p>
        </p:txBody>
      </p:sp>
      <p:pic>
        <p:nvPicPr>
          <p:cNvPr id="5" name="4 Imagen" descr="el-mejor-truco-para-ablandar-la-mantequilla-sin-tener-que-derretir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848792"/>
            <a:ext cx="2714644" cy="152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Agua.</a:t>
            </a:r>
            <a:br>
              <a:rPr lang="es-CL" dirty="0"/>
            </a:br>
            <a:endParaRPr lang="es-CL" dirty="0"/>
          </a:p>
        </p:txBody>
      </p:sp>
      <p:sp>
        <p:nvSpPr>
          <p:cNvPr id="2" name="1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Componente fundamental de todos los organismos vivos.</a:t>
            </a:r>
          </a:p>
          <a:p>
            <a:endParaRPr lang="es-CL" dirty="0"/>
          </a:p>
          <a:p>
            <a:r>
              <a:rPr lang="es-CL" dirty="0"/>
              <a:t>Es fundamental en los productos de panadería.</a:t>
            </a:r>
          </a:p>
          <a:p>
            <a:r>
              <a:rPr lang="es-CL" dirty="0"/>
              <a:t>Permite la composición de la masa con la formación de la red </a:t>
            </a:r>
            <a:r>
              <a:rPr lang="es-CL" dirty="0" err="1"/>
              <a:t>glutína</a:t>
            </a:r>
            <a:r>
              <a:rPr lang="es-CL" dirty="0"/>
              <a:t>.</a:t>
            </a:r>
          </a:p>
          <a:p>
            <a:r>
              <a:rPr lang="es-CL" dirty="0"/>
              <a:t>Disuelve la sal.</a:t>
            </a:r>
          </a:p>
          <a:p>
            <a:r>
              <a:rPr lang="es-CL" dirty="0"/>
              <a:t>Activa las reacciones enzimáticas. </a:t>
            </a:r>
          </a:p>
          <a:p>
            <a:r>
              <a:rPr lang="es-CL" dirty="0"/>
              <a:t>Permite el transporte de nutrientes a través de las células de la levadura. </a:t>
            </a:r>
          </a:p>
          <a:p>
            <a:r>
              <a:rPr lang="es-CL" dirty="0"/>
              <a:t>Favorece la eliminación de desechos de las células de levadura.  </a:t>
            </a:r>
          </a:p>
          <a:p>
            <a:r>
              <a:rPr lang="es-CL" dirty="0"/>
              <a:t>Activa la levadura y otros organismos.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L" dirty="0"/>
              <a:t>Clasificación de las aguas según carga de minerales: </a:t>
            </a:r>
          </a:p>
          <a:p>
            <a:endParaRPr lang="es-CL" dirty="0"/>
          </a:p>
          <a:p>
            <a:r>
              <a:rPr lang="es-CL" dirty="0"/>
              <a:t>Aguas blandas: dureza no superior a los 5 % de minerales.</a:t>
            </a:r>
          </a:p>
          <a:p>
            <a:r>
              <a:rPr lang="es-CL" dirty="0"/>
              <a:t>Aguas semiduras: entre 5 y 20 % de minerales.</a:t>
            </a:r>
          </a:p>
          <a:p>
            <a:r>
              <a:rPr lang="es-CL" dirty="0"/>
              <a:t>Agua dura: mas de 30 % </a:t>
            </a:r>
            <a:r>
              <a:rPr lang="es-CL"/>
              <a:t>de minerales.</a:t>
            </a:r>
            <a:endParaRPr lang="es-CL" dirty="0"/>
          </a:p>
          <a:p>
            <a:endParaRPr lang="es-CL" dirty="0"/>
          </a:p>
          <a:p>
            <a:pPr>
              <a:buNone/>
            </a:pPr>
            <a:r>
              <a:rPr lang="es-CL" dirty="0"/>
              <a:t>Factores que determinan la cantidad de agua a utilizar en una masa: </a:t>
            </a:r>
          </a:p>
          <a:p>
            <a:r>
              <a:rPr lang="es-CL" dirty="0"/>
              <a:t>Tipo de masa.</a:t>
            </a:r>
          </a:p>
          <a:p>
            <a:r>
              <a:rPr lang="es-CL" dirty="0"/>
              <a:t>Tipo de harina.</a:t>
            </a:r>
          </a:p>
          <a:p>
            <a:r>
              <a:rPr lang="es-CL" dirty="0"/>
              <a:t>Si la masa lleva otros ingredientes líquidos la cantidad de agua disminuye. </a:t>
            </a:r>
          </a:p>
        </p:txBody>
      </p:sp>
      <p:pic>
        <p:nvPicPr>
          <p:cNvPr id="5" name="4 Imagen" descr="descarga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786322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959</Words>
  <Application>Microsoft Office PowerPoint</Application>
  <PresentationFormat>Presentación en pantalla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Wingdings</vt:lpstr>
      <vt:lpstr>Tema de Office</vt:lpstr>
      <vt:lpstr>PRODUCTOS ASOCIADOS A LA ELABORACION DE MASAS. </vt:lpstr>
      <vt:lpstr>        </vt:lpstr>
      <vt:lpstr>Sal. </vt:lpstr>
      <vt:lpstr>El azucar.</vt:lpstr>
      <vt:lpstr>Otros edulcorantes:</vt:lpstr>
      <vt:lpstr>El huevo.</vt:lpstr>
      <vt:lpstr>La leche.</vt:lpstr>
      <vt:lpstr>Mantequilla.</vt:lpstr>
      <vt:lpstr>Agua. </vt:lpstr>
      <vt:lpstr>FIN.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Sandra Abarca Abarca</cp:lastModifiedBy>
  <cp:revision>29</cp:revision>
  <dcterms:created xsi:type="dcterms:W3CDTF">2020-05-06T20:04:40Z</dcterms:created>
  <dcterms:modified xsi:type="dcterms:W3CDTF">2020-05-09T00:00:39Z</dcterms:modified>
</cp:coreProperties>
</file>