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132FADFE-3B8F-471C-ABF0-DBC7717ECBBC}"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30/03/2020</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132FADFE-3B8F-471C-ABF0-DBC7717ECBBC}"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A847CFC-816F-41D0-AAC0-9BF4FEBC753E}" type="datetimeFigureOut">
              <a:rPr lang="es-ES" smtClean="0"/>
              <a:pPr/>
              <a:t>30/03/2020</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40000" lnSpcReduction="20000"/>
          </a:bodyPr>
          <a:lstStyle/>
          <a:p>
            <a:endParaRPr lang="es-CL" dirty="0"/>
          </a:p>
          <a:p>
            <a:r>
              <a:rPr lang="es-CL" b="1" dirty="0"/>
              <a:t>OBJETIVO DEL APREDIZAJE N° 1</a:t>
            </a:r>
          </a:p>
          <a:p>
            <a:r>
              <a:rPr lang="es-CL" dirty="0"/>
              <a:t>Elaborar masas y pastas para la obtención de productos de pastelería-repostería básicos, de acuerdo a lo establecido</a:t>
            </a:r>
          </a:p>
          <a:p>
            <a:r>
              <a:rPr lang="es-CL" dirty="0"/>
              <a:t>en la formulación de recetas.</a:t>
            </a:r>
          </a:p>
          <a:p>
            <a:r>
              <a:rPr lang="es-CL" dirty="0"/>
              <a:t>Aprendizajes</a:t>
            </a:r>
          </a:p>
          <a:p>
            <a:r>
              <a:rPr lang="es-CL" dirty="0"/>
              <a:t>MODULO: ELABORACION DE MASAS Y PASTAS.</a:t>
            </a:r>
          </a:p>
          <a:p>
            <a:r>
              <a:rPr lang="es-CL" dirty="0"/>
              <a:t>PROFESOR: JOSE LUIS MUÑOZ QUINTEROS.</a:t>
            </a:r>
          </a:p>
          <a:p>
            <a:r>
              <a:rPr lang="es-CL" dirty="0"/>
              <a:t>PRESENTACION GUIA N°3 SEMANA DEL 30 AL 3 DE ABRIL.</a:t>
            </a:r>
          </a:p>
        </p:txBody>
      </p:sp>
      <p:sp>
        <p:nvSpPr>
          <p:cNvPr id="2" name="1 Título"/>
          <p:cNvSpPr>
            <a:spLocks noGrp="1"/>
          </p:cNvSpPr>
          <p:nvPr>
            <p:ph type="ctrTitle"/>
          </p:nvPr>
        </p:nvSpPr>
        <p:spPr/>
        <p:txBody>
          <a:bodyPr/>
          <a:lstStyle/>
          <a:p>
            <a:r>
              <a:rPr lang="es-CL" u="sng" dirty="0"/>
              <a:t>LA HARINA</a:t>
            </a:r>
          </a:p>
        </p:txBody>
      </p:sp>
      <p:pic>
        <p:nvPicPr>
          <p:cNvPr id="4" name="3 Imagen" descr="descarga (5).jpg"/>
          <p:cNvPicPr>
            <a:picLocks noChangeAspect="1"/>
          </p:cNvPicPr>
          <p:nvPr/>
        </p:nvPicPr>
        <p:blipFill>
          <a:blip r:embed="rId2"/>
          <a:stretch>
            <a:fillRect/>
          </a:stretch>
        </p:blipFill>
        <p:spPr>
          <a:xfrm>
            <a:off x="6286512" y="4857760"/>
            <a:ext cx="2495550" cy="1828800"/>
          </a:xfrm>
          <a:prstGeom prst="rect">
            <a:avLst/>
          </a:prstGeom>
          <a:ln>
            <a:noFill/>
          </a:ln>
          <a:effectLst>
            <a:softEdge rad="112500"/>
          </a:effectLst>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4744" y="4714884"/>
            <a:ext cx="1445259" cy="17343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a:t>GUIA, PRESENTACION N°3, SEMANA DEL 30 AL 03 DE ABRIL.</a:t>
            </a:r>
          </a:p>
        </p:txBody>
      </p:sp>
      <p:sp>
        <p:nvSpPr>
          <p:cNvPr id="3" name="2 Marcador de contenido"/>
          <p:cNvSpPr>
            <a:spLocks noGrp="1"/>
          </p:cNvSpPr>
          <p:nvPr>
            <p:ph sz="quarter" idx="1"/>
          </p:nvPr>
        </p:nvSpPr>
        <p:spPr/>
        <p:txBody>
          <a:bodyPr>
            <a:normAutofit fontScale="85000" lnSpcReduction="10000"/>
          </a:bodyPr>
          <a:lstStyle/>
          <a:p>
            <a:pPr>
              <a:buNone/>
            </a:pPr>
            <a:r>
              <a:rPr lang="es-ES" dirty="0"/>
              <a:t> Liceo José Victorino </a:t>
            </a:r>
            <a:r>
              <a:rPr lang="es-ES" dirty="0" err="1"/>
              <a:t>Lastarria</a:t>
            </a:r>
            <a:r>
              <a:rPr lang="es-ES" dirty="0"/>
              <a:t> Rancagua</a:t>
            </a:r>
            <a:endParaRPr lang="es-CL" dirty="0"/>
          </a:p>
          <a:p>
            <a:pPr>
              <a:buNone/>
            </a:pPr>
            <a:r>
              <a:rPr lang="es-ES" dirty="0"/>
              <a:t>         “</a:t>
            </a:r>
            <a:r>
              <a:rPr lang="es-ES" i="1" dirty="0"/>
              <a:t>Formando Técnicos para el mañana”</a:t>
            </a:r>
            <a:endParaRPr lang="es-CL" dirty="0"/>
          </a:p>
          <a:p>
            <a:pPr>
              <a:buNone/>
            </a:pPr>
            <a:r>
              <a:rPr lang="es-ES" dirty="0"/>
              <a:t>            Unidad Técnico-Pedagógica.   </a:t>
            </a:r>
            <a:endParaRPr lang="es-CL" b="1" dirty="0"/>
          </a:p>
          <a:p>
            <a:pPr>
              <a:buNone/>
            </a:pPr>
            <a:endParaRPr lang="es-CL" b="1" dirty="0"/>
          </a:p>
          <a:p>
            <a:r>
              <a:rPr lang="es-CL" b="1" u="sng" dirty="0">
                <a:solidFill>
                  <a:srgbClr val="0070C0"/>
                </a:solidFill>
                <a:latin typeface="Arial" pitchFamily="34" charset="0"/>
                <a:cs typeface="Arial" pitchFamily="34" charset="0"/>
              </a:rPr>
              <a:t>OBJETIVO DEL APREDIZAJE N° 1</a:t>
            </a:r>
            <a:r>
              <a:rPr lang="es-CL" b="1" dirty="0">
                <a:solidFill>
                  <a:srgbClr val="0070C0"/>
                </a:solidFill>
                <a:latin typeface="Arial" pitchFamily="34" charset="0"/>
                <a:cs typeface="Arial" pitchFamily="34" charset="0"/>
              </a:rPr>
              <a:t>: </a:t>
            </a:r>
            <a:r>
              <a:rPr lang="es-CL" dirty="0">
                <a:solidFill>
                  <a:srgbClr val="0070C0"/>
                </a:solidFill>
                <a:latin typeface="Arial" pitchFamily="34" charset="0"/>
                <a:cs typeface="Arial" pitchFamily="34" charset="0"/>
              </a:rPr>
              <a:t>Elaborar masas y pastas para la obtención de productos de pastelería-repostería básicos, de acuerdo a lo establecido</a:t>
            </a:r>
          </a:p>
          <a:p>
            <a:pPr>
              <a:buNone/>
            </a:pPr>
            <a:r>
              <a:rPr lang="es-CL" dirty="0">
                <a:solidFill>
                  <a:srgbClr val="0070C0"/>
                </a:solidFill>
                <a:latin typeface="Arial" pitchFamily="34" charset="0"/>
                <a:cs typeface="Arial" pitchFamily="34" charset="0"/>
              </a:rPr>
              <a:t>    en la formulación de recetas.</a:t>
            </a:r>
          </a:p>
          <a:p>
            <a:r>
              <a:rPr lang="es-CL" b="1" u="sng" dirty="0">
                <a:solidFill>
                  <a:srgbClr val="0070C0"/>
                </a:solidFill>
                <a:latin typeface="Arial" pitchFamily="34" charset="0"/>
                <a:cs typeface="Arial" pitchFamily="34" charset="0"/>
              </a:rPr>
              <a:t>MODULO:</a:t>
            </a:r>
            <a:r>
              <a:rPr lang="es-CL" dirty="0">
                <a:solidFill>
                  <a:srgbClr val="0070C0"/>
                </a:solidFill>
                <a:latin typeface="Arial" pitchFamily="34" charset="0"/>
                <a:cs typeface="Arial" pitchFamily="34" charset="0"/>
              </a:rPr>
              <a:t> ELABORACION DE MASAS Y PASTAS, PROFESOR: JOSE LUIS MUÑOZ QUINTEROS.</a:t>
            </a:r>
          </a:p>
          <a:p>
            <a:r>
              <a:rPr lang="es-CL" b="1" u="sng" dirty="0" err="1">
                <a:solidFill>
                  <a:srgbClr val="0070C0"/>
                </a:solidFill>
                <a:latin typeface="Arial" pitchFamily="34" charset="0"/>
                <a:cs typeface="Arial" pitchFamily="34" charset="0"/>
              </a:rPr>
              <a:t>OBJETIVO:</a:t>
            </a:r>
            <a:r>
              <a:rPr lang="es-CL" dirty="0" err="1">
                <a:solidFill>
                  <a:srgbClr val="0070C0"/>
                </a:solidFill>
                <a:latin typeface="Arial" pitchFamily="34" charset="0"/>
                <a:cs typeface="Arial" pitchFamily="34" charset="0"/>
              </a:rPr>
              <a:t>entender</a:t>
            </a:r>
            <a:r>
              <a:rPr lang="es-CL" dirty="0">
                <a:solidFill>
                  <a:srgbClr val="0070C0"/>
                </a:solidFill>
                <a:latin typeface="Arial" pitchFamily="34" charset="0"/>
                <a:cs typeface="Arial" pitchFamily="34" charset="0"/>
              </a:rPr>
              <a:t> y valorar el proceso de elaboración de la harina y la importancia de sus características.</a:t>
            </a:r>
          </a:p>
          <a:p>
            <a:pPr>
              <a:buNone/>
            </a:pPr>
            <a:endParaRPr lang="es-CL" dirty="0"/>
          </a:p>
          <a:p>
            <a:pPr>
              <a:buNone/>
            </a:pPr>
            <a:endParaRPr lang="es-CL" dirty="0"/>
          </a:p>
        </p:txBody>
      </p:sp>
      <p:pic>
        <p:nvPicPr>
          <p:cNvPr id="4" name="3 Imagen"/>
          <p:cNvPicPr/>
          <p:nvPr/>
        </p:nvPicPr>
        <p:blipFill>
          <a:blip r:embed="rId2" cstate="print">
            <a:extLst>
              <a:ext uri="{28A0092B-C50C-407E-A947-70E740481C1C}">
                <a14:useLocalDpi xmlns:a14="http://schemas.microsoft.com/office/drawing/2010/main" val="0"/>
              </a:ext>
            </a:extLst>
          </a:blip>
          <a:stretch>
            <a:fillRect/>
          </a:stretch>
        </p:blipFill>
        <p:spPr>
          <a:xfrm>
            <a:off x="6286512" y="1500174"/>
            <a:ext cx="2261754" cy="805123"/>
          </a:xfrm>
          <a:prstGeom prst="rect">
            <a:avLst/>
          </a:prstGeom>
          <a:ln>
            <a:solidFill>
              <a:sysClr val="windowText" lastClr="000000"/>
            </a:solidFill>
          </a:ln>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7752" y="1142984"/>
            <a:ext cx="1445259" cy="173431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a:t>HARINA.</a:t>
            </a:r>
          </a:p>
        </p:txBody>
      </p:sp>
      <p:sp>
        <p:nvSpPr>
          <p:cNvPr id="3" name="2 Marcador de contenido"/>
          <p:cNvSpPr>
            <a:spLocks noGrp="1"/>
          </p:cNvSpPr>
          <p:nvPr>
            <p:ph sz="quarter" idx="1"/>
          </p:nvPr>
        </p:nvSpPr>
        <p:spPr/>
        <p:txBody>
          <a:bodyPr/>
          <a:lstStyle/>
          <a:p>
            <a:r>
              <a:rPr lang="es-CL" b="1" u="sng" dirty="0"/>
              <a:t>DEFINICIÓN</a:t>
            </a:r>
            <a:r>
              <a:rPr lang="es-CL" b="1" u="sng" dirty="0">
                <a:solidFill>
                  <a:srgbClr val="0070C0"/>
                </a:solidFill>
                <a:latin typeface="Comic Sans MS" pitchFamily="66" charset="0"/>
              </a:rPr>
              <a:t>:</a:t>
            </a:r>
            <a:r>
              <a:rPr lang="es-CL" dirty="0">
                <a:solidFill>
                  <a:srgbClr val="0070C0"/>
                </a:solidFill>
                <a:latin typeface="Comic Sans MS" pitchFamily="66" charset="0"/>
              </a:rPr>
              <a:t> La harina (término proveniente del latín </a:t>
            </a:r>
            <a:r>
              <a:rPr lang="es-CL" dirty="0" err="1">
                <a:solidFill>
                  <a:srgbClr val="0070C0"/>
                </a:solidFill>
                <a:latin typeface="Comic Sans MS" pitchFamily="66" charset="0"/>
              </a:rPr>
              <a:t>farina</a:t>
            </a:r>
            <a:r>
              <a:rPr lang="es-CL" dirty="0">
                <a:solidFill>
                  <a:srgbClr val="0070C0"/>
                </a:solidFill>
                <a:latin typeface="Comic Sans MS" pitchFamily="66" charset="0"/>
              </a:rPr>
              <a:t>, que a su vez proviene de </a:t>
            </a:r>
            <a:r>
              <a:rPr lang="es-CL" dirty="0" err="1">
                <a:solidFill>
                  <a:srgbClr val="0070C0"/>
                </a:solidFill>
                <a:latin typeface="Comic Sans MS" pitchFamily="66" charset="0"/>
              </a:rPr>
              <a:t>far</a:t>
            </a:r>
            <a:r>
              <a:rPr lang="es-CL" dirty="0">
                <a:solidFill>
                  <a:srgbClr val="0070C0"/>
                </a:solidFill>
                <a:latin typeface="Comic Sans MS" pitchFamily="66" charset="0"/>
              </a:rPr>
              <a:t> y de </a:t>
            </a:r>
            <a:r>
              <a:rPr lang="es-CL" dirty="0" err="1">
                <a:solidFill>
                  <a:srgbClr val="0070C0"/>
                </a:solidFill>
                <a:latin typeface="Comic Sans MS" pitchFamily="66" charset="0"/>
              </a:rPr>
              <a:t>farris</a:t>
            </a:r>
            <a:r>
              <a:rPr lang="es-CL" dirty="0">
                <a:solidFill>
                  <a:srgbClr val="0070C0"/>
                </a:solidFill>
                <a:latin typeface="Comic Sans MS" pitchFamily="66" charset="0"/>
              </a:rPr>
              <a:t>, nombre antiguo del farro) es el polvo fino que se obtiene del cereal molido y de otros alimentos ricos en almidón.</a:t>
            </a:r>
          </a:p>
          <a:p>
            <a:r>
              <a:rPr lang="es-CL" dirty="0">
                <a:solidFill>
                  <a:srgbClr val="0070C0"/>
                </a:solidFill>
                <a:latin typeface="Comic Sans MS" pitchFamily="66" charset="0"/>
              </a:rPr>
              <a:t> El denominador común de las harinas vegetales es el almidón, que es un carbohidrato complejo.</a:t>
            </a:r>
          </a:p>
        </p:txBody>
      </p:sp>
      <p:pic>
        <p:nvPicPr>
          <p:cNvPr id="4" name="3 Imagen" descr="Ramses_III_bakery.jpg"/>
          <p:cNvPicPr>
            <a:picLocks noChangeAspect="1"/>
          </p:cNvPicPr>
          <p:nvPr/>
        </p:nvPicPr>
        <p:blipFill>
          <a:blip r:embed="rId2"/>
          <a:stretch>
            <a:fillRect/>
          </a:stretch>
        </p:blipFill>
        <p:spPr>
          <a:xfrm>
            <a:off x="2714612" y="4572008"/>
            <a:ext cx="3810000" cy="1857388"/>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a:t>TIPOS DE HARINA.</a:t>
            </a:r>
          </a:p>
        </p:txBody>
      </p:sp>
      <p:sp>
        <p:nvSpPr>
          <p:cNvPr id="3" name="2 Marcador de contenido"/>
          <p:cNvSpPr>
            <a:spLocks noGrp="1"/>
          </p:cNvSpPr>
          <p:nvPr>
            <p:ph sz="quarter" idx="1"/>
          </p:nvPr>
        </p:nvSpPr>
        <p:spPr/>
        <p:txBody>
          <a:bodyPr/>
          <a:lstStyle/>
          <a:p>
            <a:r>
              <a:rPr lang="es-CL" dirty="0">
                <a:solidFill>
                  <a:srgbClr val="0070C0"/>
                </a:solidFill>
                <a:latin typeface="Comic Sans MS" pitchFamily="66" charset="0"/>
              </a:rPr>
              <a:t> Se puede obtener harina de distintos cereales. Aunque la más habitual es harina de trigo (cereal proveniente de Europa, elemento habitual en la elaboración del pan), también se hace harina de centeno, de cebada, de avena, de maíz (cereal proveniente del continente americano) o de arroz (cereal proveniente de Asia). Existen harinas de leguminosas (garbanzos, judías) e incluso en Australia se elaboran harinas a partir de semillas de varias especies de acacias (harina de acacia).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a:t>CLASIFICACION DE LAS HARINAS.</a:t>
            </a:r>
          </a:p>
        </p:txBody>
      </p:sp>
      <p:sp>
        <p:nvSpPr>
          <p:cNvPr id="3" name="2 Marcador de contenido"/>
          <p:cNvSpPr>
            <a:spLocks noGrp="1"/>
          </p:cNvSpPr>
          <p:nvPr>
            <p:ph sz="quarter" idx="1"/>
          </p:nvPr>
        </p:nvSpPr>
        <p:spPr/>
        <p:txBody>
          <a:bodyPr>
            <a:normAutofit fontScale="77500" lnSpcReduction="20000"/>
          </a:bodyPr>
          <a:lstStyle/>
          <a:p>
            <a:r>
              <a:rPr lang="es-CL" b="1" u="sng" dirty="0"/>
              <a:t>LAS HARINAS SE CLASIFICAN EN</a:t>
            </a:r>
          </a:p>
          <a:p>
            <a:r>
              <a:rPr lang="es-CL" dirty="0"/>
              <a:t> </a:t>
            </a:r>
            <a:r>
              <a:rPr lang="es-CL" dirty="0">
                <a:solidFill>
                  <a:srgbClr val="0070C0"/>
                </a:solidFill>
                <a:latin typeface="Comic Sans MS" pitchFamily="66" charset="0"/>
              </a:rPr>
              <a:t>Harinas para repostería (harina cuatro ceros 0000): también llamadas débiles ya que contienen de un 7.5 a 9.5% de proteína. Es más refinada y más blanca. Al tener escasa formación de gluten sólo se utiliza en panes de molde y en pastelería.</a:t>
            </a:r>
          </a:p>
          <a:p>
            <a:r>
              <a:rPr lang="es-CL" dirty="0">
                <a:solidFill>
                  <a:srgbClr val="0070C0"/>
                </a:solidFill>
                <a:latin typeface="Comic Sans MS" pitchFamily="66" charset="0"/>
              </a:rPr>
              <a:t> Harinas para pan (harina tres ceros 000): obtenida generalmente de los trigos fuertes o </a:t>
            </a:r>
            <a:r>
              <a:rPr lang="es-CL" dirty="0" err="1">
                <a:solidFill>
                  <a:srgbClr val="0070C0"/>
                </a:solidFill>
                <a:latin typeface="Comic Sans MS" pitchFamily="66" charset="0"/>
              </a:rPr>
              <a:t>semifuertes</a:t>
            </a:r>
            <a:r>
              <a:rPr lang="es-CL" dirty="0">
                <a:solidFill>
                  <a:srgbClr val="0070C0"/>
                </a:solidFill>
                <a:latin typeface="Comic Sans MS" pitchFamily="66" charset="0"/>
              </a:rPr>
              <a:t>. Su contenido de proteínas va desde un 9 a un 14%, estas condiciones intermedias posibilitan la formación de gluten por lo que son ideales para la elaboración de pan.</a:t>
            </a:r>
          </a:p>
          <a:p>
            <a:r>
              <a:rPr lang="es-CL" dirty="0">
                <a:solidFill>
                  <a:srgbClr val="0070C0"/>
                </a:solidFill>
                <a:latin typeface="Comic Sans MS" pitchFamily="66" charset="0"/>
              </a:rPr>
              <a:t> Harinas para pastas: son llamadas también harinas extrafuertes, siendo aquellas que presentan un 14% de proteína. Son usadas en productos que no necesitan fermentación y por su alta concentración proteica forman una estructura rígida y resistente.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a:t>VARIEDADES DE HARINAS.</a:t>
            </a:r>
          </a:p>
        </p:txBody>
      </p:sp>
      <p:sp>
        <p:nvSpPr>
          <p:cNvPr id="3" name="2 Marcador de contenido"/>
          <p:cNvSpPr>
            <a:spLocks noGrp="1"/>
          </p:cNvSpPr>
          <p:nvPr>
            <p:ph sz="quarter" idx="1"/>
          </p:nvPr>
        </p:nvSpPr>
        <p:spPr/>
        <p:txBody>
          <a:bodyPr/>
          <a:lstStyle/>
          <a:p>
            <a:r>
              <a:rPr lang="es-CL" b="1" u="sng" dirty="0"/>
              <a:t>VARIEDADES:</a:t>
            </a:r>
          </a:p>
          <a:p>
            <a:r>
              <a:rPr lang="es-CL" dirty="0">
                <a:solidFill>
                  <a:srgbClr val="0070C0"/>
                </a:solidFill>
                <a:latin typeface="Comic Sans MS" pitchFamily="66" charset="0"/>
              </a:rPr>
              <a:t> Harina de maíz (</a:t>
            </a:r>
            <a:r>
              <a:rPr lang="es-CL" dirty="0" err="1">
                <a:solidFill>
                  <a:srgbClr val="0070C0"/>
                </a:solidFill>
                <a:latin typeface="Comic Sans MS" pitchFamily="66" charset="0"/>
              </a:rPr>
              <a:t>maseca</a:t>
            </a:r>
            <a:r>
              <a:rPr lang="es-CL" dirty="0">
                <a:solidFill>
                  <a:srgbClr val="0070C0"/>
                </a:solidFill>
                <a:latin typeface="Comic Sans MS" pitchFamily="66" charset="0"/>
              </a:rPr>
              <a:t>), harina de arroz, harina de centeno, harina de cebada, harina de alforfón, harina </a:t>
            </a:r>
            <a:r>
              <a:rPr lang="es-CL" dirty="0" err="1">
                <a:solidFill>
                  <a:srgbClr val="0070C0"/>
                </a:solidFill>
                <a:latin typeface="Comic Sans MS" pitchFamily="66" charset="0"/>
              </a:rPr>
              <a:t>matzo</a:t>
            </a:r>
            <a:r>
              <a:rPr lang="es-CL" dirty="0">
                <a:solidFill>
                  <a:srgbClr val="0070C0"/>
                </a:solidFill>
                <a:latin typeface="Comic Sans MS" pitchFamily="66" charset="0"/>
              </a:rPr>
              <a:t>, harina </a:t>
            </a:r>
            <a:r>
              <a:rPr lang="es-CL" dirty="0" err="1">
                <a:solidFill>
                  <a:srgbClr val="0070C0"/>
                </a:solidFill>
                <a:latin typeface="Comic Sans MS" pitchFamily="66" charset="0"/>
              </a:rPr>
              <a:t>atta</a:t>
            </a:r>
            <a:r>
              <a:rPr lang="es-CL" dirty="0">
                <a:solidFill>
                  <a:srgbClr val="0070C0"/>
                </a:solidFill>
                <a:latin typeface="Comic Sans MS" pitchFamily="66" charset="0"/>
              </a:rPr>
              <a:t>, harina de soja, harina </a:t>
            </a:r>
            <a:r>
              <a:rPr lang="es-CL" dirty="0" err="1">
                <a:solidFill>
                  <a:srgbClr val="0070C0"/>
                </a:solidFill>
                <a:latin typeface="Comic Sans MS" pitchFamily="66" charset="0"/>
              </a:rPr>
              <a:t>urad</a:t>
            </a:r>
            <a:r>
              <a:rPr lang="es-CL" dirty="0">
                <a:solidFill>
                  <a:srgbClr val="0070C0"/>
                </a:solidFill>
                <a:latin typeface="Comic Sans MS" pitchFamily="66" charset="0"/>
              </a:rPr>
              <a:t>, harina de garbanzos, harina de mandioca (tapioca), fécula de papa (chuño), fécula de maíz (maicena), sémola, arrurruz, polenta,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a:t>ELABORACION DE LA HARINA.</a:t>
            </a:r>
          </a:p>
        </p:txBody>
      </p:sp>
      <p:sp>
        <p:nvSpPr>
          <p:cNvPr id="3" name="2 Marcador de contenido"/>
          <p:cNvSpPr>
            <a:spLocks noGrp="1"/>
          </p:cNvSpPr>
          <p:nvPr>
            <p:ph sz="quarter" idx="1"/>
          </p:nvPr>
        </p:nvSpPr>
        <p:spPr/>
        <p:txBody>
          <a:bodyPr>
            <a:normAutofit fontScale="92500"/>
          </a:bodyPr>
          <a:lstStyle/>
          <a:p>
            <a:r>
              <a:rPr lang="es-CL" dirty="0"/>
              <a:t>ELABORACIÓN DE LA HARINA</a:t>
            </a:r>
          </a:p>
          <a:p>
            <a:r>
              <a:rPr lang="es-CL" dirty="0">
                <a:solidFill>
                  <a:srgbClr val="0070C0"/>
                </a:solidFill>
                <a:latin typeface="Comic Sans MS" pitchFamily="66" charset="0"/>
              </a:rPr>
              <a:t> </a:t>
            </a:r>
            <a:r>
              <a:rPr lang="es-CL" sz="2200" dirty="0">
                <a:solidFill>
                  <a:srgbClr val="0070C0"/>
                </a:solidFill>
                <a:latin typeface="Comic Sans MS" pitchFamily="66" charset="0"/>
              </a:rPr>
              <a:t>La harina se obtiene por la molienda de los granos entre piedras de molino o ruedas de acero que puede ser impulsada por fuerza animal o por el simple aprovechamiento de las fuerzas naturales: ríos, viento, etc. En la actualidad se muele con maquinaria eléctrica, aunque se venden pequeños molinos manuales y eléctricos.</a:t>
            </a:r>
          </a:p>
          <a:p>
            <a:r>
              <a:rPr lang="es-CL" sz="2200" dirty="0">
                <a:solidFill>
                  <a:srgbClr val="0070C0"/>
                </a:solidFill>
                <a:latin typeface="Comic Sans MS" pitchFamily="66" charset="0"/>
              </a:rPr>
              <a:t> En el proceso de la molienda se separa el salvado y, por lo tanto, la harina de trigo se hace más fácilmente digerible y más pobre en fibra. Además, se separa la aleurona y el embrión, por lo que se pierden proteínas y lípidos, principales causantes del </a:t>
            </a:r>
            <a:r>
              <a:rPr lang="es-CL" sz="2200" dirty="0" err="1">
                <a:solidFill>
                  <a:srgbClr val="0070C0"/>
                </a:solidFill>
                <a:latin typeface="Comic Sans MS" pitchFamily="66" charset="0"/>
              </a:rPr>
              <a:t>enranciamiento</a:t>
            </a:r>
            <a:r>
              <a:rPr lang="es-CL" sz="2200" dirty="0">
                <a:solidFill>
                  <a:srgbClr val="0070C0"/>
                </a:solidFill>
                <a:latin typeface="Comic Sans MS" pitchFamily="66" charset="0"/>
              </a:rPr>
              <a:t> de la harina.</a:t>
            </a:r>
          </a:p>
        </p:txBody>
      </p:sp>
      <p:pic>
        <p:nvPicPr>
          <p:cNvPr id="4" name="3 Imagen" descr="molino1.jpg"/>
          <p:cNvPicPr>
            <a:picLocks noChangeAspect="1"/>
          </p:cNvPicPr>
          <p:nvPr/>
        </p:nvPicPr>
        <p:blipFill>
          <a:blip r:embed="rId2"/>
          <a:stretch>
            <a:fillRect/>
          </a:stretch>
        </p:blipFill>
        <p:spPr>
          <a:xfrm>
            <a:off x="6500826" y="5143512"/>
            <a:ext cx="1885950" cy="154305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TotalTime>
  <Words>672</Words>
  <Application>Microsoft Office PowerPoint</Application>
  <PresentationFormat>Presentación en pantalla (4:3)</PresentationFormat>
  <Paragraphs>35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Comic Sans MS</vt:lpstr>
      <vt:lpstr>Franklin Gothic Book</vt:lpstr>
      <vt:lpstr>Perpetua</vt:lpstr>
      <vt:lpstr>Wingdings 2</vt:lpstr>
      <vt:lpstr>Equidad</vt:lpstr>
      <vt:lpstr>LA HARINA</vt:lpstr>
      <vt:lpstr>GUIA, PRESENTACION N°3, SEMANA DEL 30 AL 03 DE ABRIL.</vt:lpstr>
      <vt:lpstr>HARINA.</vt:lpstr>
      <vt:lpstr>TIPOS DE HARINA.</vt:lpstr>
      <vt:lpstr>CLASIFICACION DE LAS HARINAS.</vt:lpstr>
      <vt:lpstr>VARIEDADES DE HARINAS.</vt:lpstr>
      <vt:lpstr>ELABORACION DE LA HARINA.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HARINA.</dc:title>
  <dc:creator>Usuario</dc:creator>
  <cp:lastModifiedBy>Padres</cp:lastModifiedBy>
  <cp:revision>6</cp:revision>
  <dcterms:created xsi:type="dcterms:W3CDTF">2020-03-29T19:49:41Z</dcterms:created>
  <dcterms:modified xsi:type="dcterms:W3CDTF">2020-03-30T20:35:29Z</dcterms:modified>
</cp:coreProperties>
</file>