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36AAB-7337-4391-8CC3-529FF0C87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C8367E-7125-42E3-B488-58F51694D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D554D5-21A6-4CD8-A730-7AD4FDA7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8210F-DF0F-42FD-AC1D-87F03970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544B0-9CAF-4C1C-B998-64DD4804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5F540-7F0B-4BDD-8355-204D9BD5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E755F4-A04A-47A8-80FF-1B09655E5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C2D2A-F439-4DD1-B8B6-8219E8E5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CFF6B-F82A-4133-89C2-AB1F0BF3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F67C93-9F2C-420D-850F-E0D33718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14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07FD8-2652-4401-9ABD-70686F65C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B97CEC-EFEA-4884-A233-E4FFDC774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603B77-B669-410C-8148-3571B6E5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968911-8628-469B-BA75-DB30615B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9F090E-341C-451C-A746-D71956BD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6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ACCD9-DEF1-4FE8-8245-A8F7D303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073C1-29C8-4594-B8C9-D33CB4B96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46505-FB2A-49FA-BAAF-0622D4B9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5F0FE6-459F-4E9A-BD0A-AE6DD6D8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FD447-CDD2-4E75-8EC6-BE85E012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60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42837-A734-488A-81C6-E7AC445F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FBF688-A86B-41E2-BFB6-DDF8B5FB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64B4A7-AA66-4F5C-B99F-766D71B8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FE2EE-31D8-49A2-B57C-3C1C6D3F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797D1E-FC35-40B5-B2B6-337CF63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79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E9A94-5D86-46DA-909F-E236FD3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2BA351-5D13-48E2-9A55-B92AFCC1E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8B9B26-042E-43D8-8736-3175833A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B2579D-EC2E-4B90-95C0-E7D97A2A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93A38F-E2F9-4103-98B0-9EE02E9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DFD2EC-CC25-43C3-B8B4-761F9954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30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7B9BE-95BA-48DE-936C-7A100AA3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48564-9408-4B64-8443-C2A797EA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4C2B5-E3D2-4F74-935E-37FE7FF88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13F9E0-272B-4022-AF36-44C9B2DF5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9E9B70-79D7-4356-BF17-BA1DFE935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A412B4-3324-47B1-B9C9-FCF6EF02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61E345-A8E3-42EF-81EC-279C012B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BB0C3C-4935-4B49-B3EE-66692F53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8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D2746-469B-4370-B5F1-86877337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0798EC-127F-43D8-BD8C-985C276A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05F2C6-3264-49DD-95FB-47820D46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62B1E4-F0F9-4C88-974D-CF0555B3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CB15D8-AF37-442F-B5A4-CC9F23BA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58E9C2-29D2-46A5-986B-4766525F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77104E-F795-4C88-B188-68F38898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7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787C6-7844-4716-AE18-E54CDCB9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AF1F4-F5B6-4374-B61B-3DF46231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CE8AC-1175-491A-A4E1-A98ADDE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B7A8A-B7CD-45D1-8CB8-07145433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FFE70D-4B4F-4DEE-97FE-9D5717F2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E3193-487B-4302-87D9-046B0AB3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56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601AA-F94B-4C60-9C9A-4A82AFEF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E9AB81-0580-477A-AEFD-B0608BED8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DCAB08-2CB1-4D10-A133-05078450A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C3CB77-506F-4E65-9AF1-9E2CC190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0B7FE-14CA-4482-B493-CA6667C3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4D0930-151D-4E57-B118-B243A8E3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9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5FB100-E87F-4439-85FC-9AE27B45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5416D6-C416-485A-A7D0-4AAFCE9C5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5CA8A-BFFD-4668-83D3-B5D13B514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E1D4-6EC3-4B40-A347-6DAE805A565A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67360-05D6-4316-8A62-08A66899C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5F102-22A7-4C00-ACAA-4A135307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53DF-0C08-41C8-BF95-0081D5B5A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46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15836-3694-4809-B293-F32AE14D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316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489AE-C800-43E5-95FE-C6797A69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43" y="312914"/>
            <a:ext cx="5401524" cy="1207113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6090B26-509B-4ED2-BC50-CFFE41779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2332383"/>
            <a:ext cx="10515600" cy="198782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734D849-78A3-4E25-9FCC-5AD6AFFF39EC}"/>
              </a:ext>
            </a:extLst>
          </p:cNvPr>
          <p:cNvSpPr/>
          <p:nvPr/>
        </p:nvSpPr>
        <p:spPr>
          <a:xfrm>
            <a:off x="1484244" y="4320209"/>
            <a:ext cx="103897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700" b="1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Técnico en nivel medio de atención enfermería con mención adulto mayor</a:t>
            </a:r>
            <a:br>
              <a:rPr lang="es-ES" sz="2700" b="1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s-ES" sz="2700" b="1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Paulina Navarrete</a:t>
            </a:r>
            <a:br>
              <a:rPr lang="es-ES" sz="2700" b="1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s-ES" sz="2700" b="1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 Junio 2020</a:t>
            </a:r>
            <a:br>
              <a:rPr lang="es-ES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5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15836-3694-4809-B293-F32AE14D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316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489AE-C800-43E5-95FE-C6797A69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43" y="312914"/>
            <a:ext cx="5401524" cy="12071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2A9CD7-A0D8-445B-BD24-E4439490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cs typeface="Arial" panose="020B0604020202020204" pitchFamily="34" charset="0"/>
              </a:rPr>
              <a:t>El concepto de </a:t>
            </a:r>
            <a:r>
              <a:rPr lang="es-ES" b="1" dirty="0">
                <a:cs typeface="Arial" panose="020B0604020202020204" pitchFamily="34" charset="0"/>
              </a:rPr>
              <a:t>envejecimiento</a:t>
            </a:r>
            <a:r>
              <a:rPr lang="es-ES" dirty="0">
                <a:cs typeface="Arial" panose="020B0604020202020204" pitchFamily="34" charset="0"/>
              </a:rPr>
              <a:t> </a:t>
            </a:r>
            <a:r>
              <a:rPr lang="es-ES" dirty="0"/>
              <a:t>es un proceso que se inicia con el nacimiento y finaliza con la muerte, razón por la cual se refiere a su carácter inexorable y progresivo. Ninguna persona puede evitarlo.</a:t>
            </a:r>
          </a:p>
          <a:p>
            <a:pPr marL="0" indent="0" algn="just">
              <a:buNone/>
            </a:pPr>
            <a:r>
              <a:rPr lang="es-ES" sz="2000" dirty="0"/>
              <a:t> Inexorable: inapelable, sí o sí ocurrirá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F842EAE4-1D49-4544-B96B-7BD8B769203E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81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370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4715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Envejecimiento</a:t>
            </a:r>
          </a:p>
          <a:p>
            <a:pPr marL="0" indent="0" algn="just">
              <a:buNone/>
            </a:pPr>
            <a:r>
              <a:rPr lang="es-ES" dirty="0"/>
              <a:t>	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El envejecimiento, en términos individuales, se produce de diferentes formas de acuerdo a cada persona</a:t>
            </a:r>
            <a:endParaRPr lang="es-E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78AE2AD-5A1F-4C1F-B256-EF043E00D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424" y="217660"/>
            <a:ext cx="5883150" cy="139000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43623D-5558-4189-97C6-D4531EAB7525}"/>
              </a:ext>
            </a:extLst>
          </p:cNvPr>
          <p:cNvSpPr/>
          <p:nvPr/>
        </p:nvSpPr>
        <p:spPr>
          <a:xfrm>
            <a:off x="2641722" y="3442478"/>
            <a:ext cx="2067340" cy="357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ENVEJECIMIENTO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4F80719-818F-419D-AD4A-B24026CD7BE1}"/>
              </a:ext>
            </a:extLst>
          </p:cNvPr>
          <p:cNvSpPr/>
          <p:nvPr/>
        </p:nvSpPr>
        <p:spPr>
          <a:xfrm>
            <a:off x="5553275" y="3428703"/>
            <a:ext cx="2478156" cy="357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NACIMIENTO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0A111B7-AD9F-43F4-8A48-4B9EAE1E022F}"/>
              </a:ext>
            </a:extLst>
          </p:cNvPr>
          <p:cNvSpPr/>
          <p:nvPr/>
        </p:nvSpPr>
        <p:spPr>
          <a:xfrm>
            <a:off x="9125800" y="3428703"/>
            <a:ext cx="1921565" cy="357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MUERTE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DADE849-828A-47FA-A667-0D9151CC2E10}"/>
              </a:ext>
            </a:extLst>
          </p:cNvPr>
          <p:cNvSpPr/>
          <p:nvPr/>
        </p:nvSpPr>
        <p:spPr>
          <a:xfrm>
            <a:off x="838200" y="4369763"/>
            <a:ext cx="2067340" cy="357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INEVITABLE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3DB4CC1-93CD-4B8A-BCE6-518F118DCCF9}"/>
              </a:ext>
            </a:extLst>
          </p:cNvPr>
          <p:cNvSpPr/>
          <p:nvPr/>
        </p:nvSpPr>
        <p:spPr>
          <a:xfrm>
            <a:off x="2641722" y="4980998"/>
            <a:ext cx="2381550" cy="357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INDIVIDUAL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5FCA9D1-5C4A-4E0B-B671-5BCDCB65E716}"/>
              </a:ext>
            </a:extLst>
          </p:cNvPr>
          <p:cNvSpPr/>
          <p:nvPr/>
        </p:nvSpPr>
        <p:spPr>
          <a:xfrm>
            <a:off x="2641730" y="6240285"/>
            <a:ext cx="2381542" cy="393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ÚNICO Y PROGRESIVO</a:t>
            </a:r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3F65224F-8C96-4728-B6D1-32544F4B733D}"/>
              </a:ext>
            </a:extLst>
          </p:cNvPr>
          <p:cNvSpPr/>
          <p:nvPr/>
        </p:nvSpPr>
        <p:spPr>
          <a:xfrm>
            <a:off x="8114789" y="3512051"/>
            <a:ext cx="927652" cy="2186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hasta</a:t>
            </a:r>
          </a:p>
        </p:txBody>
      </p:sp>
      <p:sp>
        <p:nvSpPr>
          <p:cNvPr id="41" name="Flecha: hacia abajo 40">
            <a:extLst>
              <a:ext uri="{FF2B5EF4-FFF2-40B4-BE49-F238E27FC236}">
                <a16:creationId xmlns:a16="http://schemas.microsoft.com/office/drawing/2014/main" id="{44FE3D13-38FA-4B74-99CD-307272493D29}"/>
              </a:ext>
            </a:extLst>
          </p:cNvPr>
          <p:cNvSpPr/>
          <p:nvPr/>
        </p:nvSpPr>
        <p:spPr>
          <a:xfrm>
            <a:off x="3564835" y="3800286"/>
            <a:ext cx="229826" cy="117203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Es un proceso</a:t>
            </a:r>
          </a:p>
        </p:txBody>
      </p:sp>
      <p:sp>
        <p:nvSpPr>
          <p:cNvPr id="42" name="Flecha: hacia abajo 41">
            <a:extLst>
              <a:ext uri="{FF2B5EF4-FFF2-40B4-BE49-F238E27FC236}">
                <a16:creationId xmlns:a16="http://schemas.microsoft.com/office/drawing/2014/main" id="{48930950-04C1-4669-B40D-15A14E3F972B}"/>
              </a:ext>
            </a:extLst>
          </p:cNvPr>
          <p:cNvSpPr/>
          <p:nvPr/>
        </p:nvSpPr>
        <p:spPr>
          <a:xfrm>
            <a:off x="3460136" y="5347483"/>
            <a:ext cx="430512" cy="89280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Se caracteriza por ser</a:t>
            </a:r>
          </a:p>
        </p:txBody>
      </p:sp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989DF8B4-66A6-46A5-BB81-D2543B2A9B08}"/>
              </a:ext>
            </a:extLst>
          </p:cNvPr>
          <p:cNvSpPr/>
          <p:nvPr/>
        </p:nvSpPr>
        <p:spPr>
          <a:xfrm>
            <a:off x="4709061" y="3533917"/>
            <a:ext cx="844213" cy="1967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desde</a:t>
            </a:r>
          </a:p>
        </p:txBody>
      </p:sp>
      <p:sp>
        <p:nvSpPr>
          <p:cNvPr id="51" name="Franja diagonal 50">
            <a:extLst>
              <a:ext uri="{FF2B5EF4-FFF2-40B4-BE49-F238E27FC236}">
                <a16:creationId xmlns:a16="http://schemas.microsoft.com/office/drawing/2014/main" id="{B1248CD4-FF57-4B2B-9FC6-A18FD083F2B5}"/>
              </a:ext>
            </a:extLst>
          </p:cNvPr>
          <p:cNvSpPr/>
          <p:nvPr/>
        </p:nvSpPr>
        <p:spPr>
          <a:xfrm>
            <a:off x="2160104" y="3808963"/>
            <a:ext cx="481618" cy="552123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Es</a:t>
            </a:r>
          </a:p>
        </p:txBody>
      </p:sp>
      <p:pic>
        <p:nvPicPr>
          <p:cNvPr id="52" name="Audio 51">
            <a:hlinkClick r:id="" action="ppaction://media"/>
            <a:extLst>
              <a:ext uri="{FF2B5EF4-FFF2-40B4-BE49-F238E27FC236}">
                <a16:creationId xmlns:a16="http://schemas.microsoft.com/office/drawing/2014/main" id="{647A2BFB-4D44-4867-99F4-5431742D2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95"/>
    </mc:Choice>
    <mc:Fallback xmlns="">
      <p:transition spd="slow" advTm="87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15836-3694-4809-B293-F32AE14D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316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489AE-C800-43E5-95FE-C6797A69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43" y="312914"/>
            <a:ext cx="5401524" cy="12071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4E9A3E-9EAB-40D5-B2AB-A9F79FEF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cs typeface="Arial" panose="020B0604020202020204" pitchFamily="34" charset="0"/>
              </a:rPr>
              <a:t>El aumento del envejecimiento, se debe entre otras factores a, los avances científicos, tecnológicos y en el área de salud.</a:t>
            </a:r>
          </a:p>
          <a:p>
            <a:pPr algn="just"/>
            <a:r>
              <a:rPr lang="es-ES" dirty="0">
                <a:cs typeface="Arial" panose="020B0604020202020204" pitchFamily="34" charset="0"/>
              </a:rPr>
              <a:t>El porcentaje de adulto mayor para el 2025 corresponde a 103%. Durante el 2016 la relación niño/adulto mayor: 1/10 y para el 2015 será de 1/5.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0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15836-3694-4809-B293-F32AE14D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316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489AE-C800-43E5-95FE-C6797A69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43" y="312914"/>
            <a:ext cx="5401524" cy="12071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4E9A3E-9EAB-40D5-B2AB-A9F79FEF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El aumento del envejecimiento tendrá un alto impacto a nivel país, debido a que, se genera desafíos en la economía y en la composición del trabajo, así como en las áreas que este vinculado el adulto mayor.</a:t>
            </a:r>
          </a:p>
          <a:p>
            <a:pPr algn="just"/>
            <a:r>
              <a:rPr lang="es-ES" dirty="0"/>
              <a:t>Para el año 2025 se espera que 103.1% sean adultos mayores en Chile, eso significa que habrán más personas mayores de 60 años, que menores de 15 años.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3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15836-3694-4809-B293-F32AE14D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316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489AE-C800-43E5-95FE-C6797A69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43" y="312914"/>
            <a:ext cx="5401524" cy="12071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4E9A3E-9EAB-40D5-B2AB-A9F79FEF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El envejecimiento en términos individuales es un proceso que se inicia con el nacimiento y finaliza con la muerte, razón por la cual se refiere a su carácter inexorable y progresivo. Ninguna persona puede evitarlo. </a:t>
            </a:r>
          </a:p>
          <a:p>
            <a:pPr algn="just"/>
            <a:r>
              <a:rPr lang="es-ES" dirty="0"/>
              <a:t>La vejez, por su parte, está relacionada al concepto de edad que, a su vez, asume distintos caracteres: a la edad concebida como años de vida, desde un punto de vista temporal y contemplativo del paso del tiempo, se la define como edad cronológica. Existe también una edad fisiológica asociada al funcionamiento a nivel orgánico y biológico; y una edad psíquica determinada por los efectos psicológicos del paso del tiempo en cada sujeto. A la edad que prescribe los roles en el contexto de una sociedad se la entiende como edad social. (Huenchuan, 2006; Roqué y Fassio, 2012).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0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15836-3694-4809-B293-F32AE14D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316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489AE-C800-43E5-95FE-C6797A69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43" y="312914"/>
            <a:ext cx="5401524" cy="12071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4E9A3E-9EAB-40D5-B2AB-A9F79FEF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Al respecto se debe señalar que en todas las sociedades hay una política de edades que se relaciona con el proceso de envejecimiento, en cuanto las sociedades se organizan en torno a la asignación a cada edad, de roles y significados. Éstos inciden a lo largo del curso vital.</a:t>
            </a:r>
          </a:p>
          <a:p>
            <a:pPr algn="just"/>
            <a:r>
              <a:rPr lang="es-ES" dirty="0"/>
              <a:t>Las distintas etapas de la vida son construcciones sociales, culturales, políticas, económicas e históricas. Si bien en la historia de la humanidad hubo niñas/os, jóvenes y mayores, las categorías de niñez, adolescencia, juventud, adultez y vejez son concepciones que surgen con mayor fuerza en la modernidad, aunque que se han ido construyendo en diferentes momentos históricos de acuerdo con el sistema social y de valores de cada período. Así, se debe señalar que el conocimiento sobre la vejez y el envejecimiento ha estado presente en diversas culturas milenarias que han construido significados en torno a la vejez y se han preocupado por entender el envejecimiento. Mientras que en algunos casos hubo ponderaciones positivas (tal como Capítulo I. Los desafíos del envejecimiento: políticas públicas y envejecimiento el de la cultura hebrea), en otros, la mirada que ha primado ha sido negativa, como ocurrió en la civilización griega con su culto y devoción por la juventud tal como se puede leer en El Banquete de Platón (Dulcey Ruiz y Valdivieso, 2002).</a:t>
            </a:r>
          </a:p>
        </p:txBody>
      </p:sp>
    </p:spTree>
    <p:extLst>
      <p:ext uri="{BB962C8B-B14F-4D97-AF65-F5344CB8AC3E}">
        <p14:creationId xmlns:p14="http://schemas.microsoft.com/office/powerpoint/2010/main" val="21603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15836-3694-4809-B293-F32AE14D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316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489AE-C800-43E5-95FE-C6797A69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43" y="312914"/>
            <a:ext cx="5401524" cy="12071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4E9A3E-9EAB-40D5-B2AB-A9F79FEF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Convención Interamericana de Protección de los Derechos Humanos de las Personas Mayores contiene, la </a:t>
            </a:r>
            <a:r>
              <a:rPr lang="es-ES" dirty="0">
                <a:solidFill>
                  <a:srgbClr val="FF0000"/>
                </a:solidFill>
              </a:rPr>
              <a:t>concepción de las personas mayores como titulares de derechos y no objetos de las políticas asistenciales. Este reconocimiento persigue promover, proteger y asegurar el goce pleno de todos los derechos humanos por parte de este grupo social y, desarrollar el respeto de su dignidad en igualdad de condiciones con las demás personas.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9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701</Words>
  <Application>Microsoft Office PowerPoint</Application>
  <PresentationFormat>Panorámica</PresentationFormat>
  <Paragraphs>25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JOJOJUPA .</dc:creator>
  <cp:lastModifiedBy>JOJOJUPA .</cp:lastModifiedBy>
  <cp:revision>5</cp:revision>
  <dcterms:created xsi:type="dcterms:W3CDTF">2020-06-10T16:06:12Z</dcterms:created>
  <dcterms:modified xsi:type="dcterms:W3CDTF">2020-06-10T16:49:44Z</dcterms:modified>
</cp:coreProperties>
</file>