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71" r:id="rId4"/>
    <p:sldId id="272" r:id="rId5"/>
    <p:sldId id="273" r:id="rId6"/>
    <p:sldId id="269" r:id="rId7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0" d="100"/>
          <a:sy n="70" d="100"/>
        </p:scale>
        <p:origin x="-744" y="-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578E5-4418-44B9-A4C4-99C8197632F5}" type="datetimeFigureOut">
              <a:rPr lang="es-CL" smtClean="0"/>
              <a:t>25-06-2020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C9DB-88CE-4576-9E61-F07417DE2C2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34019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578E5-4418-44B9-A4C4-99C8197632F5}" type="datetimeFigureOut">
              <a:rPr lang="es-CL" smtClean="0"/>
              <a:t>25-06-2020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C9DB-88CE-4576-9E61-F07417DE2C2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93108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578E5-4418-44B9-A4C4-99C8197632F5}" type="datetimeFigureOut">
              <a:rPr lang="es-CL" smtClean="0"/>
              <a:t>25-06-2020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C9DB-88CE-4576-9E61-F07417DE2C2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34455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578E5-4418-44B9-A4C4-99C8197632F5}" type="datetimeFigureOut">
              <a:rPr lang="es-CL" smtClean="0"/>
              <a:t>25-06-2020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C9DB-88CE-4576-9E61-F07417DE2C2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2884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578E5-4418-44B9-A4C4-99C8197632F5}" type="datetimeFigureOut">
              <a:rPr lang="es-CL" smtClean="0"/>
              <a:t>25-06-2020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C9DB-88CE-4576-9E61-F07417DE2C2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18517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578E5-4418-44B9-A4C4-99C8197632F5}" type="datetimeFigureOut">
              <a:rPr lang="es-CL" smtClean="0"/>
              <a:t>25-06-2020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C9DB-88CE-4576-9E61-F07417DE2C2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02436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578E5-4418-44B9-A4C4-99C8197632F5}" type="datetimeFigureOut">
              <a:rPr lang="es-CL" smtClean="0"/>
              <a:t>25-06-2020</a:t>
            </a:fld>
            <a:endParaRPr lang="es-C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C9DB-88CE-4576-9E61-F07417DE2C2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01523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578E5-4418-44B9-A4C4-99C8197632F5}" type="datetimeFigureOut">
              <a:rPr lang="es-CL" smtClean="0"/>
              <a:t>25-06-2020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C9DB-88CE-4576-9E61-F07417DE2C2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27533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578E5-4418-44B9-A4C4-99C8197632F5}" type="datetimeFigureOut">
              <a:rPr lang="es-CL" smtClean="0"/>
              <a:t>25-06-2020</a:t>
            </a:fld>
            <a:endParaRPr lang="es-C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C9DB-88CE-4576-9E61-F07417DE2C2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83305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578E5-4418-44B9-A4C4-99C8197632F5}" type="datetimeFigureOut">
              <a:rPr lang="es-CL" smtClean="0"/>
              <a:t>25-06-2020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C9DB-88CE-4576-9E61-F07417DE2C2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21801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578E5-4418-44B9-A4C4-99C8197632F5}" type="datetimeFigureOut">
              <a:rPr lang="es-CL" smtClean="0"/>
              <a:t>25-06-2020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C9DB-88CE-4576-9E61-F07417DE2C2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18736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B578E5-4418-44B9-A4C4-99C8197632F5}" type="datetimeFigureOut">
              <a:rPr lang="es-CL" smtClean="0"/>
              <a:t>25-06-2020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01C9DB-88CE-4576-9E61-F07417DE2C2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10310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hyperlink" Target="mailto:alexis.berrios@liceo-victorinolastarria.cl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hyperlink" Target="https://www.youtube.com/watch?v=mq65o5Tz0n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59525" y="1015133"/>
            <a:ext cx="9144000" cy="975754"/>
          </a:xfrm>
        </p:spPr>
        <p:txBody>
          <a:bodyPr>
            <a:normAutofit fontScale="77500" lnSpcReduction="20000"/>
          </a:bodyPr>
          <a:lstStyle/>
          <a:p>
            <a:r>
              <a:rPr lang="es-CL" b="1" dirty="0" smtClean="0"/>
              <a:t>ASIGNATURA: ADMINISTACIÓN DE </a:t>
            </a:r>
            <a:r>
              <a:rPr lang="es-CL" b="1" dirty="0" smtClean="0"/>
              <a:t>MEDICAMENTOS Y TÉCNICAS BÁSICAS</a:t>
            </a:r>
          </a:p>
          <a:p>
            <a:r>
              <a:rPr lang="es-CL" b="1" dirty="0" smtClean="0"/>
              <a:t> DE ENFERMERIA</a:t>
            </a:r>
            <a:endParaRPr lang="es-CL" b="1" dirty="0" smtClean="0"/>
          </a:p>
          <a:p>
            <a:r>
              <a:rPr lang="es-CL" b="1" dirty="0" smtClean="0"/>
              <a:t>FECHA: semana del </a:t>
            </a:r>
            <a:r>
              <a:rPr lang="es-CL" b="1" dirty="0" smtClean="0"/>
              <a:t>29</a:t>
            </a:r>
            <a:r>
              <a:rPr lang="es-CL" b="1" dirty="0" smtClean="0"/>
              <a:t> </a:t>
            </a:r>
            <a:r>
              <a:rPr lang="es-CL" b="1" dirty="0" smtClean="0"/>
              <a:t>al </a:t>
            </a:r>
            <a:r>
              <a:rPr lang="es-CL" b="1" dirty="0" smtClean="0"/>
              <a:t>03</a:t>
            </a:r>
            <a:r>
              <a:rPr lang="es-CL" b="1" dirty="0" smtClean="0"/>
              <a:t> </a:t>
            </a:r>
            <a:r>
              <a:rPr lang="es-CL" b="1" dirty="0" smtClean="0"/>
              <a:t>de </a:t>
            </a:r>
            <a:r>
              <a:rPr lang="es-CL" b="1" dirty="0" smtClean="0"/>
              <a:t>julio</a:t>
            </a:r>
            <a:r>
              <a:rPr lang="es-CL" b="1" dirty="0" smtClean="0"/>
              <a:t>, </a:t>
            </a:r>
            <a:r>
              <a:rPr lang="es-CL" b="1" dirty="0" smtClean="0"/>
              <a:t>2020. CURSO : 4° </a:t>
            </a:r>
            <a:r>
              <a:rPr lang="es-CL" b="1" dirty="0" smtClean="0"/>
              <a:t>C,D Y E</a:t>
            </a:r>
            <a:endParaRPr lang="es-CL" b="1" dirty="0" smtClean="0"/>
          </a:p>
          <a:p>
            <a:endParaRPr lang="es-CL" dirty="0"/>
          </a:p>
        </p:txBody>
      </p:sp>
      <p:sp>
        <p:nvSpPr>
          <p:cNvPr id="5" name="4 Rectángulo"/>
          <p:cNvSpPr/>
          <p:nvPr/>
        </p:nvSpPr>
        <p:spPr>
          <a:xfrm>
            <a:off x="187570" y="153797"/>
            <a:ext cx="1144032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32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Clase N°12: calculo de dosis </a:t>
            </a:r>
            <a:endParaRPr lang="es-ES" sz="3200" b="1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87569" y="2521161"/>
            <a:ext cx="11687912" cy="150810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000" b="1" u="sng" dirty="0" smtClean="0">
                <a:solidFill>
                  <a:srgbClr val="FF0000"/>
                </a:solidFill>
              </a:rPr>
              <a:t>GUÍA </a:t>
            </a:r>
            <a:r>
              <a:rPr lang="es-ES" sz="2000" b="1" u="sng" dirty="0">
                <a:solidFill>
                  <a:srgbClr val="FF0000"/>
                </a:solidFill>
              </a:rPr>
              <a:t>DE ESTUDIO N° </a:t>
            </a:r>
            <a:r>
              <a:rPr lang="es-ES" sz="2000" b="1" u="sng" dirty="0" smtClean="0">
                <a:solidFill>
                  <a:srgbClr val="FF0000"/>
                </a:solidFill>
              </a:rPr>
              <a:t>12 </a:t>
            </a:r>
            <a:r>
              <a:rPr lang="es-ES" sz="2000" b="1" u="sng" dirty="0">
                <a:solidFill>
                  <a:srgbClr val="FF0000"/>
                </a:solidFill>
              </a:rPr>
              <a:t>UNIDAD 1 “</a:t>
            </a:r>
            <a:r>
              <a:rPr lang="es-ES_tradnl" sz="2000" b="1" u="sng" dirty="0">
                <a:solidFill>
                  <a:srgbClr val="FF0000"/>
                </a:solidFill>
              </a:rPr>
              <a:t>MANEJO, </a:t>
            </a:r>
            <a:r>
              <a:rPr lang="es-ES_tradnl" sz="2000" b="1" u="sng" dirty="0" smtClean="0">
                <a:solidFill>
                  <a:srgbClr val="FF0000"/>
                </a:solidFill>
              </a:rPr>
              <a:t>CONSERVACIÓN </a:t>
            </a:r>
            <a:r>
              <a:rPr lang="es-ES_tradnl" sz="2000" b="1" u="sng" dirty="0">
                <a:solidFill>
                  <a:srgbClr val="FF0000"/>
                </a:solidFill>
              </a:rPr>
              <a:t>Y </a:t>
            </a:r>
            <a:r>
              <a:rPr lang="es-ES_tradnl" sz="2000" b="1" u="sng" dirty="0" smtClean="0">
                <a:solidFill>
                  <a:srgbClr val="FF0000"/>
                </a:solidFill>
              </a:rPr>
              <a:t>DISTRIBUCIÓN </a:t>
            </a:r>
            <a:r>
              <a:rPr lang="es-ES_tradnl" sz="2000" b="1" u="sng" dirty="0">
                <a:solidFill>
                  <a:srgbClr val="FF0000"/>
                </a:solidFill>
              </a:rPr>
              <a:t>DE LOS TIPOS DE FARMACOS”</a:t>
            </a:r>
            <a:endParaRPr lang="es-CL" sz="2000" dirty="0">
              <a:solidFill>
                <a:srgbClr val="FF0000"/>
              </a:solidFill>
            </a:endParaRPr>
          </a:p>
          <a:p>
            <a:r>
              <a:rPr lang="es-ES" b="1" dirty="0" smtClean="0">
                <a:solidFill>
                  <a:schemeClr val="tx2"/>
                </a:solidFill>
              </a:rPr>
              <a:t>OBJETIVO GENERAL:</a:t>
            </a:r>
          </a:p>
          <a:p>
            <a:r>
              <a:rPr lang="es-ES" dirty="0" smtClean="0"/>
              <a:t>Prepara </a:t>
            </a:r>
            <a:r>
              <a:rPr lang="es-ES" dirty="0"/>
              <a:t>medicamentos indicados al adulto mayor, de acuerdo a la prescripción médica e indicación de enfermería, aplicando los principios de asepsia y antisepsia, la técnica descrita en el manual de procedimientos de enfermería y las indicaciones establecidas por el laboratorio farmacéutico</a:t>
            </a:r>
            <a:r>
              <a:rPr lang="es-ES" dirty="0" smtClean="0"/>
              <a:t>.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187570" y="4003531"/>
            <a:ext cx="11687912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00B050"/>
                </a:solidFill>
              </a:rPr>
              <a:t>OBJETIVO DE LA CLASE:</a:t>
            </a:r>
          </a:p>
          <a:p>
            <a:r>
              <a:rPr lang="es-ES_tradnl" dirty="0" smtClean="0">
                <a:solidFill>
                  <a:schemeClr val="tx1"/>
                </a:solidFill>
              </a:rPr>
              <a:t>Comprender el calculo que se realiza  a una dosis según la formas y   presentación de un producto farmacéutico, con el fin de prevenir un error de medicación y/o la muerte de un paciente.</a:t>
            </a:r>
            <a:endParaRPr lang="es-ES" b="1" dirty="0" smtClean="0">
              <a:solidFill>
                <a:schemeClr val="tx1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187570" y="5402822"/>
            <a:ext cx="11687912" cy="9233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s-ES" b="1" dirty="0" smtClean="0"/>
          </a:p>
          <a:p>
            <a:r>
              <a:rPr lang="es-ES" b="1" dirty="0" smtClean="0"/>
              <a:t>Lea atentamente el PPT y realice la actividad en su cuaderno, sáquele una fotografía y la envíela al mail </a:t>
            </a:r>
            <a:r>
              <a:rPr lang="es-CL" dirty="0" smtClean="0">
                <a:solidFill>
                  <a:srgbClr val="FF0000"/>
                </a:solidFill>
                <a:hlinkClick r:id="rId2"/>
              </a:rPr>
              <a:t>alexis.berrios@liceo-victorinolastarria.cl</a:t>
            </a:r>
            <a:endParaRPr lang="es-ES" b="1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6" t="4770" r="2955" b="76140"/>
          <a:stretch/>
        </p:blipFill>
        <p:spPr bwMode="auto">
          <a:xfrm>
            <a:off x="187570" y="4926842"/>
            <a:ext cx="9011503" cy="723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219" y="270647"/>
            <a:ext cx="1066800" cy="121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61" y="1527076"/>
            <a:ext cx="1491390" cy="927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0481" y="4642553"/>
            <a:ext cx="2818642" cy="1007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31" t="9683" r="10756" b="8461"/>
          <a:stretch/>
        </p:blipFill>
        <p:spPr bwMode="auto">
          <a:xfrm>
            <a:off x="10194877" y="1483497"/>
            <a:ext cx="1228298" cy="1014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7923" y="128094"/>
            <a:ext cx="1981200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788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106" y="0"/>
            <a:ext cx="1697444" cy="1057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35" b="31035"/>
          <a:stretch/>
        </p:blipFill>
        <p:spPr bwMode="auto">
          <a:xfrm>
            <a:off x="1466106" y="963742"/>
            <a:ext cx="4148635" cy="753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12623"/>
          <a:stretch/>
        </p:blipFill>
        <p:spPr bwMode="auto">
          <a:xfrm>
            <a:off x="394648" y="49686"/>
            <a:ext cx="1071458" cy="1667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62" t="1830" r="20547" b="3737"/>
          <a:stretch/>
        </p:blipFill>
        <p:spPr bwMode="auto">
          <a:xfrm>
            <a:off x="5130316" y="63414"/>
            <a:ext cx="642687" cy="804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10 Rectángulo"/>
          <p:cNvSpPr/>
          <p:nvPr/>
        </p:nvSpPr>
        <p:spPr>
          <a:xfrm>
            <a:off x="6087551" y="191110"/>
            <a:ext cx="5984843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Esperando que se encuentren bien ustedes </a:t>
            </a:r>
          </a:p>
          <a:p>
            <a:pPr algn="ctr"/>
            <a:r>
              <a:rPr lang="es-ES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y sus familias, iniciaremos </a:t>
            </a:r>
          </a:p>
          <a:p>
            <a:pPr algn="ctr"/>
            <a:r>
              <a:rPr lang="es-ES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la guía recordando la semana anterior</a:t>
            </a:r>
            <a:endParaRPr lang="es-ES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481" y="1717673"/>
            <a:ext cx="9321422" cy="514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45"/>
          <a:stretch/>
        </p:blipFill>
        <p:spPr bwMode="auto">
          <a:xfrm>
            <a:off x="5773003" y="4715302"/>
            <a:ext cx="6195372" cy="2142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91" t="52543"/>
          <a:stretch/>
        </p:blipFill>
        <p:spPr bwMode="auto">
          <a:xfrm>
            <a:off x="8846717" y="1717673"/>
            <a:ext cx="3121658" cy="2267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1 Título"/>
          <p:cNvSpPr>
            <a:spLocks noGrp="1"/>
          </p:cNvSpPr>
          <p:nvPr>
            <p:ph type="title"/>
          </p:nvPr>
        </p:nvSpPr>
        <p:spPr>
          <a:xfrm>
            <a:off x="5923128" y="4140561"/>
            <a:ext cx="6268872" cy="562627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s-CL" sz="2400" dirty="0" smtClean="0"/>
              <a:t>Presentación de un producto farmacéutico</a:t>
            </a:r>
            <a:endParaRPr lang="es-CL" sz="2400" dirty="0"/>
          </a:p>
        </p:txBody>
      </p:sp>
    </p:spTree>
    <p:extLst>
      <p:ext uri="{BB962C8B-B14F-4D97-AF65-F5344CB8AC3E}">
        <p14:creationId xmlns:p14="http://schemas.microsoft.com/office/powerpoint/2010/main" val="49680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5753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s-CL" b="1" dirty="0" smtClean="0"/>
              <a:t>Calculo de dosis</a:t>
            </a:r>
            <a:endParaRPr lang="es-CL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32310" y="1106181"/>
            <a:ext cx="6009494" cy="2297884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s-CL" dirty="0" smtClean="0"/>
              <a:t>Es un procedimiento que consta de calcular un fármaco según la indicación de un medico, este calculo se puede efectuar para una dosis o para el tratamiento completo que se indicara a un usuario.</a:t>
            </a:r>
            <a:endParaRPr lang="es-CL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961"/>
          <a:stretch/>
        </p:blipFill>
        <p:spPr bwMode="auto">
          <a:xfrm>
            <a:off x="168394" y="1106180"/>
            <a:ext cx="5686425" cy="2155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-4620" y="3404064"/>
            <a:ext cx="11718877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Las concentraciones de los medicamentos se expresan básicamente de la siguiente forma:</a:t>
            </a:r>
            <a:endParaRPr lang="es-ES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68393" y="4476466"/>
            <a:ext cx="535894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ML= mililitros  CC= centímetros cúbicos </a:t>
            </a:r>
            <a:r>
              <a:rPr lang="es-CL" b="1" dirty="0" smtClean="0"/>
              <a:t>(estos dos conceptos simbolizan lo mismo)</a:t>
            </a:r>
          </a:p>
          <a:p>
            <a:r>
              <a:rPr lang="es-CL" dirty="0" smtClean="0"/>
              <a:t>LT= litro</a:t>
            </a:r>
          </a:p>
          <a:p>
            <a:r>
              <a:rPr lang="es-CL" dirty="0" smtClean="0"/>
              <a:t>Mg= miligramos</a:t>
            </a:r>
          </a:p>
          <a:p>
            <a:r>
              <a:rPr lang="es-CL" dirty="0" smtClean="0"/>
              <a:t>Gr= gramos</a:t>
            </a:r>
          </a:p>
          <a:p>
            <a:r>
              <a:rPr lang="es-CL" dirty="0" smtClean="0"/>
              <a:t>%= concentración de un fármaco en 100 cc o ml de solución </a:t>
            </a:r>
          </a:p>
          <a:p>
            <a:r>
              <a:rPr lang="es-CL" dirty="0" smtClean="0"/>
              <a:t>MCG= microgramos </a:t>
            </a:r>
          </a:p>
          <a:p>
            <a:endParaRPr lang="es-CL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1744" y="4612943"/>
            <a:ext cx="5601066" cy="2019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44529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0"/>
            <a:ext cx="10528300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5"/>
          <a:stretch/>
        </p:blipFill>
        <p:spPr bwMode="auto">
          <a:xfrm>
            <a:off x="0" y="1339328"/>
            <a:ext cx="8457835" cy="170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140397" y="756398"/>
            <a:ext cx="431611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u="sng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Regla de 3 simple</a:t>
            </a:r>
            <a:endParaRPr lang="es-ES" sz="4000" b="1" u="sng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1661" y="1110341"/>
            <a:ext cx="2695314" cy="1796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532263" y="3039541"/>
            <a:ext cx="77246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b="1" dirty="0" smtClean="0"/>
              <a:t>EJEMPLO:</a:t>
            </a:r>
          </a:p>
          <a:p>
            <a:r>
              <a:rPr lang="es-CL" dirty="0" smtClean="0"/>
              <a:t>Usted debe administrar un medicamento llamado </a:t>
            </a:r>
            <a:r>
              <a:rPr lang="es-CL" dirty="0" err="1" smtClean="0"/>
              <a:t>clonexinato</a:t>
            </a:r>
            <a:r>
              <a:rPr lang="es-CL" dirty="0" smtClean="0"/>
              <a:t> de lisina 150 mg cada 8 horas por 7 días vía intravenosa. </a:t>
            </a:r>
            <a:endParaRPr lang="es-CL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7" t="16210" r="6787" b="6228"/>
          <a:stretch/>
        </p:blipFill>
        <p:spPr bwMode="auto">
          <a:xfrm>
            <a:off x="8256896" y="3312938"/>
            <a:ext cx="3725839" cy="1787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Elipse"/>
          <p:cNvSpPr/>
          <p:nvPr/>
        </p:nvSpPr>
        <p:spPr>
          <a:xfrm>
            <a:off x="188163" y="3993648"/>
            <a:ext cx="1149318" cy="9195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b="1" dirty="0" smtClean="0"/>
              <a:t>PASO</a:t>
            </a:r>
            <a:r>
              <a:rPr lang="es-CL" dirty="0" smtClean="0"/>
              <a:t> 1</a:t>
            </a:r>
            <a:endParaRPr lang="es-CL" dirty="0"/>
          </a:p>
        </p:txBody>
      </p:sp>
      <p:sp>
        <p:nvSpPr>
          <p:cNvPr id="7" name="6 Rectángulo"/>
          <p:cNvSpPr/>
          <p:nvPr/>
        </p:nvSpPr>
        <p:spPr>
          <a:xfrm>
            <a:off x="1337481" y="4206866"/>
            <a:ext cx="1692322" cy="6329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dirty="0" smtClean="0"/>
              <a:t>Sacar  1 dosis</a:t>
            </a:r>
            <a:endParaRPr lang="es-CL" sz="2400" dirty="0"/>
          </a:p>
        </p:txBody>
      </p:sp>
      <p:sp>
        <p:nvSpPr>
          <p:cNvPr id="8" name="7 CuadroTexto"/>
          <p:cNvSpPr txBox="1"/>
          <p:nvPr/>
        </p:nvSpPr>
        <p:spPr>
          <a:xfrm>
            <a:off x="3020040" y="3993648"/>
            <a:ext cx="89529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Verificar la presentación del medicamentos</a:t>
            </a:r>
          </a:p>
          <a:p>
            <a:endParaRPr lang="es-CL" dirty="0" smtClean="0"/>
          </a:p>
          <a:p>
            <a:r>
              <a:rPr lang="es-CL" dirty="0" smtClean="0"/>
              <a:t>Ahora utilizaremos la regla de 3 simple</a:t>
            </a:r>
          </a:p>
        </p:txBody>
      </p:sp>
      <p:sp>
        <p:nvSpPr>
          <p:cNvPr id="10" name="9 Flecha derecha"/>
          <p:cNvSpPr/>
          <p:nvPr/>
        </p:nvSpPr>
        <p:spPr>
          <a:xfrm rot="20851114">
            <a:off x="7395556" y="3975630"/>
            <a:ext cx="1260519" cy="1895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28" t="28138" r="46136" b="63268"/>
          <a:stretch/>
        </p:blipFill>
        <p:spPr bwMode="auto">
          <a:xfrm>
            <a:off x="3603006" y="4315867"/>
            <a:ext cx="2827477" cy="275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12 Rectángulo"/>
          <p:cNvSpPr/>
          <p:nvPr/>
        </p:nvSpPr>
        <p:spPr>
          <a:xfrm>
            <a:off x="8870224" y="4927157"/>
            <a:ext cx="2278189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100mg = 2 ml</a:t>
            </a:r>
          </a:p>
          <a:p>
            <a:pPr algn="ctr"/>
            <a:r>
              <a:rPr lang="es-ES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150 mg = X ml</a:t>
            </a:r>
            <a:endParaRPr lang="es-ES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60515" y="4832595"/>
            <a:ext cx="89529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L" dirty="0" smtClean="0"/>
          </a:p>
          <a:p>
            <a:r>
              <a:rPr lang="es-CL" dirty="0"/>
              <a:t>_</a:t>
            </a:r>
            <a:r>
              <a:rPr lang="es-CL" dirty="0" smtClean="0"/>
              <a:t>En el numerador (arriba de la formula) se deben poner los datos de la presentación del fármaco </a:t>
            </a:r>
          </a:p>
          <a:p>
            <a:r>
              <a:rPr lang="es-CL" dirty="0" smtClean="0"/>
              <a:t>_En el denominador (debajo de la formula) se debe anotar lo que indico el medico</a:t>
            </a:r>
          </a:p>
          <a:p>
            <a:r>
              <a:rPr lang="es-CL" dirty="0" smtClean="0"/>
              <a:t>_siempre lo que se busca quedara con una</a:t>
            </a:r>
            <a:r>
              <a:rPr lang="es-CL" sz="2400" b="1" dirty="0" smtClean="0"/>
              <a:t> X</a:t>
            </a:r>
          </a:p>
        </p:txBody>
      </p:sp>
      <p:sp>
        <p:nvSpPr>
          <p:cNvPr id="14" name="13 Rectángulo"/>
          <p:cNvSpPr/>
          <p:nvPr/>
        </p:nvSpPr>
        <p:spPr>
          <a:xfrm>
            <a:off x="4817893" y="6071277"/>
            <a:ext cx="254986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Resultado:</a:t>
            </a:r>
            <a:endParaRPr lang="es-ES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7367757" y="5881264"/>
            <a:ext cx="45145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Para sacar el resultado se debe:</a:t>
            </a:r>
          </a:p>
          <a:p>
            <a:r>
              <a:rPr lang="es-CL" dirty="0" smtClean="0"/>
              <a:t>Los 150 se multiplica por 2 y el resultado se divide por 100 y esto da: </a:t>
            </a:r>
            <a:r>
              <a:rPr lang="es-CL" dirty="0" smtClean="0">
                <a:solidFill>
                  <a:srgbClr val="FF0000"/>
                </a:solidFill>
              </a:rPr>
              <a:t>3ml = 1 dosis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5743201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0"/>
            <a:ext cx="10528300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5"/>
          <a:stretch/>
        </p:blipFill>
        <p:spPr bwMode="auto">
          <a:xfrm>
            <a:off x="0" y="1339328"/>
            <a:ext cx="8457835" cy="170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140397" y="756398"/>
            <a:ext cx="431611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u="sng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Regla de 3 simple</a:t>
            </a:r>
            <a:endParaRPr lang="es-ES" sz="4000" b="1" u="sng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1661" y="1110341"/>
            <a:ext cx="2695314" cy="1796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532263" y="3039541"/>
            <a:ext cx="77246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b="1" dirty="0" smtClean="0"/>
              <a:t>EJEMPLO:</a:t>
            </a:r>
          </a:p>
          <a:p>
            <a:r>
              <a:rPr lang="es-CL" dirty="0" smtClean="0"/>
              <a:t>Usted debe administrar un medicamento llamado </a:t>
            </a:r>
            <a:r>
              <a:rPr lang="es-CL" dirty="0" err="1" smtClean="0"/>
              <a:t>clonexinato</a:t>
            </a:r>
            <a:r>
              <a:rPr lang="es-CL" dirty="0" smtClean="0"/>
              <a:t> de lisina 150 mg cada 8 horas por 7 días vía intravenosa. </a:t>
            </a:r>
            <a:endParaRPr lang="es-CL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7" t="16210" r="6787" b="6228"/>
          <a:stretch/>
        </p:blipFill>
        <p:spPr bwMode="auto">
          <a:xfrm>
            <a:off x="8256896" y="3312938"/>
            <a:ext cx="3725839" cy="1787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Elipse"/>
          <p:cNvSpPr/>
          <p:nvPr/>
        </p:nvSpPr>
        <p:spPr>
          <a:xfrm>
            <a:off x="27296" y="3993648"/>
            <a:ext cx="1149318" cy="91954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b="1" dirty="0" smtClean="0"/>
              <a:t>PASO</a:t>
            </a:r>
            <a:r>
              <a:rPr lang="es-CL" dirty="0" smtClean="0"/>
              <a:t> 2</a:t>
            </a:r>
            <a:endParaRPr lang="es-CL" dirty="0"/>
          </a:p>
        </p:txBody>
      </p:sp>
      <p:sp>
        <p:nvSpPr>
          <p:cNvPr id="7" name="6 Rectángulo"/>
          <p:cNvSpPr/>
          <p:nvPr/>
        </p:nvSpPr>
        <p:spPr>
          <a:xfrm>
            <a:off x="1176614" y="4027579"/>
            <a:ext cx="2238232" cy="99815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dirty="0" smtClean="0"/>
              <a:t>Cuantas ampollas son 1 dosis</a:t>
            </a:r>
            <a:endParaRPr lang="es-CL" sz="2400" dirty="0"/>
          </a:p>
        </p:txBody>
      </p:sp>
      <p:sp>
        <p:nvSpPr>
          <p:cNvPr id="8" name="7 CuadroTexto"/>
          <p:cNvSpPr txBox="1"/>
          <p:nvPr/>
        </p:nvSpPr>
        <p:spPr>
          <a:xfrm>
            <a:off x="3549349" y="3993648"/>
            <a:ext cx="89529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Verificar la presentación del medicamentos</a:t>
            </a:r>
          </a:p>
          <a:p>
            <a:r>
              <a:rPr lang="es-CL" dirty="0" smtClean="0"/>
              <a:t>                                                    = 1 ampolla</a:t>
            </a:r>
          </a:p>
          <a:p>
            <a:r>
              <a:rPr lang="es-CL" dirty="0" smtClean="0"/>
              <a:t>Ahora utilizaremos la regla de 3 simple</a:t>
            </a: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28" t="28138" r="46136" b="63268"/>
          <a:stretch/>
        </p:blipFill>
        <p:spPr bwMode="auto">
          <a:xfrm>
            <a:off x="3603006" y="4315867"/>
            <a:ext cx="2827477" cy="275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12 Rectángulo"/>
          <p:cNvSpPr/>
          <p:nvPr/>
        </p:nvSpPr>
        <p:spPr>
          <a:xfrm>
            <a:off x="8455849" y="4927157"/>
            <a:ext cx="3106941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100mg = 1 ampolla</a:t>
            </a:r>
          </a:p>
          <a:p>
            <a:pPr algn="ctr"/>
            <a:r>
              <a:rPr lang="es-ES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150 mg = X ampolla</a:t>
            </a:r>
            <a:endParaRPr lang="es-ES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60515" y="4832595"/>
            <a:ext cx="89529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L" dirty="0" smtClean="0"/>
          </a:p>
          <a:p>
            <a:r>
              <a:rPr lang="es-CL" dirty="0"/>
              <a:t>_</a:t>
            </a:r>
            <a:r>
              <a:rPr lang="es-CL" dirty="0" smtClean="0"/>
              <a:t>En el numerador (arriba de la formula) se deben poner los datos de la presentación del fármaco </a:t>
            </a:r>
          </a:p>
          <a:p>
            <a:r>
              <a:rPr lang="es-CL" dirty="0" smtClean="0"/>
              <a:t>_En el denominador (debajo de la formula) se debe anotar lo que indico el medico</a:t>
            </a:r>
          </a:p>
          <a:p>
            <a:r>
              <a:rPr lang="es-CL" dirty="0" smtClean="0"/>
              <a:t>_siempre lo que se busca quedara con una</a:t>
            </a:r>
            <a:r>
              <a:rPr lang="es-CL" sz="2400" b="1" dirty="0" smtClean="0"/>
              <a:t> X</a:t>
            </a:r>
          </a:p>
        </p:txBody>
      </p:sp>
      <p:sp>
        <p:nvSpPr>
          <p:cNvPr id="14" name="13 Rectángulo"/>
          <p:cNvSpPr/>
          <p:nvPr/>
        </p:nvSpPr>
        <p:spPr>
          <a:xfrm>
            <a:off x="4394579" y="5940590"/>
            <a:ext cx="176035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Resultado:</a:t>
            </a:r>
            <a:endParaRPr lang="es-ES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6092825" y="5940590"/>
            <a:ext cx="55497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Para sacar el resultado se debe:</a:t>
            </a:r>
          </a:p>
          <a:p>
            <a:r>
              <a:rPr lang="es-CL" dirty="0" smtClean="0"/>
              <a:t>Los 150 se multiplica por 1 y el resultado se divide por 100 y esto da: 1,5 ampollas =</a:t>
            </a:r>
            <a:r>
              <a:rPr lang="es-CL" dirty="0" smtClean="0">
                <a:solidFill>
                  <a:srgbClr val="FF0000"/>
                </a:solidFill>
              </a:rPr>
              <a:t>2 ampollas por  1 dosis</a:t>
            </a:r>
            <a:endParaRPr lang="es-C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1418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11" y="5268036"/>
            <a:ext cx="2196829" cy="139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896" y="109183"/>
            <a:ext cx="2597624" cy="1948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4520" y="365125"/>
            <a:ext cx="8119280" cy="718167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s-CL" dirty="0" smtClean="0"/>
              <a:t>TAREA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111690" y="1109719"/>
            <a:ext cx="901840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L" sz="2400" dirty="0" smtClean="0"/>
              <a:t>1. Registre en su cuaderno fecha, objetivo general y de la clase. </a:t>
            </a:r>
            <a:endParaRPr lang="es-CL" sz="2400" dirty="0"/>
          </a:p>
          <a:p>
            <a:pPr marL="0" indent="0">
              <a:buNone/>
            </a:pPr>
            <a:r>
              <a:rPr lang="es-CL" sz="2400" dirty="0" smtClean="0"/>
              <a:t>2. Escriba en su cuaderno el PPT de la pagina 2 a la 5.</a:t>
            </a:r>
          </a:p>
          <a:p>
            <a:pPr marL="0" indent="0">
              <a:buNone/>
            </a:pPr>
            <a:r>
              <a:rPr lang="es-CL" sz="2400" dirty="0" smtClean="0"/>
              <a:t>3. Realice el siguiente ejercicio ocupando la regla de 3 simple:</a:t>
            </a:r>
          </a:p>
          <a:p>
            <a:pPr marL="0" indent="0">
              <a:buNone/>
            </a:pPr>
            <a:r>
              <a:rPr lang="es-CL" sz="2400" dirty="0" smtClean="0"/>
              <a:t>El medico le indica administrar paracetamol 2 gramos cada 8 horas por 3 días. ¿cuantos comprimidos debe administrar en una dosis según la      	presentación farmacológica</a:t>
            </a:r>
          </a:p>
          <a:p>
            <a:pPr marL="0" indent="0">
              <a:buNone/>
            </a:pPr>
            <a:r>
              <a:rPr lang="es-CL" sz="2400" dirty="0"/>
              <a:t>	</a:t>
            </a:r>
            <a:r>
              <a:rPr lang="es-CL" sz="2400" dirty="0" smtClean="0">
                <a:solidFill>
                  <a:srgbClr val="FF0000"/>
                </a:solidFill>
              </a:rPr>
              <a:t>DEJO LINK PARA APOYO</a:t>
            </a:r>
          </a:p>
          <a:p>
            <a:pPr marL="0" indent="0">
              <a:buNone/>
            </a:pPr>
            <a:r>
              <a:rPr lang="es-CL" sz="2400" dirty="0" smtClean="0"/>
              <a:t>         </a:t>
            </a:r>
            <a:r>
              <a:rPr lang="es-CL" sz="2400" dirty="0">
                <a:hlinkClick r:id="rId4"/>
              </a:rPr>
              <a:t>https://www.youtube.com/watch?v=mq65o5Tz0n8</a:t>
            </a:r>
            <a:endParaRPr lang="es-CL" sz="2400" dirty="0"/>
          </a:p>
        </p:txBody>
      </p:sp>
      <p:sp>
        <p:nvSpPr>
          <p:cNvPr id="4" name="3 Rectángulo"/>
          <p:cNvSpPr/>
          <p:nvPr/>
        </p:nvSpPr>
        <p:spPr>
          <a:xfrm>
            <a:off x="2801838" y="5461057"/>
            <a:ext cx="8029442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La regla de 3 simple, </a:t>
            </a:r>
          </a:p>
          <a:p>
            <a:pPr algn="ctr"/>
            <a:r>
              <a:rPr lang="es-E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es lo más relevante para poder administrar un medicamento, </a:t>
            </a:r>
          </a:p>
          <a:p>
            <a:pPr algn="ctr"/>
            <a:r>
              <a:rPr lang="es-E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sin esto nunca lo podremos ejecutar…</a:t>
            </a:r>
            <a:endParaRPr lang="es-ES" sz="24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11" y="3221014"/>
            <a:ext cx="3611229" cy="2047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97"/>
          <a:stretch/>
        </p:blipFill>
        <p:spPr bwMode="auto">
          <a:xfrm>
            <a:off x="10338045" y="3354203"/>
            <a:ext cx="1807969" cy="1780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0266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746</TotalTime>
  <Words>641</Words>
  <Application>Microsoft Office PowerPoint</Application>
  <PresentationFormat>Personalizado</PresentationFormat>
  <Paragraphs>68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Tema de Office</vt:lpstr>
      <vt:lpstr>Presentación de PowerPoint</vt:lpstr>
      <vt:lpstr>Presentación de un producto farmacéutico</vt:lpstr>
      <vt:lpstr>Calculo de dosis</vt:lpstr>
      <vt:lpstr>Presentación de PowerPoint</vt:lpstr>
      <vt:lpstr>Presentación de PowerPoint</vt:lpstr>
      <vt:lpstr>TAREA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Retroalimentación de S.O.M.E.</dc:title>
  <dc:creator>Usuario de Windows</dc:creator>
  <cp:lastModifiedBy>aberr</cp:lastModifiedBy>
  <cp:revision>73</cp:revision>
  <dcterms:created xsi:type="dcterms:W3CDTF">2020-03-26T01:44:03Z</dcterms:created>
  <dcterms:modified xsi:type="dcterms:W3CDTF">2020-06-26T01:29:57Z</dcterms:modified>
</cp:coreProperties>
</file>