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9"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206504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417266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1805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13668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198328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229329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200703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235246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250218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19551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D288580-4895-4DC9-B7A0-0AB6306F0300}" type="datetimeFigureOut">
              <a:rPr lang="es-CL" smtClean="0"/>
              <a:t>09-04-2020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C040C02E-205E-41A4-B407-ED107D7AF5E5}" type="slidenum">
              <a:rPr lang="es-CL" smtClean="0"/>
              <a:t>‹Nº›</a:t>
            </a:fld>
            <a:endParaRPr lang="es-CL"/>
          </a:p>
        </p:txBody>
      </p:sp>
    </p:spTree>
    <p:extLst>
      <p:ext uri="{BB962C8B-B14F-4D97-AF65-F5344CB8AC3E}">
        <p14:creationId xmlns:p14="http://schemas.microsoft.com/office/powerpoint/2010/main" val="328605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88580-4895-4DC9-B7A0-0AB6306F0300}" type="datetimeFigureOut">
              <a:rPr lang="es-CL" smtClean="0"/>
              <a:t>09-04-2020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0C02E-205E-41A4-B407-ED107D7AF5E5}" type="slidenum">
              <a:rPr lang="es-CL" smtClean="0"/>
              <a:t>‹Nº›</a:t>
            </a:fld>
            <a:endParaRPr lang="es-CL"/>
          </a:p>
        </p:txBody>
      </p:sp>
    </p:spTree>
    <p:extLst>
      <p:ext uri="{BB962C8B-B14F-4D97-AF65-F5344CB8AC3E}">
        <p14:creationId xmlns:p14="http://schemas.microsoft.com/office/powerpoint/2010/main" val="1124277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aneth.granados@liceo-victorinolastarria.c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24744"/>
            <a:ext cx="7772400" cy="1470025"/>
          </a:xfrm>
        </p:spPr>
        <p:txBody>
          <a:bodyPr/>
          <a:lstStyle/>
          <a:p>
            <a:r>
              <a:rPr lang="es-CL" sz="4000" dirty="0"/>
              <a:t>PREVENCION Y CONTROL DE INFECCIONES INTRAHOSPITALARIAS</a:t>
            </a:r>
          </a:p>
        </p:txBody>
      </p:sp>
      <p:sp>
        <p:nvSpPr>
          <p:cNvPr id="5" name="4 Subtítulo"/>
          <p:cNvSpPr>
            <a:spLocks noGrp="1"/>
          </p:cNvSpPr>
          <p:nvPr>
            <p:ph type="subTitle" idx="1"/>
          </p:nvPr>
        </p:nvSpPr>
        <p:spPr>
          <a:xfrm>
            <a:off x="971600" y="4437112"/>
            <a:ext cx="7344816" cy="1561728"/>
          </a:xfrm>
        </p:spPr>
        <p:txBody>
          <a:bodyPr>
            <a:normAutofit fontScale="70000" lnSpcReduction="20000"/>
          </a:bodyPr>
          <a:lstStyle/>
          <a:p>
            <a:pPr algn="l"/>
            <a:r>
              <a:rPr lang="es-CL" dirty="0"/>
              <a:t>Clase correspondiente a la semana del 27 de Abril al 1/05.</a:t>
            </a:r>
          </a:p>
          <a:p>
            <a:pPr algn="l"/>
            <a:r>
              <a:rPr lang="es-CL" dirty="0"/>
              <a:t>Semana 5.</a:t>
            </a:r>
          </a:p>
          <a:p>
            <a:pPr algn="l"/>
            <a:r>
              <a:rPr lang="es-CL" dirty="0"/>
              <a:t>Curso: 4C – 4D – 4E</a:t>
            </a:r>
          </a:p>
          <a:p>
            <a:pPr algn="l"/>
            <a:r>
              <a:rPr lang="es-CL" dirty="0"/>
              <a:t>Docente: Janeth Granados. E.U</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598738"/>
            <a:ext cx="2414587" cy="165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157192"/>
            <a:ext cx="153035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003" y="7105"/>
            <a:ext cx="3017837"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276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002184817"/>
              </p:ext>
            </p:extLst>
          </p:nvPr>
        </p:nvGraphicFramePr>
        <p:xfrm>
          <a:off x="611560" y="548681"/>
          <a:ext cx="7560840" cy="5998872"/>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1914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600" dirty="0"/>
                        <a:t>CONSULTA DE LACTANCIA MATERNA</a:t>
                      </a:r>
                    </a:p>
                    <a:p>
                      <a:endParaRPr lang="es-CL" sz="1600" dirty="0"/>
                    </a:p>
                  </a:txBody>
                  <a:tcPr/>
                </a:tc>
                <a:tc>
                  <a:txBody>
                    <a:bodyPr/>
                    <a:lstStyle/>
                    <a:p>
                      <a:r>
                        <a:rPr lang="es-CL" sz="1600" dirty="0"/>
                        <a:t>Atención otorgada en el </a:t>
                      </a:r>
                      <a:r>
                        <a:rPr lang="es-CL" sz="1600" dirty="0" err="1"/>
                        <a:t>Cesfam</a:t>
                      </a:r>
                      <a:r>
                        <a:rPr lang="es-CL" sz="1600" dirty="0"/>
                        <a:t> al binomio Madre-Hijo para mantener o recuperar la Lactancia</a:t>
                      </a:r>
                    </a:p>
                  </a:txBody>
                  <a:tcPr/>
                </a:tc>
                <a:tc>
                  <a:txBody>
                    <a:bodyPr/>
                    <a:lstStyle/>
                    <a:p>
                      <a:r>
                        <a:rPr lang="es-CL" sz="1600" dirty="0"/>
                        <a:t>-Fomento de Lactancia exclusiva -Técnicas de amamantamiento -Resolución de problemas de la lactancia -Prevención de la transmisión vertical del VIH -Derivación. </a:t>
                      </a:r>
                    </a:p>
                  </a:txBody>
                  <a:tcPr/>
                </a:tc>
                <a:extLst>
                  <a:ext uri="{0D108BD9-81ED-4DB2-BD59-A6C34878D82A}">
                    <a16:rowId xmlns:a16="http://schemas.microsoft.com/office/drawing/2014/main" val="10000"/>
                  </a:ext>
                </a:extLst>
              </a:tr>
              <a:tr h="1851036">
                <a:tc>
                  <a:txBody>
                    <a:bodyPr/>
                    <a:lstStyle/>
                    <a:p>
                      <a:r>
                        <a:rPr lang="es-CL" sz="1600" dirty="0"/>
                        <a:t>EVALUACION ESTADO NUTRICIONAL AL 6º MES POST PARTO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600" dirty="0"/>
                        <a:t>Atención integral otorgada a la mujer en el </a:t>
                      </a:r>
                      <a:r>
                        <a:rPr lang="es-CL" sz="1600" dirty="0" err="1"/>
                        <a:t>Cesfam</a:t>
                      </a:r>
                      <a:r>
                        <a:rPr lang="es-CL" sz="1600" dirty="0"/>
                        <a:t> durante el post parto con el fin de prevenir la aparición de enfermedades crónicas derivadas de Estilos de vida poco saludable</a:t>
                      </a:r>
                    </a:p>
                    <a:p>
                      <a:endParaRPr lang="es-CL" sz="1600" dirty="0"/>
                    </a:p>
                  </a:txBody>
                  <a:tcPr/>
                </a:tc>
                <a:tc>
                  <a:txBody>
                    <a:bodyPr/>
                    <a:lstStyle/>
                    <a:p>
                      <a:pPr marL="0" indent="0">
                        <a:buNone/>
                      </a:pPr>
                      <a:r>
                        <a:rPr lang="es-CL" sz="1600" dirty="0"/>
                        <a:t>. -Consejería -Evaluación estado nutricional. -Derivación</a:t>
                      </a:r>
                    </a:p>
                    <a:p>
                      <a:pPr marL="0" indent="0">
                        <a:buNone/>
                      </a:pPr>
                      <a:r>
                        <a:rPr lang="es-CL" sz="1600" dirty="0"/>
                        <a:t>7</a:t>
                      </a:r>
                    </a:p>
                    <a:p>
                      <a:endParaRPr lang="es-CL" sz="1600" dirty="0"/>
                    </a:p>
                  </a:txBody>
                  <a:tcPr/>
                </a:tc>
                <a:extLst>
                  <a:ext uri="{0D108BD9-81ED-4DB2-BD59-A6C34878D82A}">
                    <a16:rowId xmlns:a16="http://schemas.microsoft.com/office/drawing/2014/main" val="10001"/>
                  </a:ext>
                </a:extLst>
              </a:tr>
              <a:tr h="18510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600" dirty="0"/>
                        <a:t>. EDUCACION Y PROMOCION PARA LA SALUD</a:t>
                      </a:r>
                    </a:p>
                    <a:p>
                      <a:endParaRPr lang="es-CL"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600" dirty="0"/>
                        <a:t>Instancia de intercambio de opiniones entre el equipo de salud y la comunidad Con el fin mejorar el entorno de la Mujer y su</a:t>
                      </a:r>
                    </a:p>
                    <a:p>
                      <a:endParaRPr lang="es-CL"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600" dirty="0"/>
                        <a:t>familia -Educación en Colegios -Educación y atención en terreno Grupos organizados de la comunidad, centro de madres, junta de vecinos -Trabajo con el </a:t>
                      </a:r>
                      <a:r>
                        <a:rPr lang="es-CL" sz="1600" dirty="0" err="1"/>
                        <a:t>intersector</a:t>
                      </a:r>
                      <a:endParaRPr lang="es-CL" sz="1600" dirty="0"/>
                    </a:p>
                    <a:p>
                      <a:endParaRPr lang="es-CL" sz="16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7179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ACTIVIDAD DE REPASO # 5</a:t>
            </a:r>
          </a:p>
        </p:txBody>
      </p:sp>
      <p:sp>
        <p:nvSpPr>
          <p:cNvPr id="3" name="2 Marcador de contenido"/>
          <p:cNvSpPr>
            <a:spLocks noGrp="1"/>
          </p:cNvSpPr>
          <p:nvPr>
            <p:ph idx="1"/>
          </p:nvPr>
        </p:nvSpPr>
        <p:spPr/>
        <p:txBody>
          <a:bodyPr>
            <a:normAutofit fontScale="92500" lnSpcReduction="10000"/>
          </a:bodyPr>
          <a:lstStyle/>
          <a:p>
            <a:pPr marL="0" indent="0" algn="just">
              <a:buNone/>
            </a:pPr>
            <a:r>
              <a:rPr lang="es-CL" dirty="0"/>
              <a:t>Responda las siguientes preguntas, en su cuaderno y envíelas al  email: </a:t>
            </a:r>
            <a:r>
              <a:rPr lang="es-CL" dirty="0">
                <a:hlinkClick r:id="rId2"/>
              </a:rPr>
              <a:t>janeth.granados@liceo-victorinolastarria.cl</a:t>
            </a:r>
            <a:r>
              <a:rPr lang="es-CL" dirty="0"/>
              <a:t>.</a:t>
            </a:r>
          </a:p>
          <a:p>
            <a:pPr marL="0" indent="0" algn="just">
              <a:buNone/>
            </a:pPr>
            <a:r>
              <a:rPr lang="es-CL" dirty="0"/>
              <a:t>Fecha de entrega: Lunes 27 de abril al 1 de mayo  de 2020.</a:t>
            </a:r>
          </a:p>
          <a:p>
            <a:pPr marL="0" indent="0" algn="just">
              <a:buNone/>
            </a:pPr>
            <a:endParaRPr lang="es-CL" dirty="0"/>
          </a:p>
          <a:p>
            <a:pPr marL="514350" indent="-514350" algn="just">
              <a:buFont typeface="+mj-lt"/>
              <a:buAutoNum type="arabicPeriod"/>
            </a:pPr>
            <a:r>
              <a:rPr lang="es-CL" dirty="0"/>
              <a:t>De las prestaciones del programa de la mujer escoja las 3 que usted crea que son mas importantes y explique con sus </a:t>
            </a:r>
            <a:r>
              <a:rPr lang="es-CL"/>
              <a:t>propias palabras porque </a:t>
            </a:r>
            <a:r>
              <a:rPr lang="es-CL" dirty="0"/>
              <a:t>lo son.</a:t>
            </a:r>
          </a:p>
          <a:p>
            <a:pPr marL="514350" indent="-514350" algn="just">
              <a:buFont typeface="+mj-lt"/>
              <a:buAutoNum type="arabicPeriod"/>
            </a:pPr>
            <a:endParaRPr lang="es-CL" dirty="0"/>
          </a:p>
        </p:txBody>
      </p:sp>
    </p:spTree>
    <p:extLst>
      <p:ext uri="{BB962C8B-B14F-4D97-AF65-F5344CB8AC3E}">
        <p14:creationId xmlns:p14="http://schemas.microsoft.com/office/powerpoint/2010/main" val="127887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124744"/>
            <a:ext cx="7772400" cy="1470025"/>
          </a:xfrm>
        </p:spPr>
        <p:txBody>
          <a:bodyPr/>
          <a:lstStyle/>
          <a:p>
            <a:r>
              <a:rPr lang="es-CL" dirty="0"/>
              <a:t>UNIDAD 0</a:t>
            </a:r>
          </a:p>
        </p:txBody>
      </p:sp>
      <p:sp>
        <p:nvSpPr>
          <p:cNvPr id="5" name="4 Subtítulo"/>
          <p:cNvSpPr>
            <a:spLocks noGrp="1"/>
          </p:cNvSpPr>
          <p:nvPr>
            <p:ph type="subTitle" idx="1"/>
          </p:nvPr>
        </p:nvSpPr>
        <p:spPr>
          <a:xfrm>
            <a:off x="899592" y="3284984"/>
            <a:ext cx="7200800" cy="1728192"/>
          </a:xfrm>
        </p:spPr>
        <p:txBody>
          <a:bodyPr>
            <a:normAutofit/>
          </a:bodyPr>
          <a:lstStyle/>
          <a:p>
            <a:pPr algn="l"/>
            <a:r>
              <a:rPr lang="es-CL" dirty="0"/>
              <a:t>CONTENIDO CORRESPONDIENTE SISTEMA DE REGISTRO 3RO MEDIO AÑO 2019.</a:t>
            </a:r>
          </a:p>
        </p:txBody>
      </p:sp>
    </p:spTree>
    <p:extLst>
      <p:ext uri="{BB962C8B-B14F-4D97-AF65-F5344CB8AC3E}">
        <p14:creationId xmlns:p14="http://schemas.microsoft.com/office/powerpoint/2010/main" val="270488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marL="0" indent="0" algn="just">
              <a:buNone/>
            </a:pPr>
            <a:r>
              <a:rPr lang="es-CL" sz="3600" b="1" dirty="0">
                <a:effectLst>
                  <a:outerShdw blurRad="38100" dist="38100" dir="2700000" algn="tl">
                    <a:srgbClr val="000000">
                      <a:alpha val="43137"/>
                    </a:srgbClr>
                  </a:outerShdw>
                </a:effectLst>
              </a:rPr>
              <a:t>OA3: </a:t>
            </a:r>
          </a:p>
          <a:p>
            <a:pPr marL="0" indent="0" algn="just">
              <a:buNone/>
            </a:pPr>
            <a:r>
              <a:rPr lang="es-CL" dirty="0"/>
              <a:t>Aplicar estrategias de promoción de salud, prevención de enfermedades, hábitos de alimentación saludable para fomentar una vida adecuada para la familia y comunidad de acuerdo a modelos definidos por las políticas de salud.</a:t>
            </a:r>
          </a:p>
          <a:p>
            <a:pPr marL="0" indent="0" algn="just">
              <a:buNone/>
            </a:pPr>
            <a:endParaRPr lang="es-CL" dirty="0"/>
          </a:p>
          <a:p>
            <a:pPr marL="0" indent="0" algn="just">
              <a:buNone/>
            </a:pPr>
            <a:endParaRPr lang="es-CL" dirty="0"/>
          </a:p>
          <a:p>
            <a:pPr marL="0" indent="0" algn="just">
              <a:buNone/>
            </a:pPr>
            <a:r>
              <a:rPr lang="es-CL" b="1" dirty="0">
                <a:effectLst>
                  <a:outerShdw blurRad="38100" dist="38100" dir="2700000" algn="tl">
                    <a:srgbClr val="000000">
                      <a:alpha val="43137"/>
                    </a:srgbClr>
                  </a:outerShdw>
                </a:effectLst>
              </a:rPr>
              <a:t>DE LA CLASE:</a:t>
            </a:r>
          </a:p>
          <a:p>
            <a:pPr marL="0" indent="0" algn="just">
              <a:buNone/>
            </a:pPr>
            <a:r>
              <a:rPr lang="es-CL" dirty="0"/>
              <a:t>Contribuir al desarrollo integral, físico, mental y social de la mujer, en todas las etapas de su ciclo vital, desde una perspectiva que contemple los diversos aspectos relacionados con la salud de la mujer, con un enfoque de riesgo que introduzca la promoción, prevención, recuperación, rehabilitación y autocuidado cuidado de su salud.</a:t>
            </a:r>
          </a:p>
        </p:txBody>
      </p:sp>
      <p:sp>
        <p:nvSpPr>
          <p:cNvPr id="3" name="2 Título"/>
          <p:cNvSpPr>
            <a:spLocks noGrp="1"/>
          </p:cNvSpPr>
          <p:nvPr>
            <p:ph type="title"/>
          </p:nvPr>
        </p:nvSpPr>
        <p:spPr/>
        <p:txBody>
          <a:bodyPr/>
          <a:lstStyle/>
          <a:p>
            <a:r>
              <a:rPr lang="es-CL" dirty="0"/>
              <a:t>OBJETIVOS</a:t>
            </a:r>
          </a:p>
        </p:txBody>
      </p:sp>
    </p:spTree>
    <p:extLst>
      <p:ext uri="{BB962C8B-B14F-4D97-AF65-F5344CB8AC3E}">
        <p14:creationId xmlns:p14="http://schemas.microsoft.com/office/powerpoint/2010/main" val="279893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PROGRAMA DE LA MUJER.</a:t>
            </a:r>
          </a:p>
        </p:txBody>
      </p:sp>
      <p:sp>
        <p:nvSpPr>
          <p:cNvPr id="3" name="2 Marcador de contenido"/>
          <p:cNvSpPr>
            <a:spLocks noGrp="1"/>
          </p:cNvSpPr>
          <p:nvPr>
            <p:ph idx="1"/>
          </p:nvPr>
        </p:nvSpPr>
        <p:spPr/>
        <p:txBody>
          <a:bodyPr/>
          <a:lstStyle/>
          <a:p>
            <a:pPr marL="0" indent="0" algn="just">
              <a:buNone/>
            </a:pPr>
            <a:endParaRPr lang="es-CL" dirty="0"/>
          </a:p>
          <a:p>
            <a:pPr marL="0" indent="0" algn="just">
              <a:buNone/>
            </a:pPr>
            <a:r>
              <a:rPr lang="es-CL" dirty="0"/>
              <a:t>El Programa de Salud de la mujer consiste en desarrollar acciones que contribuyan al desarrollo integral, físico, mental y social en todas las etapas de su ciclo vital. </a:t>
            </a:r>
          </a:p>
        </p:txBody>
      </p:sp>
    </p:spTree>
    <p:extLst>
      <p:ext uri="{BB962C8B-B14F-4D97-AF65-F5344CB8AC3E}">
        <p14:creationId xmlns:p14="http://schemas.microsoft.com/office/powerpoint/2010/main" val="352933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PROPOSITO</a:t>
            </a:r>
          </a:p>
        </p:txBody>
      </p:sp>
      <p:sp>
        <p:nvSpPr>
          <p:cNvPr id="3" name="2 Marcador de contenido"/>
          <p:cNvSpPr>
            <a:spLocks noGrp="1"/>
          </p:cNvSpPr>
          <p:nvPr>
            <p:ph idx="1"/>
          </p:nvPr>
        </p:nvSpPr>
        <p:spPr/>
        <p:txBody>
          <a:bodyPr>
            <a:normAutofit lnSpcReduction="10000"/>
          </a:bodyPr>
          <a:lstStyle/>
          <a:p>
            <a:pPr marL="0" indent="0">
              <a:buNone/>
            </a:pPr>
            <a:r>
              <a:rPr lang="es-CL" dirty="0"/>
              <a:t>Fortalecer el logro de una Salud Sexual y Reproductiva satisfactoria para todas las personas. </a:t>
            </a:r>
          </a:p>
          <a:p>
            <a:pPr marL="0" indent="0">
              <a:buNone/>
            </a:pPr>
            <a:r>
              <a:rPr lang="es-CL" dirty="0"/>
              <a:t>Modificar estilos de vida para lograr hábitos saludables, mejorando  la calidad de vida de la mujer post-menopausia reduciendo la morbimortalidad por cánceres ginecológicos. La población objetivo del programa : mujeres de 10 años y más. </a:t>
            </a:r>
          </a:p>
        </p:txBody>
      </p:sp>
    </p:spTree>
    <p:extLst>
      <p:ext uri="{BB962C8B-B14F-4D97-AF65-F5344CB8AC3E}">
        <p14:creationId xmlns:p14="http://schemas.microsoft.com/office/powerpoint/2010/main" val="33321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PRESTACIONES DEL PROGRAMA DE LA MUJER.</a:t>
            </a:r>
          </a:p>
        </p:txBody>
      </p:sp>
      <p:graphicFrame>
        <p:nvGraphicFramePr>
          <p:cNvPr id="4" name="3 Tabla"/>
          <p:cNvGraphicFramePr>
            <a:graphicFrameLocks noGrp="1"/>
          </p:cNvGraphicFramePr>
          <p:nvPr>
            <p:extLst>
              <p:ext uri="{D42A27DB-BD31-4B8C-83A1-F6EECF244321}">
                <p14:modId xmlns:p14="http://schemas.microsoft.com/office/powerpoint/2010/main" val="2652523903"/>
              </p:ext>
            </p:extLst>
          </p:nvPr>
        </p:nvGraphicFramePr>
        <p:xfrm>
          <a:off x="467545" y="1700808"/>
          <a:ext cx="8064894" cy="4464496"/>
        </p:xfrm>
        <a:graphic>
          <a:graphicData uri="http://schemas.openxmlformats.org/drawingml/2006/table">
            <a:tbl>
              <a:tblPr firstRow="1" bandRow="1">
                <a:tableStyleId>{5940675A-B579-460E-94D1-54222C63F5DA}</a:tableStyleId>
              </a:tblPr>
              <a:tblGrid>
                <a:gridCol w="2688298">
                  <a:extLst>
                    <a:ext uri="{9D8B030D-6E8A-4147-A177-3AD203B41FA5}">
                      <a16:colId xmlns:a16="http://schemas.microsoft.com/office/drawing/2014/main" val="20000"/>
                    </a:ext>
                  </a:extLst>
                </a:gridCol>
                <a:gridCol w="2688298">
                  <a:extLst>
                    <a:ext uri="{9D8B030D-6E8A-4147-A177-3AD203B41FA5}">
                      <a16:colId xmlns:a16="http://schemas.microsoft.com/office/drawing/2014/main" val="20001"/>
                    </a:ext>
                  </a:extLst>
                </a:gridCol>
                <a:gridCol w="2688298">
                  <a:extLst>
                    <a:ext uri="{9D8B030D-6E8A-4147-A177-3AD203B41FA5}">
                      <a16:colId xmlns:a16="http://schemas.microsoft.com/office/drawing/2014/main" val="20002"/>
                    </a:ext>
                  </a:extLst>
                </a:gridCol>
              </a:tblGrid>
              <a:tr h="694900">
                <a:tc>
                  <a:txBody>
                    <a:bodyPr/>
                    <a:lstStyle/>
                    <a:p>
                      <a:r>
                        <a:rPr lang="es-CL" dirty="0"/>
                        <a:t>ACTIVIDAD</a:t>
                      </a:r>
                    </a:p>
                  </a:txBody>
                  <a:tcPr/>
                </a:tc>
                <a:tc>
                  <a:txBody>
                    <a:bodyPr/>
                    <a:lstStyle/>
                    <a:p>
                      <a:r>
                        <a:rPr lang="es-CL" dirty="0"/>
                        <a:t>DEFINICION</a:t>
                      </a:r>
                    </a:p>
                  </a:txBody>
                  <a:tcPr/>
                </a:tc>
                <a:tc>
                  <a:txBody>
                    <a:bodyPr/>
                    <a:lstStyle/>
                    <a:p>
                      <a:r>
                        <a:rPr lang="es-CL" dirty="0"/>
                        <a:t>ACCIONES</a:t>
                      </a:r>
                    </a:p>
                  </a:txBody>
                  <a:tcPr/>
                </a:tc>
                <a:extLst>
                  <a:ext uri="{0D108BD9-81ED-4DB2-BD59-A6C34878D82A}">
                    <a16:rowId xmlns:a16="http://schemas.microsoft.com/office/drawing/2014/main" val="10000"/>
                  </a:ext>
                </a:extLst>
              </a:tr>
              <a:tr h="1542108">
                <a:tc>
                  <a:txBody>
                    <a:bodyPr/>
                    <a:lstStyle/>
                    <a:p>
                      <a:r>
                        <a:rPr lang="es-CL" sz="1200" dirty="0"/>
                        <a:t>CONTROL PRE-CONCEPCIONAL</a:t>
                      </a:r>
                    </a:p>
                  </a:txBody>
                  <a:tcPr/>
                </a:tc>
                <a:tc>
                  <a:txBody>
                    <a:bodyPr/>
                    <a:lstStyle/>
                    <a:p>
                      <a:r>
                        <a:rPr lang="es-CL" sz="1200" dirty="0"/>
                        <a:t>Atención integral proporcionada a la mujer y su familia para decidir el momento mas oportuno para comenzar una gestación </a:t>
                      </a:r>
                    </a:p>
                  </a:txBody>
                  <a:tcPr/>
                </a:tc>
                <a:tc>
                  <a:txBody>
                    <a:bodyPr/>
                    <a:lstStyle/>
                    <a:p>
                      <a:r>
                        <a:rPr lang="es-CL" sz="1200" dirty="0"/>
                        <a:t>Consejería: estilo de vida saludable, auto cuidado, actividad física, salud sexual y reproductiva.</a:t>
                      </a:r>
                    </a:p>
                    <a:p>
                      <a:r>
                        <a:rPr lang="es-CL" sz="1200" dirty="0"/>
                        <a:t>-Evaluación estado de salud.</a:t>
                      </a:r>
                    </a:p>
                    <a:p>
                      <a:r>
                        <a:rPr lang="es-CL" sz="1200" dirty="0"/>
                        <a:t>-Exámenes si corresponden. Suplemento vitamínico.</a:t>
                      </a:r>
                    </a:p>
                  </a:txBody>
                  <a:tcPr/>
                </a:tc>
                <a:extLst>
                  <a:ext uri="{0D108BD9-81ED-4DB2-BD59-A6C34878D82A}">
                    <a16:rowId xmlns:a16="http://schemas.microsoft.com/office/drawing/2014/main" val="10001"/>
                  </a:ext>
                </a:extLst>
              </a:tr>
              <a:tr h="2227488">
                <a:tc>
                  <a:txBody>
                    <a:bodyPr/>
                    <a:lstStyle/>
                    <a:p>
                      <a:r>
                        <a:rPr lang="es-CL" sz="1200" dirty="0"/>
                        <a:t>CONTROL PRENATA</a:t>
                      </a:r>
                    </a:p>
                  </a:txBody>
                  <a:tcPr/>
                </a:tc>
                <a:tc>
                  <a:txBody>
                    <a:bodyPr/>
                    <a:lstStyle/>
                    <a:p>
                      <a:r>
                        <a:rPr lang="es-CL" sz="1200" dirty="0"/>
                        <a:t>Atención integral sistemática, periódica, con un enfoque biopsicosocial,  que se otorga a la gestante, con la participación de la pareja u otro acompañante que la mujer decida.</a:t>
                      </a:r>
                    </a:p>
                  </a:txBody>
                  <a:tcPr/>
                </a:tc>
                <a:tc>
                  <a:txBody>
                    <a:bodyPr/>
                    <a:lstStyle/>
                    <a:p>
                      <a:r>
                        <a:rPr lang="es-CL" sz="1200" dirty="0"/>
                        <a:t>-Establecer una relación de ayuda efectiva. </a:t>
                      </a:r>
                    </a:p>
                    <a:p>
                      <a:r>
                        <a:rPr lang="es-CL" sz="1200" dirty="0"/>
                        <a:t>-Pesquisa de factores de riesgo -Evaluación estado de salud </a:t>
                      </a:r>
                    </a:p>
                    <a:p>
                      <a:r>
                        <a:rPr lang="es-CL" sz="1200" dirty="0"/>
                        <a:t>-Exámenes -Entrega de materiales. </a:t>
                      </a:r>
                    </a:p>
                    <a:p>
                      <a:r>
                        <a:rPr lang="es-CL" sz="1200" dirty="0"/>
                        <a:t>-Identificar y potenciar factores protectores.</a:t>
                      </a:r>
                    </a:p>
                    <a:p>
                      <a:r>
                        <a:rPr lang="es-CL" sz="1200" dirty="0"/>
                        <a:t>-Visitas Domiciliarias Integrales</a:t>
                      </a:r>
                    </a:p>
                    <a:p>
                      <a:endParaRPr lang="es-CL"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6258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66710910"/>
              </p:ext>
            </p:extLst>
          </p:nvPr>
        </p:nvGraphicFramePr>
        <p:xfrm>
          <a:off x="323528" y="908720"/>
          <a:ext cx="8280921" cy="5338289"/>
        </p:xfrm>
        <a:graphic>
          <a:graphicData uri="http://schemas.openxmlformats.org/drawingml/2006/table">
            <a:tbl>
              <a:tblPr firstRow="1" bandRow="1">
                <a:tableStyleId>{5940675A-B579-460E-94D1-54222C63F5DA}</a:tableStyleId>
              </a:tblPr>
              <a:tblGrid>
                <a:gridCol w="2760307">
                  <a:extLst>
                    <a:ext uri="{9D8B030D-6E8A-4147-A177-3AD203B41FA5}">
                      <a16:colId xmlns:a16="http://schemas.microsoft.com/office/drawing/2014/main" val="20000"/>
                    </a:ext>
                  </a:extLst>
                </a:gridCol>
                <a:gridCol w="2760307">
                  <a:extLst>
                    <a:ext uri="{9D8B030D-6E8A-4147-A177-3AD203B41FA5}">
                      <a16:colId xmlns:a16="http://schemas.microsoft.com/office/drawing/2014/main" val="20001"/>
                    </a:ext>
                  </a:extLst>
                </a:gridCol>
                <a:gridCol w="2760307">
                  <a:extLst>
                    <a:ext uri="{9D8B030D-6E8A-4147-A177-3AD203B41FA5}">
                      <a16:colId xmlns:a16="http://schemas.microsoft.com/office/drawing/2014/main" val="20002"/>
                    </a:ext>
                  </a:extLst>
                </a:gridCol>
              </a:tblGrid>
              <a:tr h="2089304">
                <a:tc>
                  <a:txBody>
                    <a:bodyPr/>
                    <a:lstStyle/>
                    <a:p>
                      <a:r>
                        <a:rPr lang="es-CL" dirty="0"/>
                        <a:t>CONTROL DE PLANIFICACION FAMILIAR </a:t>
                      </a:r>
                      <a:endParaRPr lang="es-CL" b="0" dirty="0"/>
                    </a:p>
                  </a:txBody>
                  <a:tcPr/>
                </a:tc>
                <a:tc>
                  <a:txBody>
                    <a:bodyPr/>
                    <a:lstStyle/>
                    <a:p>
                      <a:r>
                        <a:rPr lang="es-CL" dirty="0"/>
                        <a:t>Es la atención Integral dada en forma oportuna y confidencial a la Mujer y/o a la pareja que desean programar su embarazo </a:t>
                      </a:r>
                      <a:endParaRPr lang="es-CL" b="0" dirty="0"/>
                    </a:p>
                  </a:txBody>
                  <a:tcPr/>
                </a:tc>
                <a:tc>
                  <a:txBody>
                    <a:bodyPr/>
                    <a:lstStyle/>
                    <a:p>
                      <a:r>
                        <a:rPr lang="es-CL" dirty="0"/>
                        <a:t>Consejería en método anticonceptivo. -Entrega del método elegido -Exámenes anuales </a:t>
                      </a:r>
                      <a:endParaRPr lang="es-CL" b="0" dirty="0"/>
                    </a:p>
                  </a:txBody>
                  <a:tcPr/>
                </a:tc>
                <a:extLst>
                  <a:ext uri="{0D108BD9-81ED-4DB2-BD59-A6C34878D82A}">
                    <a16:rowId xmlns:a16="http://schemas.microsoft.com/office/drawing/2014/main" val="10000"/>
                  </a:ext>
                </a:extLst>
              </a:tr>
              <a:tr h="3248985">
                <a:tc>
                  <a:txBody>
                    <a:bodyPr/>
                    <a:lstStyle/>
                    <a:p>
                      <a:r>
                        <a:rPr lang="es-CL" dirty="0"/>
                        <a:t>CONTROL GINECOLOGICO </a:t>
                      </a:r>
                    </a:p>
                  </a:txBody>
                  <a:tcPr/>
                </a:tc>
                <a:tc>
                  <a:txBody>
                    <a:bodyPr/>
                    <a:lstStyle/>
                    <a:p>
                      <a:r>
                        <a:rPr lang="es-CL" dirty="0"/>
                        <a:t>Es la atención ginecológica integral, proporcionada a la población femenina A lo largo de su ciclo vital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a:t>Consejerías -Detección precoz de Cáncer </a:t>
                      </a:r>
                      <a:r>
                        <a:rPr lang="es-CL" dirty="0" err="1"/>
                        <a:t>Cervicouterino</a:t>
                      </a:r>
                      <a:r>
                        <a:rPr lang="es-CL" dirty="0"/>
                        <a:t> y Cáncer de Mama -Trastornos Climaterio -Detectar precozmente afecciones ginecológicas. -Prevenir la aparición de ITS, VIH/Sida.</a:t>
                      </a:r>
                    </a:p>
                    <a:p>
                      <a:endParaRPr lang="es-CL"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548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595536322"/>
              </p:ext>
            </p:extLst>
          </p:nvPr>
        </p:nvGraphicFramePr>
        <p:xfrm>
          <a:off x="611560" y="980728"/>
          <a:ext cx="7920880" cy="5292080"/>
        </p:xfrm>
        <a:graphic>
          <a:graphicData uri="http://schemas.openxmlformats.org/drawingml/2006/table">
            <a:tbl>
              <a:tblPr firstRow="1" bandRow="1">
                <a:tableStyleId>{5940675A-B579-460E-94D1-54222C63F5DA}</a:tableStyleId>
              </a:tblPr>
              <a:tblGrid>
                <a:gridCol w="2482910">
                  <a:extLst>
                    <a:ext uri="{9D8B030D-6E8A-4147-A177-3AD203B41FA5}">
                      <a16:colId xmlns:a16="http://schemas.microsoft.com/office/drawing/2014/main" val="20000"/>
                    </a:ext>
                  </a:extLst>
                </a:gridCol>
                <a:gridCol w="2718985">
                  <a:extLst>
                    <a:ext uri="{9D8B030D-6E8A-4147-A177-3AD203B41FA5}">
                      <a16:colId xmlns:a16="http://schemas.microsoft.com/office/drawing/2014/main" val="20001"/>
                    </a:ext>
                  </a:extLst>
                </a:gridCol>
                <a:gridCol w="2718985">
                  <a:extLst>
                    <a:ext uri="{9D8B030D-6E8A-4147-A177-3AD203B41FA5}">
                      <a16:colId xmlns:a16="http://schemas.microsoft.com/office/drawing/2014/main" val="20002"/>
                    </a:ext>
                  </a:extLst>
                </a:gridCol>
              </a:tblGrid>
              <a:tr h="2963565">
                <a:tc>
                  <a:txBody>
                    <a:bodyPr/>
                    <a:lstStyle/>
                    <a:p>
                      <a:r>
                        <a:rPr lang="es-CL" sz="1400" dirty="0"/>
                        <a:t>CONTROL DE PUERPERA Y RECIEN NACIDO </a:t>
                      </a:r>
                    </a:p>
                    <a:p>
                      <a:endParaRPr lang="es-CL" sz="1400" dirty="0"/>
                    </a:p>
                    <a:p>
                      <a:endParaRPr lang="es-CL" sz="1400" dirty="0"/>
                    </a:p>
                  </a:txBody>
                  <a:tcPr/>
                </a:tc>
                <a:tc>
                  <a:txBody>
                    <a:bodyPr/>
                    <a:lstStyle/>
                    <a:p>
                      <a:r>
                        <a:rPr lang="es-CL" sz="1400" dirty="0"/>
                        <a:t>Atención Integral y de calidad a la triada: madre, hija/o, padre, que se da después del Parto y antes de 7 a 10 días del alta </a:t>
                      </a:r>
                    </a:p>
                  </a:txBody>
                  <a:tcPr/>
                </a:tc>
                <a:tc>
                  <a:txBody>
                    <a:bodyPr/>
                    <a:lstStyle/>
                    <a:p>
                      <a:r>
                        <a:rPr lang="es-CL" sz="1400" dirty="0"/>
                        <a:t>Control de la Mujer.</a:t>
                      </a:r>
                    </a:p>
                    <a:p>
                      <a:endParaRPr lang="es-CL" sz="1400" dirty="0"/>
                    </a:p>
                    <a:p>
                      <a:r>
                        <a:rPr lang="es-CL" sz="1400" dirty="0"/>
                        <a:t>Control del niño/a.</a:t>
                      </a:r>
                    </a:p>
                    <a:p>
                      <a:endParaRPr lang="es-CL" sz="1400" dirty="0"/>
                    </a:p>
                    <a:p>
                      <a:r>
                        <a:rPr lang="es-CL" sz="1400" dirty="0"/>
                        <a:t>Refuerzo de la lactancia materna.</a:t>
                      </a:r>
                    </a:p>
                    <a:p>
                      <a:endParaRPr lang="es-CL" sz="1400" dirty="0"/>
                    </a:p>
                    <a:p>
                      <a:r>
                        <a:rPr lang="es-CL" sz="1400" dirty="0"/>
                        <a:t>Consejerías.</a:t>
                      </a:r>
                    </a:p>
                    <a:p>
                      <a:endParaRPr lang="es-CL" sz="1400" dirty="0"/>
                    </a:p>
                    <a:p>
                      <a:r>
                        <a:rPr lang="es-CL" sz="1400" dirty="0"/>
                        <a:t> Detección y/ o seguimiento de mujeres con riesgo </a:t>
                      </a:r>
                      <a:r>
                        <a:rPr lang="es-CL" sz="1400" dirty="0" err="1"/>
                        <a:t>biosicosocial</a:t>
                      </a:r>
                      <a:r>
                        <a:rPr lang="es-CL" sz="1400" dirty="0"/>
                        <a:t> .</a:t>
                      </a:r>
                    </a:p>
                    <a:p>
                      <a:endParaRPr lang="es-CL" sz="1400" dirty="0"/>
                    </a:p>
                    <a:p>
                      <a:r>
                        <a:rPr lang="es-CL" sz="1400" dirty="0"/>
                        <a:t>Visitas domiciliarias Integrales </a:t>
                      </a:r>
                    </a:p>
                  </a:txBody>
                  <a:tcPr/>
                </a:tc>
                <a:extLst>
                  <a:ext uri="{0D108BD9-81ED-4DB2-BD59-A6C34878D82A}">
                    <a16:rowId xmlns:a16="http://schemas.microsoft.com/office/drawing/2014/main" val="10000"/>
                  </a:ext>
                </a:extLst>
              </a:tr>
              <a:tr h="2328515">
                <a:tc>
                  <a:txBody>
                    <a:bodyPr/>
                    <a:lstStyle/>
                    <a:p>
                      <a:r>
                        <a:rPr lang="es-CL" dirty="0"/>
                        <a:t>CONSULTA DE MORBILIDAD OBSTETRICA </a:t>
                      </a:r>
                    </a:p>
                  </a:txBody>
                  <a:tcPr/>
                </a:tc>
                <a:tc>
                  <a:txBody>
                    <a:bodyPr/>
                    <a:lstStyle/>
                    <a:p>
                      <a:r>
                        <a:rPr lang="es-CL" dirty="0"/>
                        <a:t>Es la atención dada a la embarazada o puérpera en el nivel primario en forma espontánea o por referencia por presentar alguna sintomatología de patología obstétrica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a:t>Diagnostico.</a:t>
                      </a:r>
                    </a:p>
                    <a:p>
                      <a:pPr marL="0" marR="0" indent="0" algn="l" defTabSz="914400" rtl="0" eaLnBrk="1" fontAlgn="auto" latinLnBrk="0" hangingPunct="1">
                        <a:lnSpc>
                          <a:spcPct val="100000"/>
                        </a:lnSpc>
                        <a:spcBef>
                          <a:spcPts val="0"/>
                        </a:spcBef>
                        <a:spcAft>
                          <a:spcPts val="0"/>
                        </a:spcAft>
                        <a:buClrTx/>
                        <a:buSzTx/>
                        <a:buFontTx/>
                        <a:buNone/>
                        <a:tabLst/>
                        <a:defRPr/>
                      </a:pPr>
                      <a:endParaRPr lang="es-CL" dirty="0"/>
                    </a:p>
                    <a:p>
                      <a:pPr marL="0" marR="0" indent="0" algn="l" defTabSz="914400" rtl="0" eaLnBrk="1" fontAlgn="auto" latinLnBrk="0" hangingPunct="1">
                        <a:lnSpc>
                          <a:spcPct val="100000"/>
                        </a:lnSpc>
                        <a:spcBef>
                          <a:spcPts val="0"/>
                        </a:spcBef>
                        <a:spcAft>
                          <a:spcPts val="0"/>
                        </a:spcAft>
                        <a:buClrTx/>
                        <a:buSzTx/>
                        <a:buFontTx/>
                        <a:buNone/>
                        <a:tabLst/>
                        <a:defRPr/>
                      </a:pPr>
                      <a:r>
                        <a:rPr lang="es-CL" dirty="0"/>
                        <a:t>Tratamiento, control, recuperación.</a:t>
                      </a:r>
                    </a:p>
                    <a:p>
                      <a:pPr marL="0" marR="0" indent="0" algn="l" defTabSz="914400" rtl="0" eaLnBrk="1" fontAlgn="auto" latinLnBrk="0" hangingPunct="1">
                        <a:lnSpc>
                          <a:spcPct val="100000"/>
                        </a:lnSpc>
                        <a:spcBef>
                          <a:spcPts val="0"/>
                        </a:spcBef>
                        <a:spcAft>
                          <a:spcPts val="0"/>
                        </a:spcAft>
                        <a:buClrTx/>
                        <a:buSzTx/>
                        <a:buFontTx/>
                        <a:buNone/>
                        <a:tabLst/>
                        <a:defRPr/>
                      </a:pPr>
                      <a:endParaRPr lang="es-CL" dirty="0"/>
                    </a:p>
                    <a:p>
                      <a:pPr marL="0" marR="0" indent="0" algn="l" defTabSz="914400" rtl="0" eaLnBrk="1" fontAlgn="auto" latinLnBrk="0" hangingPunct="1">
                        <a:lnSpc>
                          <a:spcPct val="100000"/>
                        </a:lnSpc>
                        <a:spcBef>
                          <a:spcPts val="0"/>
                        </a:spcBef>
                        <a:spcAft>
                          <a:spcPts val="0"/>
                        </a:spcAft>
                        <a:buClrTx/>
                        <a:buSzTx/>
                        <a:buFontTx/>
                        <a:buNone/>
                        <a:tabLst/>
                        <a:defRPr/>
                      </a:pPr>
                      <a:r>
                        <a:rPr lang="es-CL" dirty="0"/>
                        <a:t>Derivación oportuna a especialista.</a:t>
                      </a:r>
                    </a:p>
                    <a:p>
                      <a:endParaRPr lang="es-CL"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3649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CL" sz="1200" dirty="0"/>
              <a:t>-</a:t>
            </a:r>
          </a:p>
        </p:txBody>
      </p:sp>
      <p:graphicFrame>
        <p:nvGraphicFramePr>
          <p:cNvPr id="4" name="3 Tabla"/>
          <p:cNvGraphicFramePr>
            <a:graphicFrameLocks noGrp="1"/>
          </p:cNvGraphicFramePr>
          <p:nvPr>
            <p:extLst>
              <p:ext uri="{D42A27DB-BD31-4B8C-83A1-F6EECF244321}">
                <p14:modId xmlns:p14="http://schemas.microsoft.com/office/powerpoint/2010/main" val="3782671687"/>
              </p:ext>
            </p:extLst>
          </p:nvPr>
        </p:nvGraphicFramePr>
        <p:xfrm>
          <a:off x="611561" y="633030"/>
          <a:ext cx="7704855" cy="5532275"/>
        </p:xfrm>
        <a:graphic>
          <a:graphicData uri="http://schemas.openxmlformats.org/drawingml/2006/table">
            <a:tbl>
              <a:tblPr firstRow="1" bandRow="1">
                <a:tableStyleId>{5940675A-B579-460E-94D1-54222C63F5DA}</a:tableStyleId>
              </a:tblPr>
              <a:tblGrid>
                <a:gridCol w="2568285">
                  <a:extLst>
                    <a:ext uri="{9D8B030D-6E8A-4147-A177-3AD203B41FA5}">
                      <a16:colId xmlns:a16="http://schemas.microsoft.com/office/drawing/2014/main" val="20000"/>
                    </a:ext>
                  </a:extLst>
                </a:gridCol>
                <a:gridCol w="2568285">
                  <a:extLst>
                    <a:ext uri="{9D8B030D-6E8A-4147-A177-3AD203B41FA5}">
                      <a16:colId xmlns:a16="http://schemas.microsoft.com/office/drawing/2014/main" val="20001"/>
                    </a:ext>
                  </a:extLst>
                </a:gridCol>
                <a:gridCol w="2568285">
                  <a:extLst>
                    <a:ext uri="{9D8B030D-6E8A-4147-A177-3AD203B41FA5}">
                      <a16:colId xmlns:a16="http://schemas.microsoft.com/office/drawing/2014/main" val="20002"/>
                    </a:ext>
                  </a:extLst>
                </a:gridCol>
              </a:tblGrid>
              <a:tr h="1405642">
                <a:tc>
                  <a:txBody>
                    <a:bodyPr/>
                    <a:lstStyle/>
                    <a:p>
                      <a:r>
                        <a:rPr lang="es-CL" sz="1200" dirty="0"/>
                        <a:t>CONSULTA MORBILIDAD </a:t>
                      </a:r>
                    </a:p>
                  </a:txBody>
                  <a:tcPr/>
                </a:tc>
                <a:tc>
                  <a:txBody>
                    <a:bodyPr/>
                    <a:lstStyle/>
                    <a:p>
                      <a:r>
                        <a:rPr lang="es-CL" sz="1200" dirty="0"/>
                        <a:t>GINECOLOGICA Atención proporcionada en el </a:t>
                      </a:r>
                      <a:r>
                        <a:rPr lang="es-CL" sz="1200" dirty="0" err="1"/>
                        <a:t>Cesfam</a:t>
                      </a:r>
                      <a:r>
                        <a:rPr lang="es-CL" sz="1200" dirty="0"/>
                        <a:t> a la Mujer durante su Ciclo vital, que presenta patología ginecológica y dependiente del uso del Método anticonceptivo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200" dirty="0"/>
                        <a:t>Consejería -Diagnostico -Tratamiento, control y recuperación -Derivación oportuna</a:t>
                      </a:r>
                    </a:p>
                    <a:p>
                      <a:endParaRPr lang="es-CL" dirty="0"/>
                    </a:p>
                  </a:txBody>
                  <a:tcPr/>
                </a:tc>
                <a:extLst>
                  <a:ext uri="{0D108BD9-81ED-4DB2-BD59-A6C34878D82A}">
                    <a16:rowId xmlns:a16="http://schemas.microsoft.com/office/drawing/2014/main" val="10000"/>
                  </a:ext>
                </a:extLst>
              </a:tr>
              <a:tr h="1092344">
                <a:tc>
                  <a:txBody>
                    <a:bodyPr/>
                    <a:lstStyle/>
                    <a:p>
                      <a:r>
                        <a:rPr lang="es-CL" sz="1200" dirty="0"/>
                        <a:t>CONTROL DE CLIMATERIO</a:t>
                      </a:r>
                    </a:p>
                  </a:txBody>
                  <a:tcPr/>
                </a:tc>
                <a:tc>
                  <a:txBody>
                    <a:bodyPr/>
                    <a:lstStyle/>
                    <a:p>
                      <a:pPr marL="0" indent="0">
                        <a:buNone/>
                      </a:pPr>
                      <a:r>
                        <a:rPr lang="es-CL" sz="1200" dirty="0"/>
                        <a:t>Atención sistemática Proporcionada a la Mujer desde los 45 a los 65 años</a:t>
                      </a:r>
                    </a:p>
                    <a:p>
                      <a:pPr marL="0" indent="0">
                        <a:buNone/>
                      </a:pPr>
                      <a:endParaRPr lang="es-CL" sz="1200" dirty="0"/>
                    </a:p>
                    <a:p>
                      <a:endParaRPr lang="es-CL" sz="1200" dirty="0"/>
                    </a:p>
                  </a:txBody>
                  <a:tcPr/>
                </a:tc>
                <a:tc>
                  <a:txBody>
                    <a:bodyPr/>
                    <a:lstStyle/>
                    <a:p>
                      <a:r>
                        <a:rPr lang="es-CL" sz="1200" dirty="0"/>
                        <a:t>-Consejerías -Evaluación -Exámenes -Derivaciones</a:t>
                      </a:r>
                    </a:p>
                  </a:txBody>
                  <a:tcPr/>
                </a:tc>
                <a:extLst>
                  <a:ext uri="{0D108BD9-81ED-4DB2-BD59-A6C34878D82A}">
                    <a16:rowId xmlns:a16="http://schemas.microsoft.com/office/drawing/2014/main" val="10001"/>
                  </a:ext>
                </a:extLst>
              </a:tr>
              <a:tr h="12137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200" dirty="0"/>
                        <a:t>CONSULTA POR ITS Y SIDA</a:t>
                      </a:r>
                    </a:p>
                    <a:p>
                      <a:endParaRPr lang="es-CL" dirty="0"/>
                    </a:p>
                  </a:txBody>
                  <a:tcPr/>
                </a:tc>
                <a:tc>
                  <a:txBody>
                    <a:bodyPr/>
                    <a:lstStyle/>
                    <a:p>
                      <a:r>
                        <a:rPr lang="es-CL" sz="1200" dirty="0"/>
                        <a:t>Es la atención integral proporcionada en el </a:t>
                      </a:r>
                      <a:r>
                        <a:rPr lang="es-CL" sz="1200" dirty="0" err="1"/>
                        <a:t>Cesfam</a:t>
                      </a:r>
                      <a:r>
                        <a:rPr lang="es-CL" sz="1200" dirty="0"/>
                        <a:t> a la Mujer y su pareja para prevenir la aparición de enfermedades de transmisión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200" dirty="0"/>
                        <a:t>sexual -</a:t>
                      </a:r>
                      <a:r>
                        <a:rPr lang="es-CL" sz="1200" dirty="0" err="1"/>
                        <a:t>Consejerias</a:t>
                      </a:r>
                      <a:r>
                        <a:rPr lang="es-CL" sz="1200" dirty="0"/>
                        <a:t> -Diagnostico oportuno -Tratamiento, control, seguimiento -</a:t>
                      </a:r>
                      <a:r>
                        <a:rPr lang="es-CL" sz="1200" dirty="0" err="1"/>
                        <a:t>Tto</a:t>
                      </a:r>
                      <a:r>
                        <a:rPr lang="es-CL" sz="1200" dirty="0"/>
                        <a:t>. a contactos. </a:t>
                      </a:r>
                    </a:p>
                    <a:p>
                      <a:endParaRPr lang="es-CL" dirty="0"/>
                    </a:p>
                  </a:txBody>
                  <a:tcPr/>
                </a:tc>
                <a:extLst>
                  <a:ext uri="{0D108BD9-81ED-4DB2-BD59-A6C34878D82A}">
                    <a16:rowId xmlns:a16="http://schemas.microsoft.com/office/drawing/2014/main" val="10002"/>
                  </a:ext>
                </a:extLst>
              </a:tr>
              <a:tr h="1820574">
                <a:tc>
                  <a:txBody>
                    <a:bodyPr/>
                    <a:lstStyle/>
                    <a:p>
                      <a:r>
                        <a:rPr lang="es-CL" sz="1200" dirty="0"/>
                        <a:t>VISITA DOMICILIARIA INTEGRAL A GESTANTES PUERPERAS Y RECIEN NACIDO</a:t>
                      </a:r>
                    </a:p>
                  </a:txBody>
                  <a:tcPr/>
                </a:tc>
                <a:tc>
                  <a:txBody>
                    <a:bodyPr/>
                    <a:lstStyle/>
                    <a:p>
                      <a:r>
                        <a:rPr lang="es-CL" sz="1200" dirty="0"/>
                        <a:t>Atención integral proporcionada en el hogar a grupos de alto riesgo considerándolos en su entorno familiar, realizando fomento, prevención, recuperación rehabilitación de la Salud -Evaluación familiar, de su vivienda y su entorno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200" dirty="0"/>
                        <a:t>-Evaluar condiciones de salud de la G., P y R.N. -Identificar situaciones de riesgo -Potenciar factores protectores -Evaluar el cumplimiento de indicaciones -Consejería.</a:t>
                      </a:r>
                    </a:p>
                    <a:p>
                      <a:endParaRPr lang="es-CL" sz="1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454535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994</Words>
  <Application>Microsoft Office PowerPoint</Application>
  <PresentationFormat>Presentación en pantalla (4:3)</PresentationFormat>
  <Paragraphs>90</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PREVENCION Y CONTROL DE INFECCIONES INTRAHOSPITALARIAS</vt:lpstr>
      <vt:lpstr>UNIDAD 0</vt:lpstr>
      <vt:lpstr>OBJETIVOS</vt:lpstr>
      <vt:lpstr>PROGRAMA DE LA MUJER.</vt:lpstr>
      <vt:lpstr>PROPOSITO</vt:lpstr>
      <vt:lpstr>PRESTACIONES DEL PROGRAMA DE LA MUJER.</vt:lpstr>
      <vt:lpstr>Presentación de PowerPoint</vt:lpstr>
      <vt:lpstr>Presentación de PowerPoint</vt:lpstr>
      <vt:lpstr>Presentación de PowerPoint</vt:lpstr>
      <vt:lpstr>Presentación de PowerPoint</vt:lpstr>
      <vt:lpstr>ACTIVIDAD DE REPASO #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Padres</cp:lastModifiedBy>
  <cp:revision>19</cp:revision>
  <dcterms:created xsi:type="dcterms:W3CDTF">2020-04-07T00:20:59Z</dcterms:created>
  <dcterms:modified xsi:type="dcterms:W3CDTF">2020-04-09T16:52:47Z</dcterms:modified>
</cp:coreProperties>
</file>