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4" r:id="rId6"/>
    <p:sldId id="269"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17-05-2020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17-05-2020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17-05-2020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17-05-2020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17-05-2020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9525" y="1600347"/>
            <a:ext cx="9144000" cy="975754"/>
          </a:xfrm>
        </p:spPr>
        <p:txBody>
          <a:bodyPr>
            <a:normAutofit/>
          </a:bodyPr>
          <a:lstStyle/>
          <a:p>
            <a:r>
              <a:rPr lang="es-CL" b="1" dirty="0"/>
              <a:t>ASIGNATURA: NECESIDADES PSICOSOCIALES DEL ADULTO MAYOR</a:t>
            </a:r>
          </a:p>
          <a:p>
            <a:r>
              <a:rPr lang="es-CL" b="1" dirty="0" err="1"/>
              <a:t>FECHA:Semana</a:t>
            </a:r>
            <a:r>
              <a:rPr lang="es-CL" b="1" dirty="0"/>
              <a:t> del 25 al 29 de Mayo. CURSO : 4° D</a:t>
            </a:r>
          </a:p>
          <a:p>
            <a:endParaRPr lang="es-CL" dirty="0"/>
          </a:p>
        </p:txBody>
      </p:sp>
      <p:sp>
        <p:nvSpPr>
          <p:cNvPr id="5" name="4 Rectángulo"/>
          <p:cNvSpPr/>
          <p:nvPr/>
        </p:nvSpPr>
        <p:spPr>
          <a:xfrm>
            <a:off x="187570" y="153797"/>
            <a:ext cx="1144032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N°9:   </a:t>
            </a:r>
          </a:p>
        </p:txBody>
      </p:sp>
      <p:sp>
        <p:nvSpPr>
          <p:cNvPr id="6" name="5 CuadroTexto"/>
          <p:cNvSpPr txBox="1"/>
          <p:nvPr/>
        </p:nvSpPr>
        <p:spPr>
          <a:xfrm>
            <a:off x="187569" y="2521161"/>
            <a:ext cx="1168791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solidFill>
                  <a:srgbClr val="FF0000"/>
                </a:solidFill>
              </a:rPr>
              <a:t>UNIDAD 1</a:t>
            </a:r>
          </a:p>
          <a:p>
            <a:r>
              <a:rPr lang="es-ES" b="1" dirty="0">
                <a:solidFill>
                  <a:schemeClr val="tx2"/>
                </a:solidFill>
              </a:rPr>
              <a:t>OBJETIVO GENERAL: </a:t>
            </a:r>
            <a:r>
              <a:rPr lang="es-ES" dirty="0"/>
              <a:t>Realizar actividades sociales y recreativas orientadas a los intereses, necesidades y características biopsicosociales de las personas adultas mayores, entregando apoyo personalizado, aplicando técnicas de motivación, seleccionando recursos y materiales apropiados y resguardando la seguridad individual y grupal.</a:t>
            </a:r>
            <a:endParaRPr lang="es-CL" dirty="0"/>
          </a:p>
          <a:p>
            <a:endParaRPr lang="es-ES" b="1" dirty="0">
              <a:solidFill>
                <a:schemeClr val="tx2"/>
              </a:solidFill>
            </a:endParaRPr>
          </a:p>
        </p:txBody>
      </p:sp>
      <p:sp>
        <p:nvSpPr>
          <p:cNvPr id="7" name="6 CuadroTexto"/>
          <p:cNvSpPr txBox="1"/>
          <p:nvPr/>
        </p:nvSpPr>
        <p:spPr>
          <a:xfrm>
            <a:off x="187570" y="4003531"/>
            <a:ext cx="11687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a:solidFill>
                  <a:srgbClr val="00B050"/>
                </a:solidFill>
              </a:rPr>
              <a:t>OBJETIVO DE LA CLASE:</a:t>
            </a:r>
          </a:p>
          <a:p>
            <a:r>
              <a:rPr lang="es-ES" b="1" dirty="0">
                <a:solidFill>
                  <a:srgbClr val="00B050"/>
                </a:solidFill>
              </a:rPr>
              <a:t>Conocer las características biopsicosociales de los adulto mayores con el fin de realizar actividades recreativas apropiadas a cada uno de ellos y resguardando la seguridad individual y grupal.  </a:t>
            </a: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a:p>
          <a:p>
            <a:r>
              <a:rPr lang="es-ES" b="1" dirty="0"/>
              <a:t>Lea atentamente el PPT y realice la actividad en su cuaderno, sáquele una fotografía y la envíela al mail </a:t>
            </a:r>
            <a:r>
              <a:rPr lang="es-CL" dirty="0">
                <a:solidFill>
                  <a:srgbClr val="FF0000"/>
                </a:solidFill>
                <a:hlinkClick r:id="rId2"/>
              </a:rPr>
              <a:t>alexis.berrios@liceo-victorinolastarria.cl</a:t>
            </a:r>
            <a:r>
              <a:rPr lang="es-CL" dirty="0">
                <a:solidFill>
                  <a:srgbClr val="FF0000"/>
                </a:solidFill>
              </a:rPr>
              <a:t>, </a:t>
            </a:r>
            <a:r>
              <a:rPr lang="es-CL" b="1" dirty="0"/>
              <a:t>plazo de entrega 27 de mayo a las 23.59 </a:t>
            </a:r>
            <a:r>
              <a:rPr lang="es-CL" b="1" dirty="0" err="1"/>
              <a:t>hrs</a:t>
            </a:r>
            <a:r>
              <a:rPr lang="es-CL" b="1" dirty="0"/>
              <a:t>.</a:t>
            </a:r>
            <a:r>
              <a:rPr lang="es-ES" b="1" dirty="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68" y="5203860"/>
            <a:ext cx="9011503" cy="49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2831" y="270647"/>
            <a:ext cx="21526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6474" y="4703450"/>
            <a:ext cx="1832781" cy="192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47619" y="693667"/>
            <a:ext cx="9730854" cy="584775"/>
          </a:xfrm>
          <a:prstGeom prst="rect">
            <a:avLst/>
          </a:prstGeom>
          <a:noFill/>
        </p:spPr>
        <p:txBody>
          <a:bodyPr wrap="square" lIns="91440" tIns="45720" rIns="91440" bIns="45720">
            <a:spAutoFit/>
          </a:bodyPr>
          <a:lstStyle/>
          <a:p>
            <a:pPr algn="ctr"/>
            <a:r>
              <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 envejecimiento y sus características</a:t>
            </a:r>
          </a:p>
        </p:txBody>
      </p:sp>
    </p:spTree>
    <p:extLst>
      <p:ext uri="{BB962C8B-B14F-4D97-AF65-F5344CB8AC3E}">
        <p14:creationId xmlns:p14="http://schemas.microsoft.com/office/powerpoint/2010/main" val="390788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014" b="14706"/>
          <a:stretch/>
        </p:blipFill>
        <p:spPr bwMode="auto">
          <a:xfrm>
            <a:off x="9277350" y="3726807"/>
            <a:ext cx="2914650" cy="213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15286" y="1388707"/>
            <a:ext cx="10515600" cy="644809"/>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es-CL" dirty="0"/>
              <a:t>ENVEJECIMIENTO</a:t>
            </a:r>
          </a:p>
        </p:txBody>
      </p:sp>
      <p:sp>
        <p:nvSpPr>
          <p:cNvPr id="3" name="2 Marcador de contenido"/>
          <p:cNvSpPr>
            <a:spLocks noGrp="1"/>
          </p:cNvSpPr>
          <p:nvPr>
            <p:ph idx="1"/>
          </p:nvPr>
        </p:nvSpPr>
        <p:spPr>
          <a:xfrm>
            <a:off x="497005" y="2057636"/>
            <a:ext cx="10748749" cy="1777384"/>
          </a:xfrm>
        </p:spPr>
        <p:style>
          <a:lnRef idx="2">
            <a:schemeClr val="accent4"/>
          </a:lnRef>
          <a:fillRef idx="1">
            <a:schemeClr val="lt1"/>
          </a:fillRef>
          <a:effectRef idx="0">
            <a:schemeClr val="accent4"/>
          </a:effectRef>
          <a:fontRef idx="minor">
            <a:schemeClr val="dk1"/>
          </a:fontRef>
        </p:style>
        <p:txBody>
          <a:bodyPr/>
          <a:lstStyle/>
          <a:p>
            <a:r>
              <a:rPr lang="es-ES" dirty="0"/>
              <a:t>Proceso biológico, cronológico, psicológico y social por el que los seres humanos se hacen viejos, que comporta una serie de cambios estructurales, funcionales y sociales que aparecen con el paso del tiempo y no son consecuencia de enfermedades ni accidentes.</a:t>
            </a:r>
            <a:endParaRPr lang="es-C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19" y="3979289"/>
            <a:ext cx="6293393" cy="188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873086" y="5862682"/>
            <a:ext cx="6096000" cy="92333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s-ES" dirty="0"/>
              <a:t>La vejez, tercera edad o adultos mayores  está considerada como la etapa del ciclo vital que empieza alrededor de los 65 años y que finaliza con la muerte.</a:t>
            </a:r>
            <a:endParaRPr lang="es-CL" dirty="0"/>
          </a:p>
        </p:txBody>
      </p:sp>
      <p:sp>
        <p:nvSpPr>
          <p:cNvPr id="5" name="4 CuadroTexto"/>
          <p:cNvSpPr txBox="1"/>
          <p:nvPr/>
        </p:nvSpPr>
        <p:spPr>
          <a:xfrm>
            <a:off x="3706253" y="82223"/>
            <a:ext cx="827054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b="1" i="1" dirty="0"/>
              <a:t>Esperando que se encuentren bien de salud ustedes y sus familiares, comenzaremos esta unidad hablando de las persona que más nos importan y en estos momentos los que deben cuidarse debido a esta pandemia, hablaremos de los adultos mayores y como llegamos a esta penúltima etapa del ciclo vital…..</a:t>
            </a: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90" t="17212" r="36991" b="27855"/>
          <a:stretch/>
        </p:blipFill>
        <p:spPr bwMode="auto">
          <a:xfrm>
            <a:off x="2606723" y="6486"/>
            <a:ext cx="940076" cy="118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577" y="82223"/>
            <a:ext cx="2028966" cy="108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031" t="10437" r="9276" b="10279"/>
          <a:stretch/>
        </p:blipFill>
        <p:spPr bwMode="auto">
          <a:xfrm>
            <a:off x="9504101" y="1075862"/>
            <a:ext cx="941696" cy="91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5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740344"/>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s-CL" dirty="0"/>
              <a:t>CARACTERÍSTICAS DEL ENVEJECIMIENTO</a:t>
            </a:r>
          </a:p>
        </p:txBody>
      </p:sp>
      <p:sp>
        <p:nvSpPr>
          <p:cNvPr id="3" name="2 Marcador de contenido"/>
          <p:cNvSpPr>
            <a:spLocks noGrp="1"/>
          </p:cNvSpPr>
          <p:nvPr>
            <p:ph idx="1"/>
          </p:nvPr>
        </p:nvSpPr>
        <p:spPr>
          <a:xfrm>
            <a:off x="797257" y="1197828"/>
            <a:ext cx="10515600" cy="2664488"/>
          </a:xfrm>
        </p:spPr>
        <p:style>
          <a:lnRef idx="2">
            <a:schemeClr val="accent4"/>
          </a:lnRef>
          <a:fillRef idx="1">
            <a:schemeClr val="lt1"/>
          </a:fillRef>
          <a:effectRef idx="0">
            <a:schemeClr val="accent4"/>
          </a:effectRef>
          <a:fontRef idx="minor">
            <a:schemeClr val="dk1"/>
          </a:fontRef>
        </p:style>
        <p:txBody>
          <a:bodyPr>
            <a:normAutofit/>
          </a:bodyPr>
          <a:lstStyle/>
          <a:p>
            <a:r>
              <a:rPr lang="es-ES" dirty="0"/>
              <a:t>Es universal para todos los individuos de una especie dada.</a:t>
            </a:r>
          </a:p>
          <a:p>
            <a:r>
              <a:rPr lang="es-ES" dirty="0"/>
              <a:t>Se producen cambios endógenos, van de dentro hacia fuera. Es un fenómeno intrínseco no debido a agentes externos.</a:t>
            </a:r>
          </a:p>
          <a:p>
            <a:r>
              <a:rPr lang="es-ES" dirty="0"/>
              <a:t>Es un fenómeno progresivo.</a:t>
            </a:r>
          </a:p>
          <a:p>
            <a:r>
              <a:rPr lang="es-ES" dirty="0"/>
              <a:t>Es un fenómeno deletéreo, que produce alteraciones en el organismo</a:t>
            </a:r>
          </a:p>
          <a:p>
            <a:pPr marL="0" indent="0">
              <a:buNone/>
            </a:pPr>
            <a:endParaRPr lang="es-C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1505"/>
            <a:ext cx="7178722" cy="293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204" y="245423"/>
            <a:ext cx="9445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4257" y="4314587"/>
            <a:ext cx="2234251" cy="83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332" b="13435"/>
          <a:stretch/>
        </p:blipFill>
        <p:spPr bwMode="auto">
          <a:xfrm>
            <a:off x="7017935" y="5389752"/>
            <a:ext cx="2050316" cy="133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68820" y="4935395"/>
            <a:ext cx="2057242" cy="188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96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4427" y="351477"/>
            <a:ext cx="10515600" cy="781287"/>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s-CL" sz="3600" dirty="0"/>
              <a:t>TIPOS DE CAMBIOS POR LOS QUE PASA UN ADULTO MAYOR</a:t>
            </a:r>
          </a:p>
        </p:txBody>
      </p:sp>
      <p:sp>
        <p:nvSpPr>
          <p:cNvPr id="4" name="3 Rectángulo"/>
          <p:cNvSpPr/>
          <p:nvPr/>
        </p:nvSpPr>
        <p:spPr>
          <a:xfrm>
            <a:off x="127379" y="1202225"/>
            <a:ext cx="6096000" cy="341632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s-ES" b="1" dirty="0"/>
              <a:t>Cambios físicos</a:t>
            </a:r>
            <a:endParaRPr lang="es-ES" dirty="0"/>
          </a:p>
          <a:p>
            <a:r>
              <a:rPr lang="es-ES" dirty="0"/>
              <a:t>Con el paso de los años se va produciendo un envejecimiento en el organismo lo que trae consigo cambios morfológicos cardiovasculares, cambios patológicos estructurales del aparato respiratorio, muscular, óseo, digestivo, </a:t>
            </a:r>
            <a:r>
              <a:rPr lang="es-ES" dirty="0" err="1"/>
              <a:t>genito</a:t>
            </a:r>
            <a:r>
              <a:rPr lang="es-ES" dirty="0"/>
              <a:t>-urinario, cambios en la boca y dientes, cambios en los órganos sensoriales tales como disminución de la agudeza visual y perdida auditiva, la piel denota enrojecimiento, se acompaña frecuentemente de una mayor lentitud en la capacidad psicomotriz y de una disminución en los mecanismos termorreguladores del anciano, todo ello puede suponer un riesgo para la salud del individuo</a:t>
            </a:r>
          </a:p>
        </p:txBody>
      </p:sp>
      <p:sp>
        <p:nvSpPr>
          <p:cNvPr id="5" name="4 Rectángulo"/>
          <p:cNvSpPr/>
          <p:nvPr/>
        </p:nvSpPr>
        <p:spPr>
          <a:xfrm>
            <a:off x="6223379" y="3746901"/>
            <a:ext cx="5827594"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a:t>Cambios psicológicos y cognitivos</a:t>
            </a:r>
          </a:p>
          <a:p>
            <a:r>
              <a:rPr lang="es-ES" dirty="0"/>
              <a:t>A partir de los 30 años se inicia un declive de las capacidades intelectuales que se va acelerando con la vejez. En la vejez hay una pérdida de la capacidad para resolver problemas, esta se acompaña de falta de espontaneidad en los procesos de pensamiento. La capacidad de lenguaje y de expresión suelen estar alteradas. La creatividad y capacidad imaginativas se conservan. Existen alteraciones en la memoria y suelen padecer de amnesia focalizada en el tiempo.</a:t>
            </a:r>
            <a:endParaRPr lang="es-CL"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35" t="8267" r="60930" b="9150"/>
          <a:stretch/>
        </p:blipFill>
        <p:spPr bwMode="auto">
          <a:xfrm>
            <a:off x="7069539" y="1202225"/>
            <a:ext cx="1924336" cy="238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585" y="4660578"/>
            <a:ext cx="3454021" cy="206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77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4427" y="351477"/>
            <a:ext cx="10515600" cy="781287"/>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s-CL" sz="3600" dirty="0"/>
              <a:t>TIPOS DE CAMBIOS POR LOS QUE PASA UN ADULTO MAYOR</a:t>
            </a:r>
          </a:p>
        </p:txBody>
      </p:sp>
      <p:sp>
        <p:nvSpPr>
          <p:cNvPr id="3" name="2 Rectángulo"/>
          <p:cNvSpPr/>
          <p:nvPr/>
        </p:nvSpPr>
        <p:spPr>
          <a:xfrm>
            <a:off x="109183" y="1103364"/>
            <a:ext cx="10317708" cy="563231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b="1" dirty="0"/>
              <a:t>Cambios sociales</a:t>
            </a:r>
            <a:endParaRPr lang="es-ES" dirty="0"/>
          </a:p>
          <a:p>
            <a:r>
              <a:rPr lang="es-ES" dirty="0"/>
              <a:t>En la vejez hay un cambio de Rol individual, el mismo se presenta o se plantea desde tres dimensiones:</a:t>
            </a:r>
            <a:br>
              <a:rPr lang="es-ES" dirty="0"/>
            </a:br>
            <a:br>
              <a:rPr lang="es-ES" dirty="0"/>
            </a:br>
            <a:r>
              <a:rPr lang="es-ES" b="1" dirty="0"/>
              <a:t>El anciano como individuo.</a:t>
            </a:r>
            <a:r>
              <a:rPr lang="es-ES" dirty="0"/>
              <a:t> Los individuos en su última etapa de vida se hace patente la conciencia de que la muerte está cerca. La actitud frente la muerte cambia con la edad. Uno de los aspectos del desarrollo del individuo es la aceptación de la realidad de la muerte. Esta es vivida por los ancianos como liberación, como el final de una vida de lucha, preocupaciones y problemas, para otros es una alternativa mejor aceptada que el posible deterioro o la enfermedad. Otros ancianos rechazan el hecho de morir y suelen rodearse de temor y angustia.</a:t>
            </a:r>
            <a:br>
              <a:rPr lang="es-ES" dirty="0"/>
            </a:br>
            <a:br>
              <a:rPr lang="es-ES" dirty="0"/>
            </a:br>
            <a:r>
              <a:rPr lang="es-ES" b="1" dirty="0"/>
              <a:t>El anciano como integrante del grupo familiar.</a:t>
            </a:r>
            <a:r>
              <a:rPr lang="es-ES" dirty="0"/>
              <a:t> Las relaciones del anciano con la familia cambian, porque suelen convivir con sus nietos e hijos. Las etapas de relación con sus hijos y nietos pasan por distintas etapas. La primera etapa cuando el anciano es independiente y ayuda a los hijos y actúa de recadero. La segunda etapa cuando aparecen problemas de salud, las relaciones se invierten, y la familia suele plantearse el ingreso del anciano en una residencia.</a:t>
            </a:r>
            <a:br>
              <a:rPr lang="es-ES" dirty="0"/>
            </a:br>
            <a:br>
              <a:rPr lang="es-ES" dirty="0"/>
            </a:br>
            <a:r>
              <a:rPr lang="es-ES" b="1" dirty="0"/>
              <a:t>El anciano como persona capaz de afrontar las pérdidas.</a:t>
            </a:r>
            <a:r>
              <a:rPr lang="es-ES" dirty="0"/>
              <a:t> La ancianidad es una etapa caracterizada por las pérdidas (facultades físicas, psíquicas, económicas, rol, afectivas, etc.) Las pérdidas afectivas caracterizadas por la muerte de un cónyuge o un amigo van acompañadas por gran tensión emocional y sentimiento de soledad. El sentimiento de soledad es difícil de superar</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75" t="10981" r="11048" b="18913"/>
          <a:stretch/>
        </p:blipFill>
        <p:spPr bwMode="auto">
          <a:xfrm>
            <a:off x="10631606" y="2984647"/>
            <a:ext cx="1560393"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878" y="5131558"/>
            <a:ext cx="1997123" cy="160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6891" y="1112798"/>
            <a:ext cx="1637730" cy="15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32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6" y="109183"/>
            <a:ext cx="2597624" cy="194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343700" y="344608"/>
            <a:ext cx="8502556" cy="3613243"/>
          </a:xfrm>
        </p:spPr>
        <p:style>
          <a:lnRef idx="2">
            <a:schemeClr val="accent5"/>
          </a:lnRef>
          <a:fillRef idx="1">
            <a:schemeClr val="lt1"/>
          </a:fillRef>
          <a:effectRef idx="0">
            <a:schemeClr val="accent5"/>
          </a:effectRef>
          <a:fontRef idx="minor">
            <a:schemeClr val="dk1"/>
          </a:fontRef>
        </p:style>
        <p:txBody>
          <a:bodyPr>
            <a:normAutofit/>
          </a:bodyPr>
          <a:lstStyle/>
          <a:p>
            <a:pPr marL="514350" indent="-514350">
              <a:buFont typeface="+mj-lt"/>
              <a:buAutoNum type="arabicPeriod"/>
            </a:pPr>
            <a:r>
              <a:rPr lang="es-CL" sz="2400" dirty="0"/>
              <a:t>Registre en su cuaderno fecha, objetivo general y de la clase. </a:t>
            </a:r>
          </a:p>
          <a:p>
            <a:pPr marL="514350" indent="-514350">
              <a:buFont typeface="+mj-lt"/>
              <a:buAutoNum type="arabicPeriod"/>
            </a:pPr>
            <a:r>
              <a:rPr lang="es-CL" sz="2400" dirty="0"/>
              <a:t>Escriba en su cuaderno del PPT 2 al 5.</a:t>
            </a:r>
          </a:p>
          <a:p>
            <a:pPr marL="514350" indent="-514350">
              <a:buFont typeface="+mj-lt"/>
              <a:buAutoNum type="arabicPeriod"/>
            </a:pPr>
            <a:r>
              <a:rPr lang="es-CL" sz="2400" dirty="0"/>
              <a:t>Realice una entrevista a un adulto mayor o algún integrante de su familia que este por llegar a esta etapa del ciclo vital  reflexionando los siguientes cambios:</a:t>
            </a:r>
          </a:p>
          <a:p>
            <a:r>
              <a:rPr lang="es-CL" sz="2400" dirty="0"/>
              <a:t>Físicos</a:t>
            </a:r>
          </a:p>
          <a:p>
            <a:r>
              <a:rPr lang="es-CL" sz="2400" dirty="0"/>
              <a:t>Psicológicos y cognitivos</a:t>
            </a:r>
          </a:p>
          <a:p>
            <a:r>
              <a:rPr lang="es-CL" sz="2400" dirty="0"/>
              <a:t>Sociales (individuales, familiares) </a:t>
            </a:r>
            <a:endParaRPr lang="es-CL"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43" r="12750"/>
          <a:stretch/>
        </p:blipFill>
        <p:spPr bwMode="auto">
          <a:xfrm>
            <a:off x="0" y="3960233"/>
            <a:ext cx="4781618" cy="289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755" y="3960233"/>
            <a:ext cx="5078484"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662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882</Words>
  <Application>Microsoft Office PowerPoint</Application>
  <PresentationFormat>Panorámica</PresentationFormat>
  <Paragraphs>33</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ENVEJECIMIENTO</vt:lpstr>
      <vt:lpstr>CARACTERÍSTICAS DEL ENVEJECIMIENTO</vt:lpstr>
      <vt:lpstr>TIPOS DE CAMBIOS POR LOS QUE PASA UN ADULTO MAYOR</vt:lpstr>
      <vt:lpstr>TIPOS DE CAMBIOS POR LOS QUE PASA UN ADULTO MAYOR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Padres</cp:lastModifiedBy>
  <cp:revision>50</cp:revision>
  <dcterms:created xsi:type="dcterms:W3CDTF">2020-03-26T01:44:03Z</dcterms:created>
  <dcterms:modified xsi:type="dcterms:W3CDTF">2020-05-17T23:15:49Z</dcterms:modified>
</cp:coreProperties>
</file>