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69"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07-05-2020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07-05-2020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07-05-2020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07-05-2020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07-05-2020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07-05-2020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07-05-2020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07-05-2020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9525" y="1600347"/>
            <a:ext cx="9144000" cy="975754"/>
          </a:xfrm>
        </p:spPr>
        <p:txBody>
          <a:bodyPr>
            <a:normAutofit/>
          </a:bodyPr>
          <a:lstStyle/>
          <a:p>
            <a:r>
              <a:rPr lang="es-CL" b="1" dirty="0" smtClean="0"/>
              <a:t>ASIGNATURA: NECESIDADES PSICOSOCIALES DEL ADULTO MAYOR</a:t>
            </a:r>
          </a:p>
          <a:p>
            <a:r>
              <a:rPr lang="es-CL" b="1" dirty="0" smtClean="0"/>
              <a:t>FECHA: 27 DE ABRIL, 2020. CURSO : 4° D</a:t>
            </a:r>
          </a:p>
          <a:p>
            <a:endParaRPr lang="es-CL" dirty="0"/>
          </a:p>
        </p:txBody>
      </p:sp>
      <p:sp>
        <p:nvSpPr>
          <p:cNvPr id="5" name="4 Rectángulo"/>
          <p:cNvSpPr/>
          <p:nvPr/>
        </p:nvSpPr>
        <p:spPr>
          <a:xfrm>
            <a:off x="187570" y="153797"/>
            <a:ext cx="11440324"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N°7:  infección</a:t>
            </a: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brote, epidemia </a:t>
            </a:r>
          </a:p>
          <a:p>
            <a:pPr algn="ct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 pandemia</a:t>
            </a: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sp>
        <p:nvSpPr>
          <p:cNvPr id="6" name="5 CuadroTexto"/>
          <p:cNvSpPr txBox="1"/>
          <p:nvPr/>
        </p:nvSpPr>
        <p:spPr>
          <a:xfrm>
            <a:off x="187569" y="2521161"/>
            <a:ext cx="1168791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smtClean="0">
                <a:solidFill>
                  <a:srgbClr val="FF0000"/>
                </a:solidFill>
              </a:rPr>
              <a:t>UNIDAD 0</a:t>
            </a:r>
          </a:p>
          <a:p>
            <a:r>
              <a:rPr lang="es-ES" b="1" dirty="0" smtClean="0">
                <a:solidFill>
                  <a:schemeClr val="tx2"/>
                </a:solidFill>
              </a:rPr>
              <a:t>OBJETIVO GENERAL:</a:t>
            </a:r>
          </a:p>
          <a:p>
            <a:r>
              <a:rPr lang="es-ES" b="1" dirty="0" smtClean="0">
                <a:solidFill>
                  <a:schemeClr val="tx2"/>
                </a:solidFill>
              </a:rPr>
              <a:t>Registrar </a:t>
            </a:r>
            <a:r>
              <a:rPr lang="es-ES" b="1" dirty="0">
                <a:solidFill>
                  <a:schemeClr val="tx2"/>
                </a:solidFill>
              </a:rPr>
              <a:t>información, en forma digital y manual, relativa al control de salud de las personas bajo su cuidado, y relativa a procedimientos administrativos de ingreso, permanencia y egreso de establecimientos de salud o estadía, resguardando la privacidad de las personas.</a:t>
            </a:r>
            <a:endParaRPr lang="es-CL" b="1" dirty="0">
              <a:solidFill>
                <a:schemeClr val="tx2"/>
              </a:solidFill>
            </a:endParaRPr>
          </a:p>
        </p:txBody>
      </p:sp>
      <p:sp>
        <p:nvSpPr>
          <p:cNvPr id="7" name="6 CuadroTexto"/>
          <p:cNvSpPr txBox="1"/>
          <p:nvPr/>
        </p:nvSpPr>
        <p:spPr>
          <a:xfrm>
            <a:off x="187570" y="4003531"/>
            <a:ext cx="1168791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smtClean="0">
                <a:solidFill>
                  <a:srgbClr val="00B050"/>
                </a:solidFill>
              </a:rPr>
              <a:t>OBJETIVO DE LA CLASE:</a:t>
            </a:r>
          </a:p>
          <a:p>
            <a:r>
              <a:rPr lang="es-ES" b="1" dirty="0" smtClean="0">
                <a:solidFill>
                  <a:srgbClr val="00B050"/>
                </a:solidFill>
              </a:rPr>
              <a:t>Comprender los métodos que se utilizan para la seguridad del paciente/usuario en el ámbito hospitalario y extra hospitalario, con el fin de prevenir infecciones, brotes, epidemias y pandemias, resguardando la vida de las personas y población.</a:t>
            </a: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smtClean="0"/>
          </a:p>
          <a:p>
            <a:r>
              <a:rPr lang="es-ES" b="1" dirty="0" smtClean="0"/>
              <a:t>Lea atentamente el PPT y realice la actividad en su cuaderno, sáquele una fotografía y la envíela al mail </a:t>
            </a:r>
            <a:r>
              <a:rPr lang="es-CL" dirty="0" smtClean="0">
                <a:solidFill>
                  <a:srgbClr val="FF0000"/>
                </a:solidFill>
                <a:hlinkClick r:id="rId2"/>
              </a:rPr>
              <a:t>alexis.berrios@liceo-victorinolastarria.cl</a:t>
            </a:r>
            <a:r>
              <a:rPr lang="es-CL" dirty="0" smtClean="0">
                <a:solidFill>
                  <a:srgbClr val="FF0000"/>
                </a:solidFill>
              </a:rPr>
              <a:t>, </a:t>
            </a:r>
            <a:r>
              <a:rPr lang="es-CL" b="1" dirty="0" smtClean="0"/>
              <a:t>plazo de entrega 20 de mayo a las 23.59 </a:t>
            </a:r>
            <a:r>
              <a:rPr lang="es-CL" b="1" dirty="0" err="1" smtClean="0"/>
              <a:t>hrs</a:t>
            </a:r>
            <a:r>
              <a:rPr lang="es-CL" b="1" dirty="0" smtClean="0"/>
              <a:t>.</a:t>
            </a:r>
            <a:r>
              <a:rPr lang="es-ES" b="1" dirty="0" smtClean="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68" y="5203860"/>
            <a:ext cx="9011503" cy="49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2831" y="270647"/>
            <a:ext cx="21526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3934" y="5067894"/>
            <a:ext cx="1917512" cy="14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2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2914" y="128600"/>
            <a:ext cx="6058774" cy="769441"/>
          </a:xfrm>
          <a:prstGeom prst="rect">
            <a:avLst/>
          </a:prstGeom>
          <a:noFill/>
        </p:spPr>
        <p:txBody>
          <a:bodyPr wrap="none" lIns="91440" tIns="45720" rIns="91440" bIns="45720">
            <a:spAutoFit/>
          </a:bodyPr>
          <a:lstStyle/>
          <a:p>
            <a:pPr algn="ctr"/>
            <a:r>
              <a:rPr lang="es-E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Definiciones importantes</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222914" y="826154"/>
            <a:ext cx="5518244"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b="1" dirty="0"/>
              <a:t>Brote epidémico</a:t>
            </a:r>
            <a:r>
              <a:rPr lang="es-ES" dirty="0"/>
              <a:t>: La aparición de dos o más casos de la misma enfermedad asociados en tiempo, lugar y persona. O el incremento significativo de casos en relación a los valores habitualmente observados. O cuando aparece una enfermedad, problema o riesgo para la salud en una zona hasta entonces libre de ella. También se llama a la presencia de cualquier proceso relevante de intoxicación aguda colectiva, imputable a causa accidental, manipulación o consumo</a:t>
            </a:r>
            <a:endParaRPr lang="es-CL" dirty="0"/>
          </a:p>
        </p:txBody>
      </p:sp>
      <p:sp>
        <p:nvSpPr>
          <p:cNvPr id="6" name="5 Rectángulo"/>
          <p:cNvSpPr/>
          <p:nvPr/>
        </p:nvSpPr>
        <p:spPr>
          <a:xfrm>
            <a:off x="5882185" y="2118816"/>
            <a:ext cx="6096000" cy="286232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es-ES" b="1" dirty="0"/>
              <a:t>Epidemia</a:t>
            </a:r>
            <a:r>
              <a:rPr lang="es-ES" dirty="0"/>
              <a:t>: Aparición, en una comunidad o región definida, de casos de una enfermedad (o de un brote) con una frecuencia que claramente rebasa la incidencia normal prevista. El número de casos que indica la existencia de una epidemia varía según el agente infeccioso, las dimensiones y el tipo de la población expuesta, su experiencia previa o la falta de exposición a la enfermedad, así como la época y el lugar donde se presenta. Así </a:t>
            </a:r>
            <a:r>
              <a:rPr lang="es-ES" dirty="0" err="1"/>
              <a:t>pués</a:t>
            </a:r>
            <a:r>
              <a:rPr lang="es-ES" dirty="0"/>
              <a:t>, la epidemicidad es relativa a la frecuencia habitual de la enfermedad en la misma zona, entre la población especificada y en la misma estación del año.</a:t>
            </a:r>
            <a:endParaRPr lang="es-CL" dirty="0"/>
          </a:p>
        </p:txBody>
      </p:sp>
      <p:sp>
        <p:nvSpPr>
          <p:cNvPr id="7" name="6 Rectángulo"/>
          <p:cNvSpPr/>
          <p:nvPr/>
        </p:nvSpPr>
        <p:spPr>
          <a:xfrm>
            <a:off x="185688" y="4981138"/>
            <a:ext cx="6096000" cy="175432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s-ES" b="1" dirty="0"/>
              <a:t>Pandemia</a:t>
            </a:r>
            <a:r>
              <a:rPr lang="es-ES" dirty="0"/>
              <a:t>: afectación de una enfermedad de personas a lo largo de un área geográficamente extensa. Técnicamente hablando debería cubrir el mundo entero y afectar a todos. Para que una enfermedad tome la denominación de Pandemia, ésta debe tener un alto grado de </a:t>
            </a:r>
            <a:r>
              <a:rPr lang="es-ES" dirty="0" err="1"/>
              <a:t>infectabilidad</a:t>
            </a:r>
            <a:r>
              <a:rPr lang="es-ES" dirty="0"/>
              <a:t> y un fácil traslado de un sector geográfico a otro.</a:t>
            </a:r>
            <a:endParaRPr lang="es-CL"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014" b="17836"/>
          <a:stretch/>
        </p:blipFill>
        <p:spPr bwMode="auto">
          <a:xfrm>
            <a:off x="839337" y="3411477"/>
            <a:ext cx="2970168" cy="1311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661" y="440565"/>
            <a:ext cx="2442524" cy="162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956" y="4981138"/>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24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2124" y="2816165"/>
            <a:ext cx="2650568" cy="149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78428" y="142249"/>
            <a:ext cx="4920451"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Brote epidémico</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Marcador de contenido"/>
          <p:cNvSpPr>
            <a:spLocks noGrp="1"/>
          </p:cNvSpPr>
          <p:nvPr>
            <p:ph idx="1"/>
          </p:nvPr>
        </p:nvSpPr>
        <p:spPr>
          <a:xfrm>
            <a:off x="578892" y="1065579"/>
            <a:ext cx="10515600" cy="2564725"/>
          </a:xfrm>
        </p:spPr>
        <p:txBody>
          <a:bodyPr/>
          <a:lstStyle/>
          <a:p>
            <a:pPr marL="0" indent="0">
              <a:buNone/>
            </a:pPr>
            <a:r>
              <a:rPr lang="es-ES" dirty="0" smtClean="0"/>
              <a:t>Existen dos tipos</a:t>
            </a:r>
          </a:p>
          <a:p>
            <a:pPr marL="514350" indent="-514350">
              <a:buAutoNum type="arabicPeriod"/>
            </a:pPr>
            <a:r>
              <a:rPr lang="es-ES" dirty="0" smtClean="0"/>
              <a:t>Adquiridos </a:t>
            </a:r>
            <a:r>
              <a:rPr lang="es-ES" dirty="0"/>
              <a:t>en la comunidad; por ejemplo, infecciones transmitidas a través de los alimentos, sarampión</a:t>
            </a:r>
            <a:r>
              <a:rPr lang="es-ES" dirty="0" smtClean="0"/>
              <a:t>.</a:t>
            </a:r>
          </a:p>
          <a:p>
            <a:pPr marL="514350" indent="-514350">
              <a:buAutoNum type="arabicPeriod"/>
            </a:pPr>
            <a:r>
              <a:rPr lang="es-ES" dirty="0" smtClean="0"/>
              <a:t> Asociados </a:t>
            </a:r>
            <a:r>
              <a:rPr lang="es-ES" dirty="0"/>
              <a:t>a la atención en salud: cuando dos o más casos de infección parecen estar relacionados </a:t>
            </a:r>
            <a:r>
              <a:rPr lang="es-ES" dirty="0" smtClean="0"/>
              <a:t>epidemiológicamente.</a:t>
            </a:r>
            <a:endParaRPr lang="es-CL" dirty="0"/>
          </a:p>
        </p:txBody>
      </p:sp>
      <p:sp>
        <p:nvSpPr>
          <p:cNvPr id="2" name="1 Rectángulo"/>
          <p:cNvSpPr/>
          <p:nvPr/>
        </p:nvSpPr>
        <p:spPr>
          <a:xfrm>
            <a:off x="873457" y="3493827"/>
            <a:ext cx="7301552" cy="59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smtClean="0"/>
              <a:t>ACCIONES</a:t>
            </a:r>
            <a:endParaRPr lang="es-CL" sz="3600" dirty="0"/>
          </a:p>
        </p:txBody>
      </p:sp>
      <p:sp>
        <p:nvSpPr>
          <p:cNvPr id="3" name="2 CuadroTexto"/>
          <p:cNvSpPr txBox="1"/>
          <p:nvPr/>
        </p:nvSpPr>
        <p:spPr>
          <a:xfrm>
            <a:off x="278427" y="4271749"/>
            <a:ext cx="11103805" cy="2031325"/>
          </a:xfrm>
          <a:prstGeom prst="rect">
            <a:avLst/>
          </a:prstGeom>
          <a:noFill/>
        </p:spPr>
        <p:txBody>
          <a:bodyPr wrap="square" rtlCol="0">
            <a:spAutoFit/>
          </a:bodyPr>
          <a:lstStyle/>
          <a:p>
            <a:pPr marL="285750" indent="-285750">
              <a:buFont typeface="Arial" pitchFamily="34" charset="0"/>
              <a:buChar char="•"/>
            </a:pPr>
            <a:r>
              <a:rPr lang="es-CL" dirty="0" smtClean="0"/>
              <a:t>Se debe aislar  en domicilio al o los casos hasta que pase el ciclo de la enfermedad y se de un alta epidemiológica.</a:t>
            </a:r>
          </a:p>
          <a:p>
            <a:pPr marL="285750" indent="-285750">
              <a:buFont typeface="Arial" pitchFamily="34" charset="0"/>
              <a:buChar char="•"/>
            </a:pPr>
            <a:r>
              <a:rPr lang="es-CL" dirty="0" smtClean="0"/>
              <a:t>En sus domicilios deben utilizar todos los utensilios desechables  que manipule el infectado y/o cubierto de uso exclusivo para su alimentación,  ventilar, desinfectar los lugares donde este el enfermo, entre otras.</a:t>
            </a:r>
          </a:p>
          <a:p>
            <a:pPr marL="285750" indent="-285750">
              <a:buFont typeface="Arial" pitchFamily="34" charset="0"/>
              <a:buChar char="•"/>
            </a:pPr>
            <a:r>
              <a:rPr lang="es-CL" dirty="0"/>
              <a:t>E</a:t>
            </a:r>
            <a:r>
              <a:rPr lang="es-CL" dirty="0" smtClean="0"/>
              <a:t>n el caso de el ámbito intrahospitalario de debe realizar precauciones adicionales dependiendo de la etiología el  mecanismo de transmisión del M.O.</a:t>
            </a:r>
          </a:p>
          <a:p>
            <a:pPr marL="285750" indent="-285750">
              <a:buFont typeface="Arial" pitchFamily="34" charset="0"/>
              <a:buChar char="•"/>
            </a:pPr>
            <a:r>
              <a:rPr lang="es-CL" dirty="0" smtClean="0"/>
              <a:t>Dejar habitación  individual  y EPP según el mecanismo de transmisión de M.O.</a:t>
            </a:r>
          </a:p>
          <a:p>
            <a:pPr marL="285750" indent="-285750">
              <a:buFont typeface="Arial" pitchFamily="34" charset="0"/>
              <a:buChar char="•"/>
            </a:pPr>
            <a:endParaRPr lang="es-CL" dirty="0"/>
          </a:p>
        </p:txBody>
      </p:sp>
    </p:spTree>
    <p:extLst>
      <p:ext uri="{BB962C8B-B14F-4D97-AF65-F5344CB8AC3E}">
        <p14:creationId xmlns:p14="http://schemas.microsoft.com/office/powerpoint/2010/main" val="13257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3001" y="142249"/>
            <a:ext cx="7400873"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EPIDEMIA  Y PANDEMIAS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6 Rectángulo"/>
          <p:cNvSpPr/>
          <p:nvPr/>
        </p:nvSpPr>
        <p:spPr>
          <a:xfrm>
            <a:off x="245660" y="1065579"/>
            <a:ext cx="7301552" cy="5914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3600" dirty="0" smtClean="0"/>
              <a:t>ACCIONES</a:t>
            </a:r>
            <a:endParaRPr lang="es-CL" sz="3600" dirty="0"/>
          </a:p>
        </p:txBody>
      </p:sp>
      <p:sp>
        <p:nvSpPr>
          <p:cNvPr id="6" name="5 CuadroTexto"/>
          <p:cNvSpPr txBox="1"/>
          <p:nvPr/>
        </p:nvSpPr>
        <p:spPr>
          <a:xfrm>
            <a:off x="245660" y="1896195"/>
            <a:ext cx="10945504" cy="4647426"/>
          </a:xfrm>
          <a:prstGeom prst="rect">
            <a:avLst/>
          </a:prstGeom>
          <a:noFill/>
        </p:spPr>
        <p:txBody>
          <a:bodyPr wrap="square" rtlCol="0">
            <a:spAutoFit/>
          </a:bodyPr>
          <a:lstStyle/>
          <a:p>
            <a:r>
              <a:rPr lang="es-CL" sz="2000" dirty="0" smtClean="0"/>
              <a:t>Cuando inicia una pandemia la idea de las autoridades sanitarias es  mantener a raya  la enfermedad en su país y que esta no salga fuera de ella, ya que si es así ya no seria epidemia sino pandemia.</a:t>
            </a:r>
          </a:p>
          <a:p>
            <a:r>
              <a:rPr lang="es-CL" sz="2000" dirty="0" smtClean="0"/>
              <a:t>Las medidas las asigna la autoridad sanitaria y están enfocadas en:</a:t>
            </a:r>
          </a:p>
          <a:p>
            <a:pPr marL="285750" indent="-285750">
              <a:buFont typeface="Arial" pitchFamily="34" charset="0"/>
              <a:buChar char="•"/>
            </a:pPr>
            <a:r>
              <a:rPr lang="es-CL" sz="2000" dirty="0" smtClean="0"/>
              <a:t>Realizar aislamiento social a todas las personas que estén infectadas o ingresarlas a un centro asistencial si sus signos y síntomas lo ameritan.</a:t>
            </a:r>
          </a:p>
          <a:p>
            <a:pPr marL="285750" indent="-285750">
              <a:buFont typeface="Arial" pitchFamily="34" charset="0"/>
              <a:buChar char="•"/>
            </a:pPr>
            <a:r>
              <a:rPr lang="es-CL" sz="2000" dirty="0" smtClean="0"/>
              <a:t>Administrar productos farmacológicos para disminuir o matar al M.O.</a:t>
            </a:r>
          </a:p>
          <a:p>
            <a:pPr marL="285750" indent="-285750">
              <a:buFont typeface="Arial" pitchFamily="34" charset="0"/>
              <a:buChar char="•"/>
            </a:pPr>
            <a:r>
              <a:rPr lang="es-CL" sz="2000" dirty="0" smtClean="0"/>
              <a:t>Realizar un estudio epidemiológico para buscar la causa de la propagación de la enfermedad y acatar así el M.O para bajar la cantidad de contagiados y eliminar la epidemia.</a:t>
            </a:r>
          </a:p>
          <a:p>
            <a:pPr marL="285750" indent="-285750">
              <a:buFont typeface="Arial" pitchFamily="34" charset="0"/>
              <a:buChar char="•"/>
            </a:pPr>
            <a:r>
              <a:rPr lang="es-CL" sz="2000" dirty="0" smtClean="0"/>
              <a:t>En caso que esta enfermedad se propague a los otras nacionalidades y se provoque una pandemia, se deben tomar acciones en conjunto con todos las autoridades para erradicar el M.O.  (se debería seguir con las mismas medidas y mejorar los protocolos de acción con el fin de disminuir su propagación)</a:t>
            </a:r>
          </a:p>
          <a:p>
            <a:pPr marL="285750" indent="-285750">
              <a:buFont typeface="Arial" pitchFamily="34" charset="0"/>
              <a:buChar char="•"/>
            </a:pPr>
            <a:endParaRPr lang="es-CL" sz="2000" dirty="0" smtClean="0"/>
          </a:p>
          <a:p>
            <a:pPr marL="285750" indent="-285750">
              <a:buFont typeface="Arial" pitchFamily="34" charset="0"/>
              <a:buChar char="•"/>
            </a:pPr>
            <a:endParaRPr lang="es-CL" dirty="0" smtClean="0"/>
          </a:p>
          <a:p>
            <a:pPr marL="285750" indent="-285750">
              <a:buFont typeface="Arial" pitchFamily="34" charset="0"/>
              <a:buChar char="•"/>
            </a:pPr>
            <a:endParaRPr lang="es-C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2813" y="142249"/>
            <a:ext cx="2448351" cy="16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779" y="5395557"/>
            <a:ext cx="4012442" cy="1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95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77" y="1321869"/>
            <a:ext cx="10986448" cy="44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337111" y="242346"/>
            <a:ext cx="547275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L" sz="2000" dirty="0"/>
              <a:t>C</a:t>
            </a:r>
            <a:r>
              <a:rPr lang="es-CL" sz="2000" dirty="0" smtClean="0"/>
              <a:t>uando </a:t>
            </a:r>
            <a:r>
              <a:rPr lang="es-CL" sz="2000" dirty="0"/>
              <a:t>se ha comprobado que el reservorio no elimina  hacia el exterior  agentes infecciosos.</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4680" y="5764213"/>
            <a:ext cx="1347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273124"/>
            <a:ext cx="4596451" cy="646331"/>
          </a:xfrm>
          <a:prstGeom prst="rect">
            <a:avLst/>
          </a:prstGeom>
          <a:noFill/>
        </p:spPr>
        <p:txBody>
          <a:bodyPr wrap="none" lIns="91440" tIns="45720" rIns="91440" bIns="45720">
            <a:spAutoFit/>
          </a:bodyPr>
          <a:lstStyle/>
          <a:p>
            <a:pPr algn="ctr"/>
            <a:r>
              <a:rPr lang="es-E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Alta epidemiológica</a:t>
            </a:r>
            <a:endPar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5 Flecha derecha"/>
          <p:cNvSpPr/>
          <p:nvPr/>
        </p:nvSpPr>
        <p:spPr>
          <a:xfrm>
            <a:off x="4776716" y="388708"/>
            <a:ext cx="1310185" cy="307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66914" y="5870575"/>
            <a:ext cx="609600" cy="609600"/>
          </a:xfrm>
          <a:prstGeom prst="rect">
            <a:avLst/>
          </a:prstGeom>
        </p:spPr>
      </p:pic>
    </p:spTree>
    <p:extLst>
      <p:ext uri="{BB962C8B-B14F-4D97-AF65-F5344CB8AC3E}">
        <p14:creationId xmlns:p14="http://schemas.microsoft.com/office/powerpoint/2010/main" val="3395201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7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6" y="109183"/>
            <a:ext cx="2597624" cy="194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343700" y="344608"/>
            <a:ext cx="8502556" cy="4602706"/>
          </a:xfrm>
        </p:spPr>
        <p:txBody>
          <a:bodyPr>
            <a:normAutofit/>
          </a:bodyPr>
          <a:lstStyle/>
          <a:p>
            <a:pPr marL="514350" indent="-514350">
              <a:buFont typeface="+mj-lt"/>
              <a:buAutoNum type="arabicPeriod"/>
            </a:pPr>
            <a:r>
              <a:rPr lang="es-CL" sz="2400" dirty="0" smtClean="0"/>
              <a:t>Registre en su cuaderno fecha, objetivo general y de la clase. </a:t>
            </a:r>
            <a:endParaRPr lang="es-CL" sz="2400" dirty="0"/>
          </a:p>
          <a:p>
            <a:pPr marL="514350" indent="-514350">
              <a:buFont typeface="+mj-lt"/>
              <a:buAutoNum type="arabicPeriod"/>
            </a:pPr>
            <a:r>
              <a:rPr lang="es-CL" sz="2400" dirty="0" smtClean="0"/>
              <a:t>Realice un mapa conceptual de los contenidos tratados en esta clase.</a:t>
            </a:r>
          </a:p>
          <a:p>
            <a:pPr marL="514350" indent="-514350">
              <a:buFont typeface="+mj-lt"/>
              <a:buAutoNum type="arabicPeriod"/>
            </a:pPr>
            <a:r>
              <a:rPr lang="es-CL" sz="2400" dirty="0" smtClean="0"/>
              <a:t>Si nos vamos a la actualidad explique con la enfermedad coronavirus, cuando fue un brote, epidemia y pandemia (investigue bibliografía y linografía de paginas web).</a:t>
            </a:r>
            <a:endParaRPr lang="es-CL" sz="2400" dirty="0"/>
          </a:p>
          <a:p>
            <a:pPr marL="514350" indent="-514350">
              <a:buFont typeface="+mj-lt"/>
              <a:buAutoNum type="arabicPeriod"/>
            </a:pPr>
            <a:endParaRPr lang="es-CL" sz="2400" dirty="0" smtClean="0"/>
          </a:p>
          <a:p>
            <a:pPr marL="514350" indent="-514350">
              <a:buFont typeface="+mj-lt"/>
              <a:buAutoNum type="arabicPeriod"/>
            </a:pPr>
            <a:endParaRPr lang="es-CL" sz="2400" dirty="0"/>
          </a:p>
          <a:p>
            <a:pPr marL="514350" indent="-514350">
              <a:buFont typeface="+mj-lt"/>
              <a:buAutoNum type="arabicPeriod"/>
            </a:pPr>
            <a:endParaRPr lang="es-CL" sz="2400" dirty="0" smtClean="0"/>
          </a:p>
          <a:p>
            <a:pPr marL="514350" indent="-514350">
              <a:buFont typeface="+mj-lt"/>
              <a:buAutoNum type="arabicPeriod"/>
            </a:pPr>
            <a:endParaRPr lang="es-CL" sz="2400" dirty="0"/>
          </a:p>
          <a:p>
            <a:pPr marL="0" indent="0">
              <a:buNone/>
            </a:pPr>
            <a:endParaRPr lang="es-CL" sz="2400" dirty="0" smtClean="0"/>
          </a:p>
          <a:p>
            <a:pPr marL="514350" indent="-514350">
              <a:buFont typeface="+mj-lt"/>
              <a:buAutoNum type="arabicPeriod"/>
            </a:pPr>
            <a:endParaRPr lang="es-CL" dirty="0" smtClean="0"/>
          </a:p>
          <a:p>
            <a:pPr marL="0" indent="0">
              <a:buNone/>
            </a:pPr>
            <a:endParaRPr lang="es-CL" dirty="0"/>
          </a:p>
        </p:txBody>
      </p:sp>
      <p:sp>
        <p:nvSpPr>
          <p:cNvPr id="2" name="1 CuadroTexto"/>
          <p:cNvSpPr txBox="1"/>
          <p:nvPr/>
        </p:nvSpPr>
        <p:spPr>
          <a:xfrm>
            <a:off x="218363" y="3985146"/>
            <a:ext cx="11627893" cy="646331"/>
          </a:xfrm>
          <a:prstGeom prst="rect">
            <a:avLst/>
          </a:prstGeom>
          <a:noFill/>
        </p:spPr>
        <p:txBody>
          <a:bodyPr wrap="square" rtlCol="0">
            <a:spAutoFit/>
          </a:bodyPr>
          <a:lstStyle/>
          <a:p>
            <a:endParaRPr lang="es-CL" dirty="0" smtClean="0"/>
          </a:p>
          <a:p>
            <a:endParaRPr lang="es-C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518" y="4112862"/>
            <a:ext cx="3573557" cy="178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 y="2677004"/>
            <a:ext cx="7817892" cy="390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66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798</Words>
  <Application>Microsoft Office PowerPoint</Application>
  <PresentationFormat>Personalizado</PresentationFormat>
  <Paragraphs>43</Paragraphs>
  <Slides>6</Slides>
  <Notes>0</Notes>
  <HiddenSlides>0</HiddenSlides>
  <MMClips>1</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aberr</cp:lastModifiedBy>
  <cp:revision>39</cp:revision>
  <dcterms:created xsi:type="dcterms:W3CDTF">2020-03-26T01:44:03Z</dcterms:created>
  <dcterms:modified xsi:type="dcterms:W3CDTF">2020-05-06T23:17:10Z</dcterms:modified>
</cp:coreProperties>
</file>