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8" r:id="rId4"/>
    <p:sldId id="270" r:id="rId5"/>
    <p:sldId id="269" r:id="rId6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0" d="100"/>
          <a:sy n="70" d="100"/>
        </p:scale>
        <p:origin x="-744" y="-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578E5-4418-44B9-A4C4-99C8197632F5}" type="datetimeFigureOut">
              <a:rPr lang="es-CL" smtClean="0"/>
              <a:t>29-04-2020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C9DB-88CE-4576-9E61-F07417DE2C2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34019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578E5-4418-44B9-A4C4-99C8197632F5}" type="datetimeFigureOut">
              <a:rPr lang="es-CL" smtClean="0"/>
              <a:t>29-04-2020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C9DB-88CE-4576-9E61-F07417DE2C2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93108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578E5-4418-44B9-A4C4-99C8197632F5}" type="datetimeFigureOut">
              <a:rPr lang="es-CL" smtClean="0"/>
              <a:t>29-04-2020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C9DB-88CE-4576-9E61-F07417DE2C2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34455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578E5-4418-44B9-A4C4-99C8197632F5}" type="datetimeFigureOut">
              <a:rPr lang="es-CL" smtClean="0"/>
              <a:t>29-04-2020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C9DB-88CE-4576-9E61-F07417DE2C2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2884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578E5-4418-44B9-A4C4-99C8197632F5}" type="datetimeFigureOut">
              <a:rPr lang="es-CL" smtClean="0"/>
              <a:t>29-04-2020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C9DB-88CE-4576-9E61-F07417DE2C2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18517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578E5-4418-44B9-A4C4-99C8197632F5}" type="datetimeFigureOut">
              <a:rPr lang="es-CL" smtClean="0"/>
              <a:t>29-04-2020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C9DB-88CE-4576-9E61-F07417DE2C2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02436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578E5-4418-44B9-A4C4-99C8197632F5}" type="datetimeFigureOut">
              <a:rPr lang="es-CL" smtClean="0"/>
              <a:t>29-04-2020</a:t>
            </a:fld>
            <a:endParaRPr lang="es-C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C9DB-88CE-4576-9E61-F07417DE2C2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01523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578E5-4418-44B9-A4C4-99C8197632F5}" type="datetimeFigureOut">
              <a:rPr lang="es-CL" smtClean="0"/>
              <a:t>29-04-2020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C9DB-88CE-4576-9E61-F07417DE2C2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27533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578E5-4418-44B9-A4C4-99C8197632F5}" type="datetimeFigureOut">
              <a:rPr lang="es-CL" smtClean="0"/>
              <a:t>29-04-2020</a:t>
            </a:fld>
            <a:endParaRPr lang="es-C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C9DB-88CE-4576-9E61-F07417DE2C2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83305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578E5-4418-44B9-A4C4-99C8197632F5}" type="datetimeFigureOut">
              <a:rPr lang="es-CL" smtClean="0"/>
              <a:t>29-04-2020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C9DB-88CE-4576-9E61-F07417DE2C2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21801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578E5-4418-44B9-A4C4-99C8197632F5}" type="datetimeFigureOut">
              <a:rPr lang="es-CL" smtClean="0"/>
              <a:t>29-04-2020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C9DB-88CE-4576-9E61-F07417DE2C2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18736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B578E5-4418-44B9-A4C4-99C8197632F5}" type="datetimeFigureOut">
              <a:rPr lang="es-CL" smtClean="0"/>
              <a:t>29-04-2020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01C9DB-88CE-4576-9E61-F07417DE2C2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10310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alexis.berrios@liceo-victorinolastarria.cl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ocplayer.es/28274679-Protocolo-de-prevencion-de-caidas-en-hospital-regional-rancagua.html" TargetMode="External"/><Relationship Id="rId7" Type="http://schemas.openxmlformats.org/officeDocument/2006/relationships/hyperlink" Target="https://docplayer.es/56108325-Prevencion-de-eventos-adversos-asociados-a-procesos-quirurgicos-en-hrr-calidad-y-seguridad-del-paciente-hospital-regional-rancagua.html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hyperlink" Target="file:///C:\Users\aberr\Downloads\GCL%201.12%20-%20V%207%20Identidicacion%20de%20pacientes%20en%20HRLBO%202019.pdf" TargetMode="External"/><Relationship Id="rId5" Type="http://schemas.openxmlformats.org/officeDocument/2006/relationships/hyperlink" Target="https://aprenderly.com/doc/3440656/protocolo-de-prevenci%C3%B3n-de-error-de-medicaci%C3%B3n-en-hrr" TargetMode="External"/><Relationship Id="rId4" Type="http://schemas.openxmlformats.org/officeDocument/2006/relationships/hyperlink" Target="https://studylib.es/doc/6934324/protocolo-prevenci%C3%B3n-de-%C3%BAlceras-por-presi%C3%B3n-en-hrr-protocolo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59525" y="1600347"/>
            <a:ext cx="9144000" cy="975754"/>
          </a:xfrm>
        </p:spPr>
        <p:txBody>
          <a:bodyPr>
            <a:normAutofit/>
          </a:bodyPr>
          <a:lstStyle/>
          <a:p>
            <a:r>
              <a:rPr lang="es-CL" b="1" dirty="0" smtClean="0"/>
              <a:t>ASIGNATURA: NECESIDADES PSICOSOCIALES DEL ADULTO MAYOR</a:t>
            </a:r>
          </a:p>
          <a:p>
            <a:r>
              <a:rPr lang="es-CL" b="1" dirty="0" smtClean="0"/>
              <a:t>FECHA: </a:t>
            </a:r>
            <a:r>
              <a:rPr lang="es-CL" b="1" dirty="0" smtClean="0"/>
              <a:t>27</a:t>
            </a:r>
            <a:r>
              <a:rPr lang="es-CL" b="1" dirty="0" smtClean="0"/>
              <a:t> </a:t>
            </a:r>
            <a:r>
              <a:rPr lang="es-CL" b="1" dirty="0" smtClean="0"/>
              <a:t>DE ABRIL, 2020. CURSO : 4° D</a:t>
            </a:r>
          </a:p>
          <a:p>
            <a:endParaRPr lang="es-CL" dirty="0"/>
          </a:p>
        </p:txBody>
      </p:sp>
      <p:sp>
        <p:nvSpPr>
          <p:cNvPr id="5" name="4 Rectángulo"/>
          <p:cNvSpPr/>
          <p:nvPr/>
        </p:nvSpPr>
        <p:spPr>
          <a:xfrm>
            <a:off x="187570" y="153797"/>
            <a:ext cx="1144032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32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Clase </a:t>
            </a:r>
            <a:r>
              <a:rPr lang="es-ES" sz="32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N°5: </a:t>
            </a:r>
            <a:r>
              <a:rPr lang="es-ES" sz="32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Seguridad de</a:t>
            </a:r>
          </a:p>
          <a:p>
            <a:pPr algn="ctr"/>
            <a:r>
              <a:rPr lang="es-ES" sz="32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pacientes </a:t>
            </a:r>
            <a:r>
              <a:rPr lang="es-ES" sz="32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hospitalizados y</a:t>
            </a:r>
          </a:p>
          <a:p>
            <a:pPr algn="ctr"/>
            <a:r>
              <a:rPr lang="es-ES" sz="32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no hospitalizados</a:t>
            </a:r>
            <a:endParaRPr lang="es-ES" sz="32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87569" y="2521161"/>
            <a:ext cx="11687912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rgbClr val="FF0000"/>
                </a:solidFill>
              </a:rPr>
              <a:t>UNIDAD 0</a:t>
            </a:r>
          </a:p>
          <a:p>
            <a:r>
              <a:rPr lang="es-ES" b="1" dirty="0" smtClean="0">
                <a:solidFill>
                  <a:schemeClr val="tx2"/>
                </a:solidFill>
              </a:rPr>
              <a:t>OBJETIVO GENERAL:</a:t>
            </a:r>
          </a:p>
          <a:p>
            <a:r>
              <a:rPr lang="es-ES" b="1" dirty="0" smtClean="0">
                <a:solidFill>
                  <a:schemeClr val="tx2"/>
                </a:solidFill>
              </a:rPr>
              <a:t>Registrar </a:t>
            </a:r>
            <a:r>
              <a:rPr lang="es-ES" b="1" dirty="0">
                <a:solidFill>
                  <a:schemeClr val="tx2"/>
                </a:solidFill>
              </a:rPr>
              <a:t>información, en forma digital y manual, relativa al control de salud de las personas bajo su cuidado, y relativa a procedimientos administrativos de ingreso, permanencia y egreso de establecimientos de salud o estadía, resguardando la privacidad de las personas.</a:t>
            </a:r>
            <a:endParaRPr lang="es-CL" b="1" dirty="0">
              <a:solidFill>
                <a:schemeClr val="tx2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87570" y="4003531"/>
            <a:ext cx="11687912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00B050"/>
                </a:solidFill>
              </a:rPr>
              <a:t>OBJETIVO DE LA CLASE:</a:t>
            </a:r>
          </a:p>
          <a:p>
            <a:r>
              <a:rPr lang="es-ES" b="1" dirty="0" smtClean="0">
                <a:solidFill>
                  <a:srgbClr val="00B050"/>
                </a:solidFill>
              </a:rPr>
              <a:t>Comprender los </a:t>
            </a:r>
            <a:r>
              <a:rPr lang="es-ES" b="1" dirty="0" smtClean="0">
                <a:solidFill>
                  <a:srgbClr val="00B050"/>
                </a:solidFill>
              </a:rPr>
              <a:t>métodos que se utilizan para la seguridad del paciente/usuario en el ámbito hospitalario, con el fin de evitar riesgo y resguardando la privacidad de las personas.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187570" y="5402822"/>
            <a:ext cx="11687912" cy="9233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s-ES" b="1" dirty="0" smtClean="0"/>
          </a:p>
          <a:p>
            <a:r>
              <a:rPr lang="es-ES" b="1" dirty="0" smtClean="0"/>
              <a:t>Lea atentamente el PPT y realice la actividad en su cuaderno, sáquele una fotografía y la envíela al mail </a:t>
            </a:r>
            <a:r>
              <a:rPr lang="es-CL" dirty="0" smtClean="0">
                <a:solidFill>
                  <a:srgbClr val="FF0000"/>
                </a:solidFill>
                <a:hlinkClick r:id="rId2"/>
              </a:rPr>
              <a:t>alexis.berrios@liceo-victorinolastarria.cl</a:t>
            </a:r>
            <a:r>
              <a:rPr lang="es-CL" dirty="0" smtClean="0">
                <a:solidFill>
                  <a:srgbClr val="FF0000"/>
                </a:solidFill>
              </a:rPr>
              <a:t>, </a:t>
            </a:r>
            <a:r>
              <a:rPr lang="es-CL" b="1" dirty="0" smtClean="0"/>
              <a:t>plazo de entrega </a:t>
            </a:r>
            <a:r>
              <a:rPr lang="es-CL" b="1" dirty="0" smtClean="0"/>
              <a:t>20</a:t>
            </a:r>
            <a:r>
              <a:rPr lang="es-CL" b="1" dirty="0" smtClean="0"/>
              <a:t> </a:t>
            </a:r>
            <a:r>
              <a:rPr lang="es-CL" b="1" dirty="0" smtClean="0"/>
              <a:t>de mayo a las 23.59 </a:t>
            </a:r>
            <a:r>
              <a:rPr lang="es-CL" b="1" dirty="0" err="1" smtClean="0"/>
              <a:t>hrs</a:t>
            </a:r>
            <a:r>
              <a:rPr lang="es-CL" b="1" dirty="0" smtClean="0"/>
              <a:t>.</a:t>
            </a:r>
            <a:r>
              <a:rPr lang="es-ES" b="1" dirty="0" smtClean="0"/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6" t="4770" r="2955" b="76140"/>
          <a:stretch/>
        </p:blipFill>
        <p:spPr bwMode="auto">
          <a:xfrm>
            <a:off x="187570" y="4926842"/>
            <a:ext cx="9011503" cy="723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219" y="270647"/>
            <a:ext cx="1066800" cy="121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0112" y="456384"/>
            <a:ext cx="2401888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788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20370" y="119466"/>
            <a:ext cx="8760190" cy="699400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s-CL" dirty="0" smtClean="0"/>
              <a:t>SEGURIDAD DEL PACIENTE EN CHILE</a:t>
            </a:r>
            <a:endParaRPr lang="es-CL" dirty="0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409434" y="924873"/>
            <a:ext cx="11354936" cy="7514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L" sz="3600" dirty="0" smtClean="0">
                <a:solidFill>
                  <a:srgbClr val="FF0000"/>
                </a:solidFill>
              </a:rPr>
              <a:t>Recordar según la ultima clase…..</a:t>
            </a:r>
            <a:endParaRPr lang="es-CL" sz="3600" dirty="0">
              <a:solidFill>
                <a:srgbClr val="FF0000"/>
              </a:solidFill>
            </a:endParaRP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5353115"/>
              </p:ext>
            </p:extLst>
          </p:nvPr>
        </p:nvGraphicFramePr>
        <p:xfrm>
          <a:off x="216847" y="2422122"/>
          <a:ext cx="11629410" cy="24765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4705"/>
                <a:gridCol w="5814705"/>
              </a:tblGrid>
              <a:tr h="861084">
                <a:tc>
                  <a:txBody>
                    <a:bodyPr/>
                    <a:lstStyle/>
                    <a:p>
                      <a:pPr algn="ctr"/>
                      <a:r>
                        <a:rPr lang="es-CL" sz="2400" dirty="0" smtClean="0"/>
                        <a:t>EVENTOS</a:t>
                      </a:r>
                      <a:r>
                        <a:rPr lang="es-CL" sz="2400" baseline="0" dirty="0" smtClean="0"/>
                        <a:t> ADVESO (EA)</a:t>
                      </a:r>
                      <a:endParaRPr lang="es-C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400" dirty="0" smtClean="0"/>
                        <a:t>EVENTOS CENTINELAS(EC)</a:t>
                      </a:r>
                      <a:endParaRPr lang="es-CL" sz="2400" dirty="0"/>
                    </a:p>
                  </a:txBody>
                  <a:tcPr/>
                </a:tc>
              </a:tr>
              <a:tr h="1568218"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/>
                        <a:t>Es una situación o acontecimiento inesperado, relacionado con la atención sanitaria recibida por el paciente que tiene, o puede tener, consecuencias negativas para el mismo y que no está relacionado con el curso natural de la enfermedad </a:t>
                      </a:r>
                      <a:endParaRPr lang="es-C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/>
                        <a:t>Es un suceso inesperado que puede producir la muerte o serias secuelas físicas o psicológicas, o el riesgo potencial de que esto ocurra.</a:t>
                      </a:r>
                      <a:endParaRPr lang="es-CL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3 Marcador de contenido"/>
          <p:cNvSpPr txBox="1">
            <a:spLocks/>
          </p:cNvSpPr>
          <p:nvPr/>
        </p:nvSpPr>
        <p:spPr>
          <a:xfrm>
            <a:off x="3930555" y="4898646"/>
            <a:ext cx="8024882" cy="185699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CL" sz="2400" dirty="0" smtClean="0"/>
              <a:t>Los eventos adversos y centinelas los define la institución de salud que presta los servicios. Pero uno ejemplo de ellos puede ser: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CL" sz="2400" dirty="0" smtClean="0"/>
              <a:t>EA: error en la administración de un medicamento.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CL" sz="2400" dirty="0" smtClean="0"/>
              <a:t>EC: cuerpo extraño dejado durante un procedimiento quirúrgico.</a:t>
            </a:r>
            <a:endParaRPr lang="es-CL" sz="2400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16" y="4810866"/>
            <a:ext cx="3521123" cy="203255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310"/>
          <a:stretch/>
        </p:blipFill>
        <p:spPr bwMode="auto">
          <a:xfrm>
            <a:off x="109182" y="104493"/>
            <a:ext cx="2306472" cy="809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2633" y="1676330"/>
            <a:ext cx="1419367" cy="1419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7200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15654" y="104493"/>
            <a:ext cx="9485194" cy="914400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s-CL" dirty="0" smtClean="0"/>
              <a:t>EJEMPLOS DE EVENTOS ADVERSOS Y CENTINELAS </a:t>
            </a:r>
            <a:endParaRPr lang="es-CL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310"/>
          <a:stretch/>
        </p:blipFill>
        <p:spPr bwMode="auto">
          <a:xfrm>
            <a:off x="109182" y="104493"/>
            <a:ext cx="2306472" cy="809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286342"/>
              </p:ext>
            </p:extLst>
          </p:nvPr>
        </p:nvGraphicFramePr>
        <p:xfrm>
          <a:off x="109182" y="1128714"/>
          <a:ext cx="8128000" cy="2758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/>
                <a:gridCol w="4064000"/>
              </a:tblGrid>
              <a:tr h="0">
                <a:tc>
                  <a:txBody>
                    <a:bodyPr/>
                    <a:lstStyle/>
                    <a:p>
                      <a:r>
                        <a:rPr lang="es-CL" dirty="0" smtClean="0"/>
                        <a:t>EVENTO ADVERSO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EVENTO</a:t>
                      </a:r>
                      <a:r>
                        <a:rPr lang="es-CL" baseline="0" dirty="0" smtClean="0"/>
                        <a:t> CENTINELA</a:t>
                      </a:r>
                      <a:endParaRPr lang="es-C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 smtClean="0"/>
                        <a:t>Error en</a:t>
                      </a:r>
                      <a:r>
                        <a:rPr lang="es-CL" baseline="0" dirty="0" smtClean="0"/>
                        <a:t> administración de medicamentos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dirty="0" smtClean="0"/>
                        <a:t>LPP (lesiones por</a:t>
                      </a:r>
                      <a:r>
                        <a:rPr lang="es-CL" baseline="0" dirty="0" smtClean="0"/>
                        <a:t> presión)</a:t>
                      </a:r>
                      <a:endParaRPr lang="es-CL" dirty="0" smtClean="0"/>
                    </a:p>
                    <a:p>
                      <a:endParaRPr lang="es-C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 smtClean="0"/>
                        <a:t>Extravío de biopsia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dirty="0" smtClean="0"/>
                        <a:t>Transfusión sanguínea equivocada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 smtClean="0"/>
                        <a:t>Error de identificación de pacientes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800" dirty="0" smtClean="0"/>
                        <a:t>cuerpo extraño dejado durante un procedimiento quirúrgico.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 smtClean="0"/>
                        <a:t>Fuga de pacientes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Flebitis</a:t>
                      </a:r>
                      <a:r>
                        <a:rPr lang="es-CL" baseline="0" dirty="0" smtClean="0"/>
                        <a:t> por medicamentos IV</a:t>
                      </a:r>
                      <a:endParaRPr lang="es-C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Caída</a:t>
                      </a:r>
                      <a:r>
                        <a:rPr lang="es-CL" baseline="0" dirty="0" smtClean="0"/>
                        <a:t> de paciente</a:t>
                      </a:r>
                      <a:endParaRPr lang="es-CL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9499858"/>
              </p:ext>
            </p:extLst>
          </p:nvPr>
        </p:nvGraphicFramePr>
        <p:xfrm>
          <a:off x="3900227" y="3944202"/>
          <a:ext cx="8128000" cy="216069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064000"/>
                <a:gridCol w="4064000"/>
              </a:tblGrid>
              <a:tr h="514776"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EVENTO ADVERSO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EVENTO</a:t>
                      </a:r>
                      <a:r>
                        <a:rPr lang="es-CL" baseline="0" dirty="0" smtClean="0"/>
                        <a:t> CENTINELA</a:t>
                      </a:r>
                      <a:endParaRPr lang="es-CL" dirty="0"/>
                    </a:p>
                  </a:txBody>
                  <a:tcPr/>
                </a:tc>
              </a:tr>
              <a:tr h="6023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dirty="0" smtClean="0"/>
                        <a:t>Error en</a:t>
                      </a:r>
                      <a:r>
                        <a:rPr lang="es-CL" baseline="0" dirty="0" smtClean="0"/>
                        <a:t> administración de medicamentos</a:t>
                      </a:r>
                      <a:endParaRPr lang="es-CL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Caída de paciente</a:t>
                      </a:r>
                      <a:endParaRPr lang="es-CL" dirty="0"/>
                    </a:p>
                  </a:txBody>
                  <a:tcPr/>
                </a:tc>
              </a:tr>
              <a:tr h="3442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dirty="0" smtClean="0"/>
                        <a:t>Error de identificación de pacientes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Retraso en tratamiento vital (PCR)</a:t>
                      </a:r>
                      <a:endParaRPr lang="es-CL" dirty="0"/>
                    </a:p>
                  </a:txBody>
                  <a:tcPr/>
                </a:tc>
              </a:tr>
              <a:tr h="602392">
                <a:tc>
                  <a:txBody>
                    <a:bodyPr/>
                    <a:lstStyle/>
                    <a:p>
                      <a:r>
                        <a:rPr lang="es-CL" dirty="0" smtClean="0"/>
                        <a:t>Resultado de examen crítico no informado 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2573" y="1128714"/>
            <a:ext cx="3171474" cy="244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5714"/>
            <a:ext cx="3960410" cy="297030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4121624" y="6100549"/>
            <a:ext cx="7779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 smtClean="0"/>
              <a:t>NOTA: </a:t>
            </a:r>
            <a:r>
              <a:rPr lang="es-CL" dirty="0" smtClean="0"/>
              <a:t>un evento adverso dependiendo su severidad o perjuicio en la paciente, este evento puede pasar a ser evento centinela.</a:t>
            </a:r>
            <a:endParaRPr lang="es-CL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8928" y="5956282"/>
            <a:ext cx="706438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2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85736" y="104493"/>
            <a:ext cx="10215112" cy="914400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s-CL" sz="3600" dirty="0" smtClean="0"/>
              <a:t>MEDIDAS PARA MANTENER LA SEGURIDAD DE LOS PACIENTES </a:t>
            </a:r>
            <a:endParaRPr lang="es-CL" sz="36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2573" y="1214638"/>
            <a:ext cx="3171474" cy="2102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898" y="1260380"/>
            <a:ext cx="706438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36" y="47530"/>
            <a:ext cx="1066800" cy="121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1323833" y="1433015"/>
            <a:ext cx="686482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Los centros de salud para garantizar la seguridad y calidad de las  atenciones brindadas deben cumplir estándares mínimos dictados por el MINSAL y fiscalizados por la superintendencia de salud. Al cumplir dichos estándares los prestadores de salud lograran la llamada acreditación en salud y para ser reconocidos tendrán una estrella en su acceso principal que demuestre dicha situación. </a:t>
            </a:r>
            <a:endParaRPr lang="es-CL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17" y="3317543"/>
            <a:ext cx="1986617" cy="1977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6928" y="3429626"/>
            <a:ext cx="8173418" cy="2997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4424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896" y="109183"/>
            <a:ext cx="2597624" cy="1948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343701" y="255898"/>
            <a:ext cx="8502556" cy="4602706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s-CL" sz="2400" dirty="0" smtClean="0"/>
              <a:t>Registre en su cuaderno fecha, objetivo general y de la clase. </a:t>
            </a:r>
            <a:endParaRPr lang="es-CL" sz="2400" dirty="0"/>
          </a:p>
          <a:p>
            <a:pPr marL="514350" indent="-514350">
              <a:buFont typeface="+mj-lt"/>
              <a:buAutoNum type="arabicPeriod"/>
            </a:pPr>
            <a:r>
              <a:rPr lang="es-CL" sz="2400" dirty="0" smtClean="0"/>
              <a:t>De los siguientes eventos adversos o centinelas usted debe buscar en los protocolos del hospital regional Rancagua 3 actividades que se realizan para prevenir estos eventos y así mantener la seguridad de los pacientes.</a:t>
            </a:r>
          </a:p>
          <a:p>
            <a:pPr marL="514350" indent="-514350">
              <a:buFont typeface="+mj-lt"/>
              <a:buAutoNum type="arabicPeriod"/>
            </a:pPr>
            <a:endParaRPr lang="es-CL" sz="2400" dirty="0"/>
          </a:p>
          <a:p>
            <a:pPr marL="514350" indent="-514350">
              <a:buFont typeface="+mj-lt"/>
              <a:buAutoNum type="arabicPeriod"/>
            </a:pPr>
            <a:endParaRPr lang="es-CL" sz="2400" dirty="0" smtClean="0"/>
          </a:p>
          <a:p>
            <a:pPr marL="514350" indent="-514350">
              <a:buFont typeface="+mj-lt"/>
              <a:buAutoNum type="arabicPeriod"/>
            </a:pPr>
            <a:endParaRPr lang="es-CL" sz="2400" dirty="0"/>
          </a:p>
          <a:p>
            <a:pPr marL="514350" indent="-514350">
              <a:buFont typeface="+mj-lt"/>
              <a:buAutoNum type="arabicPeriod"/>
            </a:pPr>
            <a:endParaRPr lang="es-CL" sz="2400" dirty="0" smtClean="0"/>
          </a:p>
          <a:p>
            <a:pPr marL="514350" indent="-514350">
              <a:buFont typeface="+mj-lt"/>
              <a:buAutoNum type="arabicPeriod"/>
            </a:pPr>
            <a:endParaRPr lang="es-CL" sz="2400" dirty="0"/>
          </a:p>
          <a:p>
            <a:pPr marL="0" indent="0">
              <a:buNone/>
            </a:pPr>
            <a:endParaRPr lang="es-CL" sz="2400" dirty="0" smtClean="0"/>
          </a:p>
          <a:p>
            <a:pPr marL="514350" indent="-514350">
              <a:buFont typeface="+mj-lt"/>
              <a:buAutoNum type="arabicPeriod"/>
            </a:pPr>
            <a:endParaRPr lang="es-CL" dirty="0" smtClean="0"/>
          </a:p>
          <a:p>
            <a:pPr marL="0" indent="0">
              <a:buNone/>
            </a:pPr>
            <a:endParaRPr lang="es-CL" dirty="0"/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2318753"/>
              </p:ext>
            </p:extLst>
          </p:nvPr>
        </p:nvGraphicFramePr>
        <p:xfrm>
          <a:off x="3234520" y="2164292"/>
          <a:ext cx="8128000" cy="2016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/>
                <a:gridCol w="4064000"/>
              </a:tblGrid>
              <a:tr h="0">
                <a:tc>
                  <a:txBody>
                    <a:bodyPr/>
                    <a:lstStyle/>
                    <a:p>
                      <a:r>
                        <a:rPr lang="es-CL" dirty="0" smtClean="0"/>
                        <a:t>EVENTO ADVERSO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EVENTO</a:t>
                      </a:r>
                      <a:r>
                        <a:rPr lang="es-CL" baseline="0" dirty="0" smtClean="0"/>
                        <a:t> CENTINELA</a:t>
                      </a:r>
                      <a:endParaRPr lang="es-C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 smtClean="0"/>
                        <a:t>Error en</a:t>
                      </a:r>
                      <a:r>
                        <a:rPr lang="es-CL" baseline="0" dirty="0" smtClean="0"/>
                        <a:t> administración de medicamentos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dirty="0" smtClean="0"/>
                        <a:t>LPP (lesiones por</a:t>
                      </a:r>
                      <a:r>
                        <a:rPr lang="es-CL" baseline="0" dirty="0" smtClean="0"/>
                        <a:t> presión)</a:t>
                      </a:r>
                      <a:endParaRPr lang="es-CL" dirty="0" smtClean="0"/>
                    </a:p>
                    <a:p>
                      <a:endParaRPr lang="es-C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 smtClean="0"/>
                        <a:t>Error de identificación de pacientes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800" dirty="0" smtClean="0"/>
                        <a:t>cuerpo extraño dejado durante un procedimiento quirúrgico.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dirty="0" smtClean="0"/>
                        <a:t>Caída</a:t>
                      </a:r>
                      <a:r>
                        <a:rPr lang="es-CL" baseline="0" dirty="0" smtClean="0"/>
                        <a:t> de paciente </a:t>
                      </a:r>
                      <a:endParaRPr lang="es-CL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1 CuadroTexto"/>
          <p:cNvSpPr txBox="1"/>
          <p:nvPr/>
        </p:nvSpPr>
        <p:spPr>
          <a:xfrm>
            <a:off x="218363" y="3985146"/>
            <a:ext cx="1162789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L" dirty="0" smtClean="0"/>
          </a:p>
          <a:p>
            <a:r>
              <a:rPr lang="es-CL" dirty="0" smtClean="0"/>
              <a:t>Revisar los siguientes link:</a:t>
            </a:r>
          </a:p>
          <a:p>
            <a:r>
              <a:rPr lang="es-CL" dirty="0">
                <a:hlinkClick r:id="rId3"/>
              </a:rPr>
              <a:t>https://</a:t>
            </a:r>
            <a:r>
              <a:rPr lang="es-CL" dirty="0" smtClean="0">
                <a:hlinkClick r:id="rId3"/>
              </a:rPr>
              <a:t>docplayer.es/28274679-Protocolo-de-prevencion-de-caidas-en-hospital-regional-rancagua.html</a:t>
            </a:r>
            <a:endParaRPr lang="es-CL" dirty="0" smtClean="0"/>
          </a:p>
          <a:p>
            <a:r>
              <a:rPr lang="es-CL" dirty="0">
                <a:hlinkClick r:id="rId4"/>
              </a:rPr>
              <a:t>https://studylib.es/doc/6934324/protocolo-prevenci%C3%B3n-de-%</a:t>
            </a:r>
            <a:r>
              <a:rPr lang="es-CL" dirty="0" smtClean="0">
                <a:hlinkClick r:id="rId4"/>
              </a:rPr>
              <a:t>C3%BAlceras-por-presi%C3%B3n-en-hrr-protocolo</a:t>
            </a:r>
            <a:endParaRPr lang="es-CL" dirty="0" smtClean="0"/>
          </a:p>
          <a:p>
            <a:r>
              <a:rPr lang="es-CL" dirty="0">
                <a:hlinkClick r:id="rId5"/>
              </a:rPr>
              <a:t>https://</a:t>
            </a:r>
            <a:r>
              <a:rPr lang="es-CL" dirty="0" smtClean="0">
                <a:hlinkClick r:id="rId5"/>
              </a:rPr>
              <a:t>aprenderly.com/doc/3440656/protocolo-de-prevenci%C3%B3n-de-error-de-medicaci%C3%B3n-en-hrr</a:t>
            </a:r>
            <a:endParaRPr lang="es-CL" dirty="0" smtClean="0"/>
          </a:p>
          <a:p>
            <a:r>
              <a:rPr lang="es-CL" dirty="0">
                <a:hlinkClick r:id="rId6" action="ppaction://hlinkfile"/>
              </a:rPr>
              <a:t>file:///C:/Users/aberr/Downloads/GCL%201.12%20-%</a:t>
            </a:r>
            <a:r>
              <a:rPr lang="es-CL" dirty="0" smtClean="0">
                <a:hlinkClick r:id="rId6" action="ppaction://hlinkfile"/>
              </a:rPr>
              <a:t>20V%207%20Identidicacion%20de%20pacientes%20en%20HRLBO%202019.pdf</a:t>
            </a:r>
            <a:endParaRPr lang="es-CL" dirty="0" smtClean="0"/>
          </a:p>
          <a:p>
            <a:r>
              <a:rPr lang="es-CL" dirty="0">
                <a:hlinkClick r:id="rId7"/>
              </a:rPr>
              <a:t>https://docplayer.es/56108325-Prevencion-de-eventos-adversos-asociados-a-procesos-quirurgicos-en-hrr-calidad-y-seguridad-del-paciente-hospital-regional-rancagua.html</a:t>
            </a:r>
            <a:endParaRPr lang="es-CL" dirty="0" smtClean="0"/>
          </a:p>
          <a:p>
            <a:endParaRPr lang="es-CL" dirty="0" smtClean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250266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555</Words>
  <Application>Microsoft Office PowerPoint</Application>
  <PresentationFormat>Personalizado</PresentationFormat>
  <Paragraphs>65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Tema de Office</vt:lpstr>
      <vt:lpstr>Presentación de PowerPoint</vt:lpstr>
      <vt:lpstr>SEGURIDAD DEL PACIENTE EN CHILE</vt:lpstr>
      <vt:lpstr>EJEMPLOS DE EVENTOS ADVERSOS Y CENTINELAS </vt:lpstr>
      <vt:lpstr>MEDIDAS PARA MANTENER LA SEGURIDAD DE LOS PACIENTES 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Retroalimentación de S.O.M.E.</dc:title>
  <dc:creator>Usuario de Windows</dc:creator>
  <cp:lastModifiedBy>aberr</cp:lastModifiedBy>
  <cp:revision>21</cp:revision>
  <dcterms:created xsi:type="dcterms:W3CDTF">2020-03-26T01:44:03Z</dcterms:created>
  <dcterms:modified xsi:type="dcterms:W3CDTF">2020-04-29T06:19:53Z</dcterms:modified>
</cp:coreProperties>
</file>