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8" r:id="rId5"/>
    <p:sldId id="264" r:id="rId6"/>
    <p:sldId id="269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29-04-2020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 smtClean="0"/>
              <a:t>ASIGNATURA: NECESIDADES PSICOSOCIALES DEL ADULTO MAYOR</a:t>
            </a:r>
          </a:p>
          <a:p>
            <a:r>
              <a:rPr lang="es-CL" b="1" dirty="0" smtClean="0"/>
              <a:t>FECHA: 06 DE ABRIL, 2020. CURSO : 4° D</a:t>
            </a:r>
          </a:p>
          <a:p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UNIDAD 0</a:t>
            </a: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b="1" dirty="0" smtClean="0">
                <a:solidFill>
                  <a:schemeClr val="tx2"/>
                </a:solidFill>
              </a:rPr>
              <a:t>Registrar </a:t>
            </a:r>
            <a:r>
              <a:rPr lang="es-ES" b="1" dirty="0">
                <a:solidFill>
                  <a:schemeClr val="tx2"/>
                </a:solidFill>
              </a:rPr>
              <a:t>información, en forma digital y manual, relativa al control de salud de las personas bajo su cuidado, y relativa a procedimientos administrativos de ingreso, permanencia y egreso de establecimientos de salud o estadía, resguardando la privacidad de las personas.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Conocer los métodos que se utilizan para la seguridad del paciente/usuario en el ámbito hospitalario, con el fin de evitar riesgo y resguardando la privacidad de las personas.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Lea atentamente el PPT y realice la actividad en su cuaderno, sáquele una fotografía y la envíela al mail </a:t>
            </a:r>
            <a:r>
              <a:rPr lang="es-CL" dirty="0" smtClean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 smtClean="0">
                <a:solidFill>
                  <a:srgbClr val="FF0000"/>
                </a:solidFill>
              </a:rPr>
              <a:t>, </a:t>
            </a:r>
            <a:r>
              <a:rPr lang="es-CL" b="1" dirty="0" smtClean="0"/>
              <a:t>plazo de entrega 11 de mayo a las 23.59 </a:t>
            </a:r>
            <a:r>
              <a:rPr lang="es-CL" b="1" dirty="0" err="1" smtClean="0"/>
              <a:t>hrs</a:t>
            </a:r>
            <a:r>
              <a:rPr lang="es-CL" b="1" dirty="0" smtClean="0"/>
              <a:t>.</a:t>
            </a:r>
            <a:r>
              <a:rPr lang="es-ES" b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12" y="456384"/>
            <a:ext cx="2401888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87570" y="153797"/>
            <a:ext cx="114403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</a:t>
            </a:r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N°4: </a:t>
            </a:r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Seguridad de</a:t>
            </a:r>
          </a:p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pacientes </a:t>
            </a:r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hospitalizados y</a:t>
            </a:r>
          </a:p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no hospitalizados</a:t>
            </a:r>
            <a:endParaRPr lang="es-E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960" y="119466"/>
            <a:ext cx="10515600" cy="699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 smtClean="0"/>
              <a:t>SEGURIDAD DEL PACIENTE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43752" y="829339"/>
            <a:ext cx="10958015" cy="7538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La seguridad de los paciente/usuarios lo define la OMS de la siguiente forma: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44231" r="14287" b="18097"/>
          <a:stretch/>
        </p:blipFill>
        <p:spPr bwMode="auto">
          <a:xfrm>
            <a:off x="354842" y="1555845"/>
            <a:ext cx="11723427" cy="530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58" b="78403"/>
          <a:stretch/>
        </p:blipFill>
        <p:spPr bwMode="auto">
          <a:xfrm>
            <a:off x="8811231" y="1255594"/>
            <a:ext cx="265114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73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0370" y="119466"/>
            <a:ext cx="8760190" cy="699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dirty="0" smtClean="0"/>
              <a:t>SEGURIDAD DEL PACIENTE EN CHILE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09434" y="924873"/>
            <a:ext cx="11354936" cy="11768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dirty="0" smtClean="0"/>
              <a:t>Actualmente en chile cada institución publica y privada debe tener protocolos activos que monitoricen la seguridad de los usuarios en todo los servicios y unidades en el cual se les realizaran prestaciones de salud, tanto invasivas como no invasivas. Para esto el MINSAL explico dos conceptos fundamentales, estos son:</a:t>
            </a:r>
            <a:endParaRPr lang="es-CL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53115"/>
              </p:ext>
            </p:extLst>
          </p:nvPr>
        </p:nvGraphicFramePr>
        <p:xfrm>
          <a:off x="216847" y="2422122"/>
          <a:ext cx="11629410" cy="247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705"/>
                <a:gridCol w="5814705"/>
              </a:tblGrid>
              <a:tr h="861084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EVENTOS</a:t>
                      </a:r>
                      <a:r>
                        <a:rPr lang="es-CL" sz="2400" baseline="0" dirty="0" smtClean="0"/>
                        <a:t> ADVESO (EA)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/>
                        <a:t>EVENTOS CENTINELAS(EC)</a:t>
                      </a:r>
                      <a:endParaRPr lang="es-CL" sz="2400" dirty="0"/>
                    </a:p>
                  </a:txBody>
                  <a:tcPr/>
                </a:tc>
              </a:tr>
              <a:tr h="156821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Es una situación o acontecimiento inesperado, relacionado con la atención sanitaria recibida por el paciente que tiene, o puede tener, consecuencias negativas para el mismo y que no está relacionado con el curso natural de la enfermedad </a:t>
                      </a:r>
                      <a:endParaRPr lang="es-C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Es un suceso inesperado que puede producir la muerte o serias secuelas físicas o psicológicas, o el riesgo potencial de que esto ocurra.</a:t>
                      </a:r>
                      <a:endParaRPr lang="es-C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3 Marcador de contenido"/>
          <p:cNvSpPr txBox="1">
            <a:spLocks/>
          </p:cNvSpPr>
          <p:nvPr/>
        </p:nvSpPr>
        <p:spPr>
          <a:xfrm>
            <a:off x="3930555" y="4898646"/>
            <a:ext cx="8024882" cy="1856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sz="2400" dirty="0" smtClean="0"/>
              <a:t>Los eventos adversos y centinelas los define la institución de salud que presta los servicios. Pero uno ejemplo de ellos puede ser: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2400" dirty="0" smtClean="0"/>
              <a:t>EA: error en la administración de un medicamento.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2400" dirty="0" smtClean="0"/>
              <a:t>EC: cuerpo extraño dejado durante un procedimiento quirúrgico.</a:t>
            </a:r>
            <a:endParaRPr lang="es-CL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4810866"/>
            <a:ext cx="3521123" cy="2032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0"/>
          <a:stretch/>
        </p:blipFill>
        <p:spPr bwMode="auto">
          <a:xfrm>
            <a:off x="109182" y="104493"/>
            <a:ext cx="2306472" cy="8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633" y="1676330"/>
            <a:ext cx="1419367" cy="14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2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5654" y="104493"/>
            <a:ext cx="9485194" cy="91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EJEMPLOS DE EVENTOS ADVERSOS Y CENTINELAS </a:t>
            </a:r>
            <a:endParaRPr lang="es-C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0"/>
          <a:stretch/>
        </p:blipFill>
        <p:spPr bwMode="auto">
          <a:xfrm>
            <a:off x="109182" y="104493"/>
            <a:ext cx="2306472" cy="80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6342"/>
              </p:ext>
            </p:extLst>
          </p:nvPr>
        </p:nvGraphicFramePr>
        <p:xfrm>
          <a:off x="109182" y="1128714"/>
          <a:ext cx="81280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 smtClean="0"/>
                        <a:t>EVENTO ADVERSO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EVENTO</a:t>
                      </a:r>
                      <a:r>
                        <a:rPr lang="es-CL" baseline="0" dirty="0" smtClean="0"/>
                        <a:t> CENTINELA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Error en</a:t>
                      </a:r>
                      <a:r>
                        <a:rPr lang="es-CL" baseline="0" dirty="0" smtClean="0"/>
                        <a:t> administración de medicamentos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LPP (lesiones por</a:t>
                      </a:r>
                      <a:r>
                        <a:rPr lang="es-CL" baseline="0" dirty="0" smtClean="0"/>
                        <a:t> presión)</a:t>
                      </a:r>
                      <a:endParaRPr lang="es-CL" dirty="0" smtClean="0"/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Extravío de biopsia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Transfusión sanguínea equivocada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Error de identificación de pacientes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/>
                        <a:t>cuerpo extraño dejado durante un procedimiento quirúrgico.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Fuga de pacientes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Flebitis</a:t>
                      </a:r>
                      <a:r>
                        <a:rPr lang="es-CL" baseline="0" dirty="0" smtClean="0"/>
                        <a:t> por medicamentos IV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Caída</a:t>
                      </a:r>
                      <a:r>
                        <a:rPr lang="es-CL" baseline="0" dirty="0" smtClean="0"/>
                        <a:t> de paciente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99858"/>
              </p:ext>
            </p:extLst>
          </p:nvPr>
        </p:nvGraphicFramePr>
        <p:xfrm>
          <a:off x="3900227" y="3944202"/>
          <a:ext cx="8128000" cy="21606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/>
                <a:gridCol w="4064000"/>
              </a:tblGrid>
              <a:tr h="514776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EVENTO ADVERSO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EVENTO</a:t>
                      </a:r>
                      <a:r>
                        <a:rPr lang="es-CL" baseline="0" dirty="0" smtClean="0"/>
                        <a:t> CENTINELA</a:t>
                      </a:r>
                      <a:endParaRPr lang="es-CL" dirty="0"/>
                    </a:p>
                  </a:txBody>
                  <a:tcPr/>
                </a:tc>
              </a:tr>
              <a:tr h="602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Error en</a:t>
                      </a:r>
                      <a:r>
                        <a:rPr lang="es-CL" baseline="0" dirty="0" smtClean="0"/>
                        <a:t> administración de medicamentos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Caída de paciente</a:t>
                      </a:r>
                      <a:endParaRPr lang="es-CL" dirty="0"/>
                    </a:p>
                  </a:txBody>
                  <a:tcPr/>
                </a:tc>
              </a:tr>
              <a:tr h="344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Error de identificación de 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Retraso en tratamiento vital (PCR)</a:t>
                      </a:r>
                      <a:endParaRPr lang="es-CL" dirty="0"/>
                    </a:p>
                  </a:txBody>
                  <a:tcPr/>
                </a:tc>
              </a:tr>
              <a:tr h="602392">
                <a:tc>
                  <a:txBody>
                    <a:bodyPr/>
                    <a:lstStyle/>
                    <a:p>
                      <a:r>
                        <a:rPr lang="es-CL" dirty="0" smtClean="0"/>
                        <a:t>Resultado de examen crítico no informado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73" y="1128714"/>
            <a:ext cx="3171474" cy="244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5714"/>
            <a:ext cx="3960410" cy="29703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121624" y="6100549"/>
            <a:ext cx="777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NOTA: </a:t>
            </a:r>
            <a:r>
              <a:rPr lang="es-CL" dirty="0" smtClean="0"/>
              <a:t>un evento adverso dependiendo su severidad o perjuicio en la paciente, este evento puede pasar a ser evento centinela.</a:t>
            </a:r>
            <a:endParaRPr lang="es-C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28" y="5956282"/>
            <a:ext cx="70643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18365"/>
            <a:ext cx="10515600" cy="118735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 smtClean="0"/>
              <a:t>CONSECUENCIAS DE UN EVENTO ADVERSO O CENTINELA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899" y="1514900"/>
            <a:ext cx="8366077" cy="50719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Las </a:t>
            </a:r>
            <a:r>
              <a:rPr lang="es-ES" dirty="0"/>
              <a:t>recomendaciones de distintas organizaciones internacionales es que sea un proceso de aprendizaje no punitivo. Todas las investigaciones locales sobre eventos centinela serán informadas a los niveles de decisión del </a:t>
            </a:r>
            <a:r>
              <a:rPr lang="es-ES" dirty="0" smtClean="0"/>
              <a:t>centro asistencial, </a:t>
            </a:r>
            <a:r>
              <a:rPr lang="es-ES" dirty="0"/>
              <a:t>que deben estar claramente establecidos, con sus antecedentes para la revisión de las medidas adoptadas y la adopción de otras que se consideren necesarias por la autoridad. Se establecerán los plazos para informar a la Dirección de acuerdo a criterios locales relacionados con la gravedad del evento o sus consecuencias o con los hallazgos de la investigación local. </a:t>
            </a:r>
          </a:p>
          <a:p>
            <a:pPr marL="0" indent="0">
              <a:buNone/>
            </a:pPr>
            <a:r>
              <a:rPr lang="es-ES" dirty="0" smtClean="0"/>
              <a:t> En caso que el EC provoque la muerte del usuario u limitación física y si los familiares realizan un juicio civil y penal en una corte suprema, el profesional podrá compensar económicamente o con condena penal.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78" y="1710046"/>
            <a:ext cx="300705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7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057401"/>
            <a:ext cx="10515600" cy="41195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Registre en su cuaderno fecha, objetivo general y de la clase. </a:t>
            </a: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R</a:t>
            </a:r>
            <a:r>
              <a:rPr lang="es-CL" dirty="0" smtClean="0"/>
              <a:t>ealice un mapa conceptual de la materia tratada en el PPT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6" y="109183"/>
            <a:ext cx="2597624" cy="194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13" y="3131665"/>
            <a:ext cx="32385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65" y="4065114"/>
            <a:ext cx="440213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611</Words>
  <Application>Microsoft Office PowerPoint</Application>
  <PresentationFormat>Personalizado</PresentationFormat>
  <Paragraphs>48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SEGURIDAD DEL PACIENTE</vt:lpstr>
      <vt:lpstr>SEGURIDAD DEL PACIENTE EN CHILE</vt:lpstr>
      <vt:lpstr>EJEMPLOS DE EVENTOS ADVERSOS Y CENTINELAS </vt:lpstr>
      <vt:lpstr>CONSECUENCIAS DE UN EVENTO ADVERSO O CENTINELA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18</cp:revision>
  <dcterms:created xsi:type="dcterms:W3CDTF">2020-03-26T01:44:03Z</dcterms:created>
  <dcterms:modified xsi:type="dcterms:W3CDTF">2020-04-29T05:33:31Z</dcterms:modified>
</cp:coreProperties>
</file>