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6" r:id="rId3"/>
    <p:sldId id="259" r:id="rId4"/>
    <p:sldId id="277" r:id="rId5"/>
    <p:sldId id="258" r:id="rId6"/>
    <p:sldId id="260" r:id="rId7"/>
    <p:sldId id="267" r:id="rId8"/>
    <p:sldId id="261" r:id="rId9"/>
    <p:sldId id="268" r:id="rId10"/>
    <p:sldId id="262" r:id="rId11"/>
    <p:sldId id="269" r:id="rId12"/>
    <p:sldId id="270" r:id="rId13"/>
    <p:sldId id="271" r:id="rId14"/>
    <p:sldId id="272" r:id="rId15"/>
    <p:sldId id="265" r:id="rId16"/>
    <p:sldId id="263" r:id="rId17"/>
    <p:sldId id="273" r:id="rId18"/>
    <p:sldId id="278" r:id="rId19"/>
    <p:sldId id="274" r:id="rId20"/>
  </p:sldIdLst>
  <p:sldSz cx="9906000" cy="6858000" type="A4"/>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A57CD"/>
    <a:srgbClr val="FDB5F4"/>
    <a:srgbClr val="FED6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1350" y="96"/>
      </p:cViewPr>
      <p:guideLst>
        <p:guide orient="horz" pos="2160"/>
        <p:guide pos="31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238250" y="1122363"/>
            <a:ext cx="7429500" cy="2387600"/>
          </a:xfrm>
        </p:spPr>
        <p:txBody>
          <a:bodyPr anchor="b"/>
          <a:lstStyle>
            <a:lvl1pPr algn="ctr">
              <a:defRPr sz="6000"/>
            </a:lvl1pPr>
          </a:lstStyle>
          <a:p>
            <a:r>
              <a:rPr lang="es-ES"/>
              <a:t>Haga clic para modificar el estilo de título del patrón</a:t>
            </a:r>
            <a:endParaRPr lang="es-CL"/>
          </a:p>
        </p:txBody>
      </p:sp>
      <p:sp>
        <p:nvSpPr>
          <p:cNvPr id="3" name="Subtítulo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L"/>
          </a:p>
        </p:txBody>
      </p:sp>
      <p:sp>
        <p:nvSpPr>
          <p:cNvPr id="4" name="Marcador de fecha 3"/>
          <p:cNvSpPr>
            <a:spLocks noGrp="1"/>
          </p:cNvSpPr>
          <p:nvPr>
            <p:ph type="dt" sz="half" idx="10"/>
          </p:nvPr>
        </p:nvSpPr>
        <p:spPr/>
        <p:txBody>
          <a:bodyPr/>
          <a:lstStyle/>
          <a:p>
            <a:fld id="{1BD5B2A5-858B-42D2-AA5F-B7E4159B42C5}" type="datetimeFigureOut">
              <a:rPr lang="es-CL" smtClean="0"/>
              <a:pPr/>
              <a:t>18-03-2020</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DD869CD6-2087-4A6E-BD4B-9D69B42583B1}" type="slidenum">
              <a:rPr lang="es-CL" smtClean="0"/>
              <a:pPr/>
              <a:t>‹Nº›</a:t>
            </a:fld>
            <a:endParaRPr lang="es-CL"/>
          </a:p>
        </p:txBody>
      </p:sp>
    </p:spTree>
    <p:extLst>
      <p:ext uri="{BB962C8B-B14F-4D97-AF65-F5344CB8AC3E}">
        <p14:creationId xmlns:p14="http://schemas.microsoft.com/office/powerpoint/2010/main" val="23242313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L"/>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p:cNvSpPr>
            <a:spLocks noGrp="1"/>
          </p:cNvSpPr>
          <p:nvPr>
            <p:ph type="dt" sz="half" idx="10"/>
          </p:nvPr>
        </p:nvSpPr>
        <p:spPr/>
        <p:txBody>
          <a:bodyPr/>
          <a:lstStyle/>
          <a:p>
            <a:fld id="{1BD5B2A5-858B-42D2-AA5F-B7E4159B42C5}" type="datetimeFigureOut">
              <a:rPr lang="es-CL" smtClean="0"/>
              <a:pPr/>
              <a:t>18-03-2020</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DD869CD6-2087-4A6E-BD4B-9D69B42583B1}" type="slidenum">
              <a:rPr lang="es-CL" smtClean="0"/>
              <a:pPr/>
              <a:t>‹Nº›</a:t>
            </a:fld>
            <a:endParaRPr lang="es-CL"/>
          </a:p>
        </p:txBody>
      </p:sp>
    </p:spTree>
    <p:extLst>
      <p:ext uri="{BB962C8B-B14F-4D97-AF65-F5344CB8AC3E}">
        <p14:creationId xmlns:p14="http://schemas.microsoft.com/office/powerpoint/2010/main" val="22131404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7088981" y="365125"/>
            <a:ext cx="2135981" cy="5811838"/>
          </a:xfrm>
        </p:spPr>
        <p:txBody>
          <a:bodyPr vert="eaVert"/>
          <a:lstStyle/>
          <a:p>
            <a:r>
              <a:rPr lang="es-ES"/>
              <a:t>Haga clic para modificar el estilo de título del patrón</a:t>
            </a:r>
            <a:endParaRPr lang="es-CL"/>
          </a:p>
        </p:txBody>
      </p:sp>
      <p:sp>
        <p:nvSpPr>
          <p:cNvPr id="3" name="Marcador de texto vertical 2"/>
          <p:cNvSpPr>
            <a:spLocks noGrp="1"/>
          </p:cNvSpPr>
          <p:nvPr>
            <p:ph type="body" orient="vert" idx="1"/>
          </p:nvPr>
        </p:nvSpPr>
        <p:spPr>
          <a:xfrm>
            <a:off x="681037" y="365125"/>
            <a:ext cx="6284119"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p:cNvSpPr>
            <a:spLocks noGrp="1"/>
          </p:cNvSpPr>
          <p:nvPr>
            <p:ph type="dt" sz="half" idx="10"/>
          </p:nvPr>
        </p:nvSpPr>
        <p:spPr/>
        <p:txBody>
          <a:bodyPr/>
          <a:lstStyle/>
          <a:p>
            <a:fld id="{1BD5B2A5-858B-42D2-AA5F-B7E4159B42C5}" type="datetimeFigureOut">
              <a:rPr lang="es-CL" smtClean="0"/>
              <a:pPr/>
              <a:t>18-03-2020</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DD869CD6-2087-4A6E-BD4B-9D69B42583B1}" type="slidenum">
              <a:rPr lang="es-CL" smtClean="0"/>
              <a:pPr/>
              <a:t>‹Nº›</a:t>
            </a:fld>
            <a:endParaRPr lang="es-CL"/>
          </a:p>
        </p:txBody>
      </p:sp>
    </p:spTree>
    <p:extLst>
      <p:ext uri="{BB962C8B-B14F-4D97-AF65-F5344CB8AC3E}">
        <p14:creationId xmlns:p14="http://schemas.microsoft.com/office/powerpoint/2010/main" val="12418178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L"/>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p:cNvSpPr>
            <a:spLocks noGrp="1"/>
          </p:cNvSpPr>
          <p:nvPr>
            <p:ph type="dt" sz="half" idx="10"/>
          </p:nvPr>
        </p:nvSpPr>
        <p:spPr/>
        <p:txBody>
          <a:bodyPr/>
          <a:lstStyle/>
          <a:p>
            <a:fld id="{1BD5B2A5-858B-42D2-AA5F-B7E4159B42C5}" type="datetimeFigureOut">
              <a:rPr lang="es-CL" smtClean="0"/>
              <a:pPr/>
              <a:t>18-03-2020</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DD869CD6-2087-4A6E-BD4B-9D69B42583B1}" type="slidenum">
              <a:rPr lang="es-CL" smtClean="0"/>
              <a:pPr/>
              <a:t>‹Nº›</a:t>
            </a:fld>
            <a:endParaRPr lang="es-CL"/>
          </a:p>
        </p:txBody>
      </p:sp>
    </p:spTree>
    <p:extLst>
      <p:ext uri="{BB962C8B-B14F-4D97-AF65-F5344CB8AC3E}">
        <p14:creationId xmlns:p14="http://schemas.microsoft.com/office/powerpoint/2010/main" val="1793660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75878" y="1709739"/>
            <a:ext cx="8543925" cy="2852737"/>
          </a:xfrm>
        </p:spPr>
        <p:txBody>
          <a:bodyPr anchor="b"/>
          <a:lstStyle>
            <a:lvl1pPr>
              <a:defRPr sz="6000"/>
            </a:lvl1pPr>
          </a:lstStyle>
          <a:p>
            <a:r>
              <a:rPr lang="es-ES"/>
              <a:t>Haga clic para modificar el estilo de título del patrón</a:t>
            </a:r>
            <a:endParaRPr lang="es-CL"/>
          </a:p>
        </p:txBody>
      </p:sp>
      <p:sp>
        <p:nvSpPr>
          <p:cNvPr id="3" name="Marcador de texto 2"/>
          <p:cNvSpPr>
            <a:spLocks noGrp="1"/>
          </p:cNvSpPr>
          <p:nvPr>
            <p:ph type="body" idx="1"/>
          </p:nvPr>
        </p:nvSpPr>
        <p:spPr>
          <a:xfrm>
            <a:off x="675878" y="4589464"/>
            <a:ext cx="8543925"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1BD5B2A5-858B-42D2-AA5F-B7E4159B42C5}" type="datetimeFigureOut">
              <a:rPr lang="es-CL" smtClean="0"/>
              <a:pPr/>
              <a:t>18-03-2020</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DD869CD6-2087-4A6E-BD4B-9D69B42583B1}" type="slidenum">
              <a:rPr lang="es-CL" smtClean="0"/>
              <a:pPr/>
              <a:t>‹Nº›</a:t>
            </a:fld>
            <a:endParaRPr lang="es-CL"/>
          </a:p>
        </p:txBody>
      </p:sp>
    </p:spTree>
    <p:extLst>
      <p:ext uri="{BB962C8B-B14F-4D97-AF65-F5344CB8AC3E}">
        <p14:creationId xmlns:p14="http://schemas.microsoft.com/office/powerpoint/2010/main" val="22505993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L"/>
          </a:p>
        </p:txBody>
      </p:sp>
      <p:sp>
        <p:nvSpPr>
          <p:cNvPr id="3" name="Marcador de contenido 2"/>
          <p:cNvSpPr>
            <a:spLocks noGrp="1"/>
          </p:cNvSpPr>
          <p:nvPr>
            <p:ph sz="half" idx="1"/>
          </p:nvPr>
        </p:nvSpPr>
        <p:spPr>
          <a:xfrm>
            <a:off x="681038" y="1825625"/>
            <a:ext cx="421005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contenido 3"/>
          <p:cNvSpPr>
            <a:spLocks noGrp="1"/>
          </p:cNvSpPr>
          <p:nvPr>
            <p:ph sz="half" idx="2"/>
          </p:nvPr>
        </p:nvSpPr>
        <p:spPr>
          <a:xfrm>
            <a:off x="5014913" y="1825625"/>
            <a:ext cx="421005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fecha 4"/>
          <p:cNvSpPr>
            <a:spLocks noGrp="1"/>
          </p:cNvSpPr>
          <p:nvPr>
            <p:ph type="dt" sz="half" idx="10"/>
          </p:nvPr>
        </p:nvSpPr>
        <p:spPr/>
        <p:txBody>
          <a:bodyPr/>
          <a:lstStyle/>
          <a:p>
            <a:fld id="{1BD5B2A5-858B-42D2-AA5F-B7E4159B42C5}" type="datetimeFigureOut">
              <a:rPr lang="es-CL" smtClean="0"/>
              <a:pPr/>
              <a:t>18-03-2020</a:t>
            </a:fld>
            <a:endParaRPr lang="es-CL"/>
          </a:p>
        </p:txBody>
      </p:sp>
      <p:sp>
        <p:nvSpPr>
          <p:cNvPr id="6" name="Marcador de pie de página 5"/>
          <p:cNvSpPr>
            <a:spLocks noGrp="1"/>
          </p:cNvSpPr>
          <p:nvPr>
            <p:ph type="ftr" sz="quarter" idx="11"/>
          </p:nvPr>
        </p:nvSpPr>
        <p:spPr/>
        <p:txBody>
          <a:bodyPr/>
          <a:lstStyle/>
          <a:p>
            <a:endParaRPr lang="es-CL"/>
          </a:p>
        </p:txBody>
      </p:sp>
      <p:sp>
        <p:nvSpPr>
          <p:cNvPr id="7" name="Marcador de número de diapositiva 6"/>
          <p:cNvSpPr>
            <a:spLocks noGrp="1"/>
          </p:cNvSpPr>
          <p:nvPr>
            <p:ph type="sldNum" sz="quarter" idx="12"/>
          </p:nvPr>
        </p:nvSpPr>
        <p:spPr/>
        <p:txBody>
          <a:bodyPr/>
          <a:lstStyle/>
          <a:p>
            <a:fld id="{DD869CD6-2087-4A6E-BD4B-9D69B42583B1}" type="slidenum">
              <a:rPr lang="es-CL" smtClean="0"/>
              <a:pPr/>
              <a:t>‹Nº›</a:t>
            </a:fld>
            <a:endParaRPr lang="es-CL"/>
          </a:p>
        </p:txBody>
      </p:sp>
    </p:spTree>
    <p:extLst>
      <p:ext uri="{BB962C8B-B14F-4D97-AF65-F5344CB8AC3E}">
        <p14:creationId xmlns:p14="http://schemas.microsoft.com/office/powerpoint/2010/main" val="292538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82328" y="365126"/>
            <a:ext cx="8543925" cy="1325563"/>
          </a:xfrm>
        </p:spPr>
        <p:txBody>
          <a:bodyPr/>
          <a:lstStyle/>
          <a:p>
            <a:r>
              <a:rPr lang="es-ES"/>
              <a:t>Haga clic para modificar el estilo de título del patrón</a:t>
            </a:r>
            <a:endParaRPr lang="es-CL"/>
          </a:p>
        </p:txBody>
      </p:sp>
      <p:sp>
        <p:nvSpPr>
          <p:cNvPr id="3" name="Marcador de texto 2"/>
          <p:cNvSpPr>
            <a:spLocks noGrp="1"/>
          </p:cNvSpPr>
          <p:nvPr>
            <p:ph type="body" idx="1"/>
          </p:nvPr>
        </p:nvSpPr>
        <p:spPr>
          <a:xfrm>
            <a:off x="682328"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682328" y="2505075"/>
            <a:ext cx="4190702"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texto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5014913" y="2505075"/>
            <a:ext cx="4211340"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Marcador de fecha 6"/>
          <p:cNvSpPr>
            <a:spLocks noGrp="1"/>
          </p:cNvSpPr>
          <p:nvPr>
            <p:ph type="dt" sz="half" idx="10"/>
          </p:nvPr>
        </p:nvSpPr>
        <p:spPr/>
        <p:txBody>
          <a:bodyPr/>
          <a:lstStyle/>
          <a:p>
            <a:fld id="{1BD5B2A5-858B-42D2-AA5F-B7E4159B42C5}" type="datetimeFigureOut">
              <a:rPr lang="es-CL" smtClean="0"/>
              <a:pPr/>
              <a:t>18-03-2020</a:t>
            </a:fld>
            <a:endParaRPr lang="es-CL"/>
          </a:p>
        </p:txBody>
      </p:sp>
      <p:sp>
        <p:nvSpPr>
          <p:cNvPr id="8" name="Marcador de pie de página 7"/>
          <p:cNvSpPr>
            <a:spLocks noGrp="1"/>
          </p:cNvSpPr>
          <p:nvPr>
            <p:ph type="ftr" sz="quarter" idx="11"/>
          </p:nvPr>
        </p:nvSpPr>
        <p:spPr/>
        <p:txBody>
          <a:bodyPr/>
          <a:lstStyle/>
          <a:p>
            <a:endParaRPr lang="es-CL"/>
          </a:p>
        </p:txBody>
      </p:sp>
      <p:sp>
        <p:nvSpPr>
          <p:cNvPr id="9" name="Marcador de número de diapositiva 8"/>
          <p:cNvSpPr>
            <a:spLocks noGrp="1"/>
          </p:cNvSpPr>
          <p:nvPr>
            <p:ph type="sldNum" sz="quarter" idx="12"/>
          </p:nvPr>
        </p:nvSpPr>
        <p:spPr/>
        <p:txBody>
          <a:bodyPr/>
          <a:lstStyle/>
          <a:p>
            <a:fld id="{DD869CD6-2087-4A6E-BD4B-9D69B42583B1}" type="slidenum">
              <a:rPr lang="es-CL" smtClean="0"/>
              <a:pPr/>
              <a:t>‹Nº›</a:t>
            </a:fld>
            <a:endParaRPr lang="es-CL"/>
          </a:p>
        </p:txBody>
      </p:sp>
    </p:spTree>
    <p:extLst>
      <p:ext uri="{BB962C8B-B14F-4D97-AF65-F5344CB8AC3E}">
        <p14:creationId xmlns:p14="http://schemas.microsoft.com/office/powerpoint/2010/main" val="8559601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L"/>
          </a:p>
        </p:txBody>
      </p:sp>
      <p:sp>
        <p:nvSpPr>
          <p:cNvPr id="3" name="Marcador de fecha 2"/>
          <p:cNvSpPr>
            <a:spLocks noGrp="1"/>
          </p:cNvSpPr>
          <p:nvPr>
            <p:ph type="dt" sz="half" idx="10"/>
          </p:nvPr>
        </p:nvSpPr>
        <p:spPr/>
        <p:txBody>
          <a:bodyPr/>
          <a:lstStyle/>
          <a:p>
            <a:fld id="{1BD5B2A5-858B-42D2-AA5F-B7E4159B42C5}" type="datetimeFigureOut">
              <a:rPr lang="es-CL" smtClean="0"/>
              <a:pPr/>
              <a:t>18-03-2020</a:t>
            </a:fld>
            <a:endParaRPr lang="es-CL"/>
          </a:p>
        </p:txBody>
      </p:sp>
      <p:sp>
        <p:nvSpPr>
          <p:cNvPr id="4" name="Marcador de pie de página 3"/>
          <p:cNvSpPr>
            <a:spLocks noGrp="1"/>
          </p:cNvSpPr>
          <p:nvPr>
            <p:ph type="ftr" sz="quarter" idx="11"/>
          </p:nvPr>
        </p:nvSpPr>
        <p:spPr/>
        <p:txBody>
          <a:bodyPr/>
          <a:lstStyle/>
          <a:p>
            <a:endParaRPr lang="es-CL"/>
          </a:p>
        </p:txBody>
      </p:sp>
      <p:sp>
        <p:nvSpPr>
          <p:cNvPr id="5" name="Marcador de número de diapositiva 4"/>
          <p:cNvSpPr>
            <a:spLocks noGrp="1"/>
          </p:cNvSpPr>
          <p:nvPr>
            <p:ph type="sldNum" sz="quarter" idx="12"/>
          </p:nvPr>
        </p:nvSpPr>
        <p:spPr/>
        <p:txBody>
          <a:bodyPr/>
          <a:lstStyle/>
          <a:p>
            <a:fld id="{DD869CD6-2087-4A6E-BD4B-9D69B42583B1}" type="slidenum">
              <a:rPr lang="es-CL" smtClean="0"/>
              <a:pPr/>
              <a:t>‹Nº›</a:t>
            </a:fld>
            <a:endParaRPr lang="es-CL"/>
          </a:p>
        </p:txBody>
      </p:sp>
    </p:spTree>
    <p:extLst>
      <p:ext uri="{BB962C8B-B14F-4D97-AF65-F5344CB8AC3E}">
        <p14:creationId xmlns:p14="http://schemas.microsoft.com/office/powerpoint/2010/main" val="16944452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1BD5B2A5-858B-42D2-AA5F-B7E4159B42C5}" type="datetimeFigureOut">
              <a:rPr lang="es-CL" smtClean="0"/>
              <a:pPr/>
              <a:t>18-03-2020</a:t>
            </a:fld>
            <a:endParaRPr lang="es-CL"/>
          </a:p>
        </p:txBody>
      </p:sp>
      <p:sp>
        <p:nvSpPr>
          <p:cNvPr id="3" name="Marcador de pie de página 2"/>
          <p:cNvSpPr>
            <a:spLocks noGrp="1"/>
          </p:cNvSpPr>
          <p:nvPr>
            <p:ph type="ftr" sz="quarter" idx="11"/>
          </p:nvPr>
        </p:nvSpPr>
        <p:spPr/>
        <p:txBody>
          <a:bodyPr/>
          <a:lstStyle/>
          <a:p>
            <a:endParaRPr lang="es-CL"/>
          </a:p>
        </p:txBody>
      </p:sp>
      <p:sp>
        <p:nvSpPr>
          <p:cNvPr id="4" name="Marcador de número de diapositiva 3"/>
          <p:cNvSpPr>
            <a:spLocks noGrp="1"/>
          </p:cNvSpPr>
          <p:nvPr>
            <p:ph type="sldNum" sz="quarter" idx="12"/>
          </p:nvPr>
        </p:nvSpPr>
        <p:spPr/>
        <p:txBody>
          <a:bodyPr/>
          <a:lstStyle/>
          <a:p>
            <a:fld id="{DD869CD6-2087-4A6E-BD4B-9D69B42583B1}" type="slidenum">
              <a:rPr lang="es-CL" smtClean="0"/>
              <a:pPr/>
              <a:t>‹Nº›</a:t>
            </a:fld>
            <a:endParaRPr lang="es-CL"/>
          </a:p>
        </p:txBody>
      </p:sp>
    </p:spTree>
    <p:extLst>
      <p:ext uri="{BB962C8B-B14F-4D97-AF65-F5344CB8AC3E}">
        <p14:creationId xmlns:p14="http://schemas.microsoft.com/office/powerpoint/2010/main" val="41845790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82328" y="457200"/>
            <a:ext cx="3194943" cy="1600200"/>
          </a:xfrm>
        </p:spPr>
        <p:txBody>
          <a:bodyPr anchor="b"/>
          <a:lstStyle>
            <a:lvl1pPr>
              <a:defRPr sz="3200"/>
            </a:lvl1pPr>
          </a:lstStyle>
          <a:p>
            <a:r>
              <a:rPr lang="es-ES"/>
              <a:t>Haga clic para modificar el estilo de título del patrón</a:t>
            </a:r>
            <a:endParaRPr lang="es-CL"/>
          </a:p>
        </p:txBody>
      </p:sp>
      <p:sp>
        <p:nvSpPr>
          <p:cNvPr id="3" name="Marcador de contenido 2"/>
          <p:cNvSpPr>
            <a:spLocks noGrp="1"/>
          </p:cNvSpPr>
          <p:nvPr>
            <p:ph idx="1"/>
          </p:nvPr>
        </p:nvSpPr>
        <p:spPr>
          <a:xfrm>
            <a:off x="4211340" y="987426"/>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texto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1BD5B2A5-858B-42D2-AA5F-B7E4159B42C5}" type="datetimeFigureOut">
              <a:rPr lang="es-CL" smtClean="0"/>
              <a:pPr/>
              <a:t>18-03-2020</a:t>
            </a:fld>
            <a:endParaRPr lang="es-CL"/>
          </a:p>
        </p:txBody>
      </p:sp>
      <p:sp>
        <p:nvSpPr>
          <p:cNvPr id="6" name="Marcador de pie de página 5"/>
          <p:cNvSpPr>
            <a:spLocks noGrp="1"/>
          </p:cNvSpPr>
          <p:nvPr>
            <p:ph type="ftr" sz="quarter" idx="11"/>
          </p:nvPr>
        </p:nvSpPr>
        <p:spPr/>
        <p:txBody>
          <a:bodyPr/>
          <a:lstStyle/>
          <a:p>
            <a:endParaRPr lang="es-CL"/>
          </a:p>
        </p:txBody>
      </p:sp>
      <p:sp>
        <p:nvSpPr>
          <p:cNvPr id="7" name="Marcador de número de diapositiva 6"/>
          <p:cNvSpPr>
            <a:spLocks noGrp="1"/>
          </p:cNvSpPr>
          <p:nvPr>
            <p:ph type="sldNum" sz="quarter" idx="12"/>
          </p:nvPr>
        </p:nvSpPr>
        <p:spPr/>
        <p:txBody>
          <a:bodyPr/>
          <a:lstStyle/>
          <a:p>
            <a:fld id="{DD869CD6-2087-4A6E-BD4B-9D69B42583B1}" type="slidenum">
              <a:rPr lang="es-CL" smtClean="0"/>
              <a:pPr/>
              <a:t>‹Nº›</a:t>
            </a:fld>
            <a:endParaRPr lang="es-CL"/>
          </a:p>
        </p:txBody>
      </p:sp>
    </p:spTree>
    <p:extLst>
      <p:ext uri="{BB962C8B-B14F-4D97-AF65-F5344CB8AC3E}">
        <p14:creationId xmlns:p14="http://schemas.microsoft.com/office/powerpoint/2010/main" val="2569212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82328" y="457200"/>
            <a:ext cx="3194943" cy="1600200"/>
          </a:xfrm>
        </p:spPr>
        <p:txBody>
          <a:bodyPr anchor="b"/>
          <a:lstStyle>
            <a:lvl1pPr>
              <a:defRPr sz="3200"/>
            </a:lvl1pPr>
          </a:lstStyle>
          <a:p>
            <a:r>
              <a:rPr lang="es-ES"/>
              <a:t>Haga clic para modificar el estilo de título del patrón</a:t>
            </a:r>
            <a:endParaRPr lang="es-CL"/>
          </a:p>
        </p:txBody>
      </p:sp>
      <p:sp>
        <p:nvSpPr>
          <p:cNvPr id="3" name="Marcador de posición de imagen 2"/>
          <p:cNvSpPr>
            <a:spLocks noGrp="1"/>
          </p:cNvSpPr>
          <p:nvPr>
            <p:ph type="pic" idx="1"/>
          </p:nvPr>
        </p:nvSpPr>
        <p:spPr>
          <a:xfrm>
            <a:off x="4211340" y="987426"/>
            <a:ext cx="5014913"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Marcador de texto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1BD5B2A5-858B-42D2-AA5F-B7E4159B42C5}" type="datetimeFigureOut">
              <a:rPr lang="es-CL" smtClean="0"/>
              <a:pPr/>
              <a:t>18-03-2020</a:t>
            </a:fld>
            <a:endParaRPr lang="es-CL"/>
          </a:p>
        </p:txBody>
      </p:sp>
      <p:sp>
        <p:nvSpPr>
          <p:cNvPr id="6" name="Marcador de pie de página 5"/>
          <p:cNvSpPr>
            <a:spLocks noGrp="1"/>
          </p:cNvSpPr>
          <p:nvPr>
            <p:ph type="ftr" sz="quarter" idx="11"/>
          </p:nvPr>
        </p:nvSpPr>
        <p:spPr/>
        <p:txBody>
          <a:bodyPr/>
          <a:lstStyle/>
          <a:p>
            <a:endParaRPr lang="es-CL"/>
          </a:p>
        </p:txBody>
      </p:sp>
      <p:sp>
        <p:nvSpPr>
          <p:cNvPr id="7" name="Marcador de número de diapositiva 6"/>
          <p:cNvSpPr>
            <a:spLocks noGrp="1"/>
          </p:cNvSpPr>
          <p:nvPr>
            <p:ph type="sldNum" sz="quarter" idx="12"/>
          </p:nvPr>
        </p:nvSpPr>
        <p:spPr/>
        <p:txBody>
          <a:bodyPr/>
          <a:lstStyle/>
          <a:p>
            <a:fld id="{DD869CD6-2087-4A6E-BD4B-9D69B42583B1}" type="slidenum">
              <a:rPr lang="es-CL" smtClean="0"/>
              <a:pPr/>
              <a:t>‹Nº›</a:t>
            </a:fld>
            <a:endParaRPr lang="es-CL"/>
          </a:p>
        </p:txBody>
      </p:sp>
    </p:spTree>
    <p:extLst>
      <p:ext uri="{BB962C8B-B14F-4D97-AF65-F5344CB8AC3E}">
        <p14:creationId xmlns:p14="http://schemas.microsoft.com/office/powerpoint/2010/main" val="19156385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681038" y="365126"/>
            <a:ext cx="8543925" cy="1325563"/>
          </a:xfrm>
          <a:prstGeom prst="rect">
            <a:avLst/>
          </a:prstGeom>
        </p:spPr>
        <p:txBody>
          <a:bodyPr vert="horz" lIns="91440" tIns="45720" rIns="91440" bIns="45720" rtlCol="0" anchor="ctr">
            <a:normAutofit/>
          </a:bodyPr>
          <a:lstStyle/>
          <a:p>
            <a:r>
              <a:rPr lang="es-ES"/>
              <a:t>Haga clic para modificar el estilo de título del patrón</a:t>
            </a:r>
            <a:endParaRPr lang="es-CL"/>
          </a:p>
        </p:txBody>
      </p:sp>
      <p:sp>
        <p:nvSpPr>
          <p:cNvPr id="3" name="Marcador de texto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p:cNvSpPr>
            <a:spLocks noGrp="1"/>
          </p:cNvSpPr>
          <p:nvPr>
            <p:ph type="dt" sz="half" idx="2"/>
          </p:nvPr>
        </p:nvSpPr>
        <p:spPr>
          <a:xfrm>
            <a:off x="681038" y="6356351"/>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D5B2A5-858B-42D2-AA5F-B7E4159B42C5}" type="datetimeFigureOut">
              <a:rPr lang="es-CL" smtClean="0"/>
              <a:pPr/>
              <a:t>18-03-2020</a:t>
            </a:fld>
            <a:endParaRPr lang="es-CL"/>
          </a:p>
        </p:txBody>
      </p:sp>
      <p:sp>
        <p:nvSpPr>
          <p:cNvPr id="5" name="Marcador de pie de página 4"/>
          <p:cNvSpPr>
            <a:spLocks noGrp="1"/>
          </p:cNvSpPr>
          <p:nvPr>
            <p:ph type="ftr" sz="quarter" idx="3"/>
          </p:nvPr>
        </p:nvSpPr>
        <p:spPr>
          <a:xfrm>
            <a:off x="3281363" y="6356351"/>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Marcador de número de diapositiva 5"/>
          <p:cNvSpPr>
            <a:spLocks noGrp="1"/>
          </p:cNvSpPr>
          <p:nvPr>
            <p:ph type="sldNum" sz="quarter" idx="4"/>
          </p:nvPr>
        </p:nvSpPr>
        <p:spPr>
          <a:xfrm>
            <a:off x="6996113" y="6356351"/>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869CD6-2087-4A6E-BD4B-9D69B42583B1}" type="slidenum">
              <a:rPr lang="es-CL" smtClean="0"/>
              <a:pPr/>
              <a:t>‹Nº›</a:t>
            </a:fld>
            <a:endParaRPr lang="es-CL"/>
          </a:p>
        </p:txBody>
      </p:sp>
    </p:spTree>
    <p:extLst>
      <p:ext uri="{BB962C8B-B14F-4D97-AF65-F5344CB8AC3E}">
        <p14:creationId xmlns:p14="http://schemas.microsoft.com/office/powerpoint/2010/main" val="15253753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2.jpeg"/><Relationship Id="rId4" Type="http://schemas.openxmlformats.org/officeDocument/2006/relationships/image" Target="../media/image1.wmf"/></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normAutofit/>
          </a:bodyPr>
          <a:lstStyle/>
          <a:p>
            <a:r>
              <a:rPr lang="es-CL" sz="8000" dirty="0"/>
              <a:t>S.O.M.E</a:t>
            </a:r>
          </a:p>
        </p:txBody>
      </p:sp>
      <p:sp>
        <p:nvSpPr>
          <p:cNvPr id="3" name="Subtítulo 2"/>
          <p:cNvSpPr>
            <a:spLocks noGrp="1"/>
          </p:cNvSpPr>
          <p:nvPr>
            <p:ph type="subTitle" idx="1"/>
          </p:nvPr>
        </p:nvSpPr>
        <p:spPr>
          <a:xfrm>
            <a:off x="1238250" y="3602038"/>
            <a:ext cx="7429500" cy="596790"/>
          </a:xfrm>
        </p:spPr>
        <p:txBody>
          <a:bodyPr>
            <a:normAutofit fontScale="92500"/>
          </a:bodyPr>
          <a:lstStyle/>
          <a:p>
            <a:r>
              <a:rPr lang="es-CL" sz="3600" dirty="0"/>
              <a:t>Servicio Orientación  Médico Estadística</a:t>
            </a:r>
          </a:p>
        </p:txBody>
      </p:sp>
      <p:graphicFrame>
        <p:nvGraphicFramePr>
          <p:cNvPr id="5" name="Objeto 4"/>
          <p:cNvGraphicFramePr>
            <a:graphicFrameLocks noChangeAspect="1"/>
          </p:cNvGraphicFramePr>
          <p:nvPr>
            <p:extLst>
              <p:ext uri="{D42A27DB-BD31-4B8C-83A1-F6EECF244321}">
                <p14:modId xmlns:p14="http://schemas.microsoft.com/office/powerpoint/2010/main" val="2396286234"/>
              </p:ext>
            </p:extLst>
          </p:nvPr>
        </p:nvGraphicFramePr>
        <p:xfrm>
          <a:off x="630358" y="564059"/>
          <a:ext cx="1215784" cy="1752104"/>
        </p:xfrm>
        <a:graphic>
          <a:graphicData uri="http://schemas.openxmlformats.org/presentationml/2006/ole">
            <mc:AlternateContent xmlns:mc="http://schemas.openxmlformats.org/markup-compatibility/2006">
              <mc:Choice xmlns:v="urn:schemas-microsoft-com:vml" Requires="v">
                <p:oleObj spid="_x0000_s1039" r:id="rId3" imgW="11725275" imgH="16811625" progId="">
                  <p:embed/>
                </p:oleObj>
              </mc:Choice>
              <mc:Fallback>
                <p:oleObj r:id="rId3" imgW="11725275" imgH="16811625" progId="">
                  <p:embed/>
                  <p:pic>
                    <p:nvPicPr>
                      <p:cNvPr id="0"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358" y="564059"/>
                        <a:ext cx="1215784" cy="1752104"/>
                      </a:xfrm>
                      <a:prstGeom prst="rect">
                        <a:avLst/>
                      </a:prstGeom>
                      <a:solidFill>
                        <a:srgbClr val="FFFFFF"/>
                      </a:solidFill>
                    </p:spPr>
                  </p:pic>
                </p:oleObj>
              </mc:Fallback>
            </mc:AlternateContent>
          </a:graphicData>
        </a:graphic>
      </p:graphicFrame>
      <p:sp>
        <p:nvSpPr>
          <p:cNvPr id="6" name="CuadroTexto 5"/>
          <p:cNvSpPr txBox="1"/>
          <p:nvPr/>
        </p:nvSpPr>
        <p:spPr>
          <a:xfrm>
            <a:off x="1094509" y="4558918"/>
            <a:ext cx="6946548" cy="2308324"/>
          </a:xfrm>
          <a:prstGeom prst="rect">
            <a:avLst/>
          </a:prstGeom>
          <a:solidFill>
            <a:schemeClr val="tx2">
              <a:lumMod val="50000"/>
            </a:schemeClr>
          </a:solidFill>
          <a:ln w="38100">
            <a:solidFill>
              <a:srgbClr val="FDB5F4"/>
            </a:solidFill>
          </a:ln>
        </p:spPr>
        <p:style>
          <a:lnRef idx="3">
            <a:schemeClr val="lt1"/>
          </a:lnRef>
          <a:fillRef idx="1">
            <a:schemeClr val="accent6"/>
          </a:fillRef>
          <a:effectRef idx="1">
            <a:schemeClr val="accent6"/>
          </a:effectRef>
          <a:fontRef idx="minor">
            <a:schemeClr val="lt1"/>
          </a:fontRef>
        </p:style>
        <p:txBody>
          <a:bodyPr wrap="square" rtlCol="0">
            <a:spAutoFit/>
          </a:bodyPr>
          <a:lstStyle/>
          <a:p>
            <a:pPr algn="ctr"/>
            <a:endParaRPr lang="es-CL" sz="2400" dirty="0">
              <a:solidFill>
                <a:schemeClr val="bg1"/>
              </a:solidFill>
            </a:endParaRPr>
          </a:p>
          <a:p>
            <a:pPr algn="ctr"/>
            <a:r>
              <a:rPr lang="es-CL" sz="2400" dirty="0">
                <a:solidFill>
                  <a:schemeClr val="bg1"/>
                </a:solidFill>
              </a:rPr>
              <a:t>Enfermera Docente: </a:t>
            </a:r>
            <a:r>
              <a:rPr lang="es-CL" sz="2400" dirty="0" err="1">
                <a:solidFill>
                  <a:schemeClr val="bg1"/>
                </a:solidFill>
              </a:rPr>
              <a:t>Varinia</a:t>
            </a:r>
            <a:r>
              <a:rPr lang="es-CL" sz="2400" dirty="0">
                <a:solidFill>
                  <a:schemeClr val="bg1"/>
                </a:solidFill>
              </a:rPr>
              <a:t> López </a:t>
            </a:r>
            <a:r>
              <a:rPr lang="es-CL" sz="2400" dirty="0" err="1">
                <a:solidFill>
                  <a:schemeClr val="bg1"/>
                </a:solidFill>
              </a:rPr>
              <a:t>Riffo</a:t>
            </a:r>
            <a:endParaRPr lang="es-CL" sz="2400" dirty="0">
              <a:solidFill>
                <a:schemeClr val="bg1"/>
              </a:solidFill>
            </a:endParaRPr>
          </a:p>
          <a:p>
            <a:pPr algn="ctr"/>
            <a:r>
              <a:rPr lang="es-CL" sz="2400" dirty="0">
                <a:solidFill>
                  <a:schemeClr val="bg1"/>
                </a:solidFill>
              </a:rPr>
              <a:t>Asignatura : Necesidades psicosociales del adulto mayor</a:t>
            </a:r>
          </a:p>
          <a:p>
            <a:pPr algn="ctr"/>
            <a:r>
              <a:rPr lang="es-CL" sz="2400" dirty="0">
                <a:solidFill>
                  <a:schemeClr val="bg1"/>
                </a:solidFill>
              </a:rPr>
              <a:t>Clase n° 1</a:t>
            </a:r>
          </a:p>
          <a:p>
            <a:pPr algn="ctr"/>
            <a:r>
              <a:rPr lang="es-CL" sz="2400" dirty="0">
                <a:solidFill>
                  <a:schemeClr val="bg1"/>
                </a:solidFill>
              </a:rPr>
              <a:t>Fecha: lunes 16 de marzo, 2020.</a:t>
            </a:r>
          </a:p>
        </p:txBody>
      </p:sp>
      <p:pic>
        <p:nvPicPr>
          <p:cNvPr id="1028" name="Picture 4" descr="Resultado de imagen para some hospita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91803" y="291926"/>
            <a:ext cx="2898509" cy="239015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26284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ln w="38100"/>
        </p:spPr>
        <p:style>
          <a:lnRef idx="1">
            <a:schemeClr val="accent2"/>
          </a:lnRef>
          <a:fillRef idx="3">
            <a:schemeClr val="accent2"/>
          </a:fillRef>
          <a:effectRef idx="2">
            <a:schemeClr val="accent2"/>
          </a:effectRef>
          <a:fontRef idx="minor">
            <a:schemeClr val="lt1"/>
          </a:fontRef>
        </p:style>
        <p:txBody>
          <a:bodyPr/>
          <a:lstStyle/>
          <a:p>
            <a:pPr algn="ctr"/>
            <a:r>
              <a:rPr lang="es-CL" dirty="0"/>
              <a:t>Actividades del SOME</a:t>
            </a:r>
          </a:p>
        </p:txBody>
      </p:sp>
      <p:sp>
        <p:nvSpPr>
          <p:cNvPr id="3" name="Marcador de contenido 2"/>
          <p:cNvSpPr>
            <a:spLocks noGrp="1"/>
          </p:cNvSpPr>
          <p:nvPr>
            <p:ph idx="1"/>
          </p:nvPr>
        </p:nvSpPr>
        <p:spPr>
          <a:xfrm>
            <a:off x="681038" y="2332062"/>
            <a:ext cx="8543925" cy="2999593"/>
          </a:xfrm>
          <a:ln w="28575"/>
        </p:spPr>
        <p:style>
          <a:lnRef idx="2">
            <a:schemeClr val="accent2"/>
          </a:lnRef>
          <a:fillRef idx="1">
            <a:schemeClr val="lt1"/>
          </a:fillRef>
          <a:effectRef idx="0">
            <a:schemeClr val="accent2"/>
          </a:effectRef>
          <a:fontRef idx="minor">
            <a:schemeClr val="dk1"/>
          </a:fontRef>
        </p:style>
        <p:txBody>
          <a:bodyPr>
            <a:normAutofit/>
          </a:bodyPr>
          <a:lstStyle/>
          <a:p>
            <a:pPr marL="0" indent="0" algn="just">
              <a:buNone/>
            </a:pPr>
            <a:r>
              <a:rPr lang="es-CL" dirty="0"/>
              <a:t>Para el cumplimiento de sus funciones y objetivos, el SOME debe realizar las siguientes actividades.</a:t>
            </a:r>
          </a:p>
          <a:p>
            <a:pPr marL="514350" indent="-514350" algn="just">
              <a:buAutoNum type="arabicPeriod"/>
            </a:pPr>
            <a:r>
              <a:rPr lang="es-CL" dirty="0"/>
              <a:t>De información</a:t>
            </a:r>
          </a:p>
          <a:p>
            <a:pPr marL="514350" indent="-514350" algn="just">
              <a:buAutoNum type="arabicPeriod"/>
            </a:pPr>
            <a:r>
              <a:rPr lang="es-CL" dirty="0"/>
              <a:t>De recepción (admisión)</a:t>
            </a:r>
          </a:p>
          <a:p>
            <a:pPr marL="514350" indent="-514350" algn="just">
              <a:buAutoNum type="arabicPeriod"/>
            </a:pPr>
            <a:r>
              <a:rPr lang="es-CL" dirty="0"/>
              <a:t>De recaudación</a:t>
            </a:r>
          </a:p>
          <a:p>
            <a:pPr marL="514350" indent="-514350" algn="just">
              <a:buAutoNum type="arabicPeriod"/>
            </a:pPr>
            <a:r>
              <a:rPr lang="es-CL" dirty="0"/>
              <a:t>De estadística</a:t>
            </a:r>
          </a:p>
        </p:txBody>
      </p:sp>
      <p:pic>
        <p:nvPicPr>
          <p:cNvPr id="8196" name="Picture 4" descr="Resultado de imagen para actividad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14468">
            <a:off x="6435765" y="3494233"/>
            <a:ext cx="1466426" cy="2884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01964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486727" y="519871"/>
            <a:ext cx="8543925" cy="1041643"/>
          </a:xfrm>
          <a:ln w="38100"/>
        </p:spPr>
        <p:style>
          <a:lnRef idx="3">
            <a:schemeClr val="lt1"/>
          </a:lnRef>
          <a:fillRef idx="1">
            <a:schemeClr val="accent4"/>
          </a:fillRef>
          <a:effectRef idx="1">
            <a:schemeClr val="accent4"/>
          </a:effectRef>
          <a:fontRef idx="minor">
            <a:schemeClr val="lt1"/>
          </a:fontRef>
        </p:style>
        <p:txBody>
          <a:bodyPr/>
          <a:lstStyle/>
          <a:p>
            <a:r>
              <a:rPr lang="es-CL" dirty="0"/>
              <a:t>1. De información </a:t>
            </a:r>
          </a:p>
        </p:txBody>
      </p:sp>
      <p:sp>
        <p:nvSpPr>
          <p:cNvPr id="3" name="Marcador de contenido 2"/>
          <p:cNvSpPr>
            <a:spLocks noGrp="1"/>
          </p:cNvSpPr>
          <p:nvPr>
            <p:ph idx="1"/>
          </p:nvPr>
        </p:nvSpPr>
        <p:spPr>
          <a:xfrm>
            <a:off x="486727" y="2053018"/>
            <a:ext cx="8543925" cy="3194232"/>
          </a:xfrm>
          <a:ln w="28575"/>
        </p:spPr>
        <p:style>
          <a:lnRef idx="2">
            <a:schemeClr val="accent4"/>
          </a:lnRef>
          <a:fillRef idx="1">
            <a:schemeClr val="lt1"/>
          </a:fillRef>
          <a:effectRef idx="0">
            <a:schemeClr val="accent4"/>
          </a:effectRef>
          <a:fontRef idx="minor">
            <a:schemeClr val="dk1"/>
          </a:fontRef>
        </p:style>
        <p:txBody>
          <a:bodyPr>
            <a:normAutofit fontScale="92500" lnSpcReduction="20000"/>
          </a:bodyPr>
          <a:lstStyle/>
          <a:p>
            <a:pPr algn="just">
              <a:buFont typeface="Wingdings" panose="05000000000000000000" pitchFamily="2" charset="2"/>
              <a:buChar char="ü"/>
            </a:pPr>
            <a:r>
              <a:rPr lang="es-CL" dirty="0"/>
              <a:t>Horario, lugares de atención, documentación necesaria, sistema de atención ambulatoria y de derivación.</a:t>
            </a:r>
          </a:p>
          <a:p>
            <a:pPr algn="just">
              <a:buFont typeface="Wingdings" panose="05000000000000000000" pitchFamily="2" charset="2"/>
              <a:buChar char="ü"/>
            </a:pPr>
            <a:r>
              <a:rPr lang="es-CL" dirty="0"/>
              <a:t>Orientar a los usuarios acerca de los beneficios a  los que tienen derecho incluidas las formas de reclamo y sugerencias (en OIRS).</a:t>
            </a:r>
          </a:p>
          <a:p>
            <a:pPr algn="just">
              <a:buFont typeface="Wingdings" panose="05000000000000000000" pitchFamily="2" charset="2"/>
              <a:buChar char="ü"/>
            </a:pPr>
            <a:r>
              <a:rPr lang="es-CL" dirty="0"/>
              <a:t>Indicar a los consultantes la secuencia de atención vigente, facilitándoles los tramites que deben realizar o la atención que desean obtener.</a:t>
            </a:r>
          </a:p>
          <a:p>
            <a:pPr algn="just">
              <a:buFont typeface="Wingdings" panose="05000000000000000000" pitchFamily="2" charset="2"/>
              <a:buChar char="ü"/>
            </a:pPr>
            <a:r>
              <a:rPr lang="es-CL" dirty="0"/>
              <a:t>Mantención de Fichas Clínicas.</a:t>
            </a:r>
          </a:p>
        </p:txBody>
      </p:sp>
    </p:spTree>
    <p:extLst>
      <p:ext uri="{BB962C8B-B14F-4D97-AF65-F5344CB8AC3E}">
        <p14:creationId xmlns:p14="http://schemas.microsoft.com/office/powerpoint/2010/main" val="1776380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452437" y="393261"/>
            <a:ext cx="8543925" cy="1126050"/>
          </a:xfrm>
          <a:ln w="38100"/>
        </p:spPr>
        <p:style>
          <a:lnRef idx="3">
            <a:schemeClr val="lt1"/>
          </a:lnRef>
          <a:fillRef idx="1">
            <a:schemeClr val="accent4"/>
          </a:fillRef>
          <a:effectRef idx="1">
            <a:schemeClr val="accent4"/>
          </a:effectRef>
          <a:fontRef idx="minor">
            <a:schemeClr val="lt1"/>
          </a:fontRef>
        </p:style>
        <p:txBody>
          <a:bodyPr/>
          <a:lstStyle/>
          <a:p>
            <a:r>
              <a:rPr lang="es-CL" dirty="0"/>
              <a:t>2. De recepción ( admisión): </a:t>
            </a:r>
          </a:p>
        </p:txBody>
      </p:sp>
      <p:sp>
        <p:nvSpPr>
          <p:cNvPr id="3" name="Marcador de contenido 2"/>
          <p:cNvSpPr>
            <a:spLocks noGrp="1"/>
          </p:cNvSpPr>
          <p:nvPr>
            <p:ph idx="1"/>
          </p:nvPr>
        </p:nvSpPr>
        <p:spPr>
          <a:xfrm>
            <a:off x="452437" y="1825626"/>
            <a:ext cx="8543925" cy="2872498"/>
          </a:xfrm>
          <a:ln w="28575"/>
        </p:spPr>
        <p:style>
          <a:lnRef idx="2">
            <a:schemeClr val="accent4"/>
          </a:lnRef>
          <a:fillRef idx="1">
            <a:schemeClr val="lt1"/>
          </a:fillRef>
          <a:effectRef idx="0">
            <a:schemeClr val="accent4"/>
          </a:effectRef>
          <a:fontRef idx="minor">
            <a:schemeClr val="dk1"/>
          </a:fontRef>
        </p:style>
        <p:txBody>
          <a:bodyPr>
            <a:normAutofit/>
          </a:bodyPr>
          <a:lstStyle/>
          <a:p>
            <a:pPr>
              <a:buFont typeface="Wingdings" panose="05000000000000000000" pitchFamily="2" charset="2"/>
              <a:buChar char="ü"/>
            </a:pPr>
            <a:r>
              <a:rPr lang="es-CL" dirty="0"/>
              <a:t>Admisión pacientes nuevos: apertura de FC</a:t>
            </a:r>
          </a:p>
          <a:p>
            <a:pPr>
              <a:buFont typeface="Wingdings" panose="05000000000000000000" pitchFamily="2" charset="2"/>
              <a:buChar char="ü"/>
            </a:pPr>
            <a:r>
              <a:rPr lang="es-CL" dirty="0"/>
              <a:t>En atención de emergencia </a:t>
            </a:r>
          </a:p>
          <a:p>
            <a:pPr>
              <a:buFont typeface="Wingdings" panose="05000000000000000000" pitchFamily="2" charset="2"/>
              <a:buChar char="ü"/>
            </a:pPr>
            <a:r>
              <a:rPr lang="es-CL" dirty="0"/>
              <a:t>En consulta externa (atención abierta)  : citaciones, coordinación.</a:t>
            </a:r>
          </a:p>
          <a:p>
            <a:pPr>
              <a:buFont typeface="Wingdings" panose="05000000000000000000" pitchFamily="2" charset="2"/>
              <a:buChar char="ü"/>
            </a:pPr>
            <a:r>
              <a:rPr lang="es-CL" dirty="0"/>
              <a:t>En hospitalización( atención cerrada): ingreso y egreso de pacientes, reserva y asignación de camas.</a:t>
            </a:r>
          </a:p>
          <a:p>
            <a:endParaRPr lang="es-CL" dirty="0"/>
          </a:p>
        </p:txBody>
      </p:sp>
      <p:pic>
        <p:nvPicPr>
          <p:cNvPr id="4" name="Picture 8" descr="Resultado de imagen para informacion animad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617135">
            <a:off x="7294592" y="4406318"/>
            <a:ext cx="1782406" cy="20566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4749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543878" y="338944"/>
            <a:ext cx="8543925" cy="1325563"/>
          </a:xfrm>
          <a:ln w="38100"/>
        </p:spPr>
        <p:style>
          <a:lnRef idx="3">
            <a:schemeClr val="lt1"/>
          </a:lnRef>
          <a:fillRef idx="1">
            <a:schemeClr val="accent2"/>
          </a:fillRef>
          <a:effectRef idx="1">
            <a:schemeClr val="accent2"/>
          </a:effectRef>
          <a:fontRef idx="minor">
            <a:schemeClr val="lt1"/>
          </a:fontRef>
        </p:style>
        <p:txBody>
          <a:bodyPr/>
          <a:lstStyle/>
          <a:p>
            <a:r>
              <a:rPr lang="es-CL" dirty="0"/>
              <a:t>3. De recaudación:</a:t>
            </a:r>
          </a:p>
        </p:txBody>
      </p:sp>
      <p:sp>
        <p:nvSpPr>
          <p:cNvPr id="3" name="Marcador de contenido 2"/>
          <p:cNvSpPr>
            <a:spLocks noGrp="1"/>
          </p:cNvSpPr>
          <p:nvPr>
            <p:ph idx="1"/>
          </p:nvPr>
        </p:nvSpPr>
        <p:spPr>
          <a:xfrm>
            <a:off x="2525733" y="2303928"/>
            <a:ext cx="6733222" cy="3843655"/>
          </a:xfrm>
          <a:ln w="38100"/>
        </p:spPr>
        <p:style>
          <a:lnRef idx="2">
            <a:schemeClr val="accent2"/>
          </a:lnRef>
          <a:fillRef idx="1">
            <a:schemeClr val="lt1"/>
          </a:fillRef>
          <a:effectRef idx="0">
            <a:schemeClr val="accent2"/>
          </a:effectRef>
          <a:fontRef idx="minor">
            <a:schemeClr val="dk1"/>
          </a:fontRef>
        </p:style>
        <p:txBody>
          <a:bodyPr>
            <a:normAutofit/>
          </a:bodyPr>
          <a:lstStyle/>
          <a:p>
            <a:r>
              <a:rPr lang="es-CL" sz="3200" dirty="0"/>
              <a:t>Arqueos diarios.</a:t>
            </a:r>
          </a:p>
          <a:p>
            <a:r>
              <a:rPr lang="es-CL" sz="3200" dirty="0"/>
              <a:t>Clasificación previsional del paciente ( A, B, C ,D o PRICE) ( determinar si es beneficiario o no beneficiario). </a:t>
            </a:r>
          </a:p>
          <a:p>
            <a:r>
              <a:rPr lang="es-CL" sz="3200" dirty="0"/>
              <a:t>Cobro respectivo de las prestaciones realizadas en el establecimiento de salud.</a:t>
            </a:r>
          </a:p>
        </p:txBody>
      </p:sp>
      <p:pic>
        <p:nvPicPr>
          <p:cNvPr id="12290" name="Picture 2" descr="Resultado de imagen para recaudacion de diner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55288"/>
            <a:ext cx="2685455" cy="3295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7406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555308" y="379193"/>
            <a:ext cx="8543925" cy="1126050"/>
          </a:xfrm>
          <a:ln w="38100"/>
        </p:spPr>
        <p:style>
          <a:lnRef idx="3">
            <a:schemeClr val="lt1"/>
          </a:lnRef>
          <a:fillRef idx="1">
            <a:schemeClr val="accent5"/>
          </a:fillRef>
          <a:effectRef idx="1">
            <a:schemeClr val="accent5"/>
          </a:effectRef>
          <a:fontRef idx="minor">
            <a:schemeClr val="lt1"/>
          </a:fontRef>
        </p:style>
        <p:txBody>
          <a:bodyPr/>
          <a:lstStyle/>
          <a:p>
            <a:r>
              <a:rPr lang="es-CL" dirty="0"/>
              <a:t>4. De estadística</a:t>
            </a:r>
          </a:p>
        </p:txBody>
      </p:sp>
      <p:sp>
        <p:nvSpPr>
          <p:cNvPr id="3" name="Marcador de contenido 2"/>
          <p:cNvSpPr>
            <a:spLocks noGrp="1"/>
          </p:cNvSpPr>
          <p:nvPr>
            <p:ph idx="1"/>
          </p:nvPr>
        </p:nvSpPr>
        <p:spPr>
          <a:xfrm>
            <a:off x="555307" y="1797490"/>
            <a:ext cx="6337658" cy="4153144"/>
          </a:xfrm>
          <a:ln w="38100"/>
        </p:spPr>
        <p:style>
          <a:lnRef idx="2">
            <a:schemeClr val="accent5"/>
          </a:lnRef>
          <a:fillRef idx="1">
            <a:schemeClr val="lt1"/>
          </a:fillRef>
          <a:effectRef idx="0">
            <a:schemeClr val="accent5"/>
          </a:effectRef>
          <a:fontRef idx="minor">
            <a:schemeClr val="dk1"/>
          </a:fontRef>
        </p:style>
        <p:txBody>
          <a:bodyPr>
            <a:normAutofit fontScale="92500" lnSpcReduction="10000"/>
          </a:bodyPr>
          <a:lstStyle/>
          <a:p>
            <a:r>
              <a:rPr lang="es-CL" sz="3500" dirty="0"/>
              <a:t>Informes médicos (y de otras disciplinas)</a:t>
            </a:r>
          </a:p>
          <a:p>
            <a:r>
              <a:rPr lang="es-CL" sz="3500" dirty="0"/>
              <a:t>Informes de: urgencias, de diagnósticos, de procedimientos, de altas.</a:t>
            </a:r>
          </a:p>
          <a:p>
            <a:r>
              <a:rPr lang="es-CL" sz="3500" dirty="0"/>
              <a:t>Censo diario de camas</a:t>
            </a:r>
          </a:p>
          <a:p>
            <a:r>
              <a:rPr lang="es-CL" sz="3500" dirty="0"/>
              <a:t>Elaboración de consolidados con la información de los censos e informes.</a:t>
            </a:r>
          </a:p>
          <a:p>
            <a:endParaRPr lang="es-CL" dirty="0"/>
          </a:p>
        </p:txBody>
      </p:sp>
      <p:pic>
        <p:nvPicPr>
          <p:cNvPr id="16386" name="Picture 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406346">
            <a:off x="7315875" y="2472884"/>
            <a:ext cx="2106591" cy="28023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17678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ln w="38100"/>
        </p:spPr>
        <p:style>
          <a:lnRef idx="3">
            <a:schemeClr val="lt1"/>
          </a:lnRef>
          <a:fillRef idx="1">
            <a:schemeClr val="accent3"/>
          </a:fillRef>
          <a:effectRef idx="1">
            <a:schemeClr val="accent3"/>
          </a:effectRef>
          <a:fontRef idx="minor">
            <a:schemeClr val="lt1"/>
          </a:fontRef>
        </p:style>
        <p:txBody>
          <a:bodyPr>
            <a:normAutofit/>
          </a:bodyPr>
          <a:lstStyle/>
          <a:p>
            <a:pPr algn="ctr"/>
            <a:r>
              <a:rPr lang="es-CL" sz="4800" dirty="0"/>
              <a:t>Organización</a:t>
            </a:r>
          </a:p>
        </p:txBody>
      </p:sp>
      <p:sp>
        <p:nvSpPr>
          <p:cNvPr id="3" name="Marcador de contenido 2"/>
          <p:cNvSpPr>
            <a:spLocks noGrp="1"/>
          </p:cNvSpPr>
          <p:nvPr>
            <p:ph idx="1"/>
          </p:nvPr>
        </p:nvSpPr>
        <p:spPr>
          <a:xfrm>
            <a:off x="1383030" y="1825625"/>
            <a:ext cx="7841932" cy="4351338"/>
          </a:xfrm>
          <a:ln w="38100"/>
        </p:spPr>
        <p:style>
          <a:lnRef idx="2">
            <a:schemeClr val="accent3"/>
          </a:lnRef>
          <a:fillRef idx="1">
            <a:schemeClr val="lt1"/>
          </a:fillRef>
          <a:effectRef idx="0">
            <a:schemeClr val="accent3"/>
          </a:effectRef>
          <a:fontRef idx="minor">
            <a:schemeClr val="dk1"/>
          </a:fontRef>
        </p:style>
        <p:txBody>
          <a:bodyPr>
            <a:normAutofit fontScale="92500" lnSpcReduction="10000"/>
          </a:bodyPr>
          <a:lstStyle/>
          <a:p>
            <a:pPr>
              <a:lnSpc>
                <a:spcPct val="100000"/>
              </a:lnSpc>
            </a:pPr>
            <a:r>
              <a:rPr lang="es-CL" dirty="0"/>
              <a:t>La sección dependerá de la Subdirección Administrativa del establecimiento o de la Dirección, y puede haber un jefe encargado dependiendo de la complejidad del establecimiento.</a:t>
            </a:r>
          </a:p>
          <a:p>
            <a:pPr marL="0" indent="0">
              <a:lnSpc>
                <a:spcPct val="100000"/>
              </a:lnSpc>
              <a:buNone/>
            </a:pPr>
            <a:endParaRPr lang="es-CL" dirty="0"/>
          </a:p>
          <a:p>
            <a:pPr>
              <a:lnSpc>
                <a:spcPct val="100000"/>
              </a:lnSpc>
            </a:pPr>
            <a:r>
              <a:rPr lang="es-CL" dirty="0"/>
              <a:t>El SOME debe satisfacer las necesidades de atención abierta y cerrada que demanden los usuarios, pudiendo darse una organización funcional interna que contemple funciones de atención abierta separadas de las de atención cerrada, en los casos que el nivel local estime justificados.</a:t>
            </a:r>
          </a:p>
          <a:p>
            <a:endParaRPr lang="es-CL" dirty="0"/>
          </a:p>
        </p:txBody>
      </p:sp>
      <p:pic>
        <p:nvPicPr>
          <p:cNvPr id="17410" name="Picture 2" descr="Resultado de imagen para jefe animado 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65126"/>
            <a:ext cx="2012156" cy="3267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57832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ln w="38100"/>
        </p:spPr>
        <p:style>
          <a:lnRef idx="3">
            <a:schemeClr val="lt1"/>
          </a:lnRef>
          <a:fillRef idx="1">
            <a:schemeClr val="accent1"/>
          </a:fillRef>
          <a:effectRef idx="1">
            <a:schemeClr val="accent1"/>
          </a:effectRef>
          <a:fontRef idx="minor">
            <a:schemeClr val="lt1"/>
          </a:fontRef>
        </p:style>
        <p:txBody>
          <a:bodyPr>
            <a:normAutofit/>
          </a:bodyPr>
          <a:lstStyle/>
          <a:p>
            <a:pPr algn="ctr"/>
            <a:r>
              <a:rPr lang="es-CL" sz="6000" dirty="0"/>
              <a:t>Recursos</a:t>
            </a:r>
          </a:p>
        </p:txBody>
      </p:sp>
      <p:sp>
        <p:nvSpPr>
          <p:cNvPr id="3" name="Marcador de contenido 2"/>
          <p:cNvSpPr>
            <a:spLocks noGrp="1"/>
          </p:cNvSpPr>
          <p:nvPr>
            <p:ph idx="1"/>
          </p:nvPr>
        </p:nvSpPr>
        <p:spPr>
          <a:xfrm>
            <a:off x="3527107" y="1952234"/>
            <a:ext cx="5971223" cy="4351338"/>
          </a:xfrm>
          <a:ln w="38100">
            <a:solidFill>
              <a:schemeClr val="accent1"/>
            </a:solidFill>
          </a:ln>
        </p:spPr>
        <p:style>
          <a:lnRef idx="2">
            <a:schemeClr val="accent1"/>
          </a:lnRef>
          <a:fillRef idx="1">
            <a:schemeClr val="lt1"/>
          </a:fillRef>
          <a:effectRef idx="0">
            <a:schemeClr val="accent1"/>
          </a:effectRef>
          <a:fontRef idx="minor">
            <a:schemeClr val="dk1"/>
          </a:fontRef>
        </p:style>
        <p:txBody>
          <a:bodyPr>
            <a:normAutofit fontScale="92500" lnSpcReduction="20000"/>
          </a:bodyPr>
          <a:lstStyle/>
          <a:p>
            <a:r>
              <a:rPr lang="es-CL" dirty="0"/>
              <a:t>Físicos: y equipamiento:  </a:t>
            </a:r>
          </a:p>
          <a:p>
            <a:pPr>
              <a:buFontTx/>
              <a:buChar char="-"/>
            </a:pPr>
            <a:r>
              <a:rPr lang="es-CL" dirty="0"/>
              <a:t>Planta física que reúna características de funcionalidad y seguridad, con acceso y flujo expedito de usuarios y funcionarios. </a:t>
            </a:r>
          </a:p>
          <a:p>
            <a:pPr>
              <a:buFontTx/>
              <a:buChar char="-"/>
            </a:pPr>
            <a:r>
              <a:rPr lang="es-CL" dirty="0"/>
              <a:t>Equipos  e insumos que se requieran  para las funciones y actividades que se realizan. </a:t>
            </a:r>
          </a:p>
          <a:p>
            <a:pPr marL="0" indent="0">
              <a:buNone/>
            </a:pPr>
            <a:endParaRPr lang="es-CL" dirty="0"/>
          </a:p>
          <a:p>
            <a:r>
              <a:rPr lang="es-CL" dirty="0"/>
              <a:t>Humanos: Dotación de  funcionarios dependiendo  de complejidad y demanda incluye soporte asistencial, técnico y médico.</a:t>
            </a:r>
          </a:p>
          <a:p>
            <a:pPr marL="0" indent="0">
              <a:buNone/>
            </a:pPr>
            <a:endParaRPr lang="es-CL" dirty="0"/>
          </a:p>
        </p:txBody>
      </p:sp>
      <p:pic>
        <p:nvPicPr>
          <p:cNvPr id="18436" name="Picture 4" descr="Resultado de imagen para recursos material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4694" y="2816318"/>
            <a:ext cx="3302414" cy="2623171"/>
          </a:xfrm>
          <a:prstGeom prst="rect">
            <a:avLst/>
          </a:prstGeom>
          <a:ln w="38100"/>
        </p:spPr>
        <p:style>
          <a:lnRef idx="2">
            <a:schemeClr val="accent1"/>
          </a:lnRef>
          <a:fillRef idx="1">
            <a:schemeClr val="lt1"/>
          </a:fillRef>
          <a:effectRef idx="0">
            <a:schemeClr val="accent1"/>
          </a:effectRef>
          <a:fontRef idx="minor">
            <a:schemeClr val="dk1"/>
          </a:fontRef>
        </p:style>
      </p:pic>
    </p:spTree>
    <p:extLst>
      <p:ext uri="{BB962C8B-B14F-4D97-AF65-F5344CB8AC3E}">
        <p14:creationId xmlns:p14="http://schemas.microsoft.com/office/powerpoint/2010/main" val="8703047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solidFill>
            <a:srgbClr val="9A57CD"/>
          </a:solidFill>
        </p:spPr>
        <p:style>
          <a:lnRef idx="1">
            <a:schemeClr val="accent6"/>
          </a:lnRef>
          <a:fillRef idx="2">
            <a:schemeClr val="accent6"/>
          </a:fillRef>
          <a:effectRef idx="1">
            <a:schemeClr val="accent6"/>
          </a:effectRef>
          <a:fontRef idx="minor">
            <a:schemeClr val="dk1"/>
          </a:fontRef>
        </p:style>
        <p:txBody>
          <a:bodyPr>
            <a:normAutofit/>
          </a:bodyPr>
          <a:lstStyle/>
          <a:p>
            <a:pPr algn="ctr"/>
            <a:r>
              <a:rPr lang="es-CL" sz="5400" dirty="0"/>
              <a:t>S.O.M.E</a:t>
            </a:r>
          </a:p>
        </p:txBody>
      </p:sp>
      <p:sp>
        <p:nvSpPr>
          <p:cNvPr id="3" name="Marcador de contenido 2"/>
          <p:cNvSpPr>
            <a:spLocks noGrp="1"/>
          </p:cNvSpPr>
          <p:nvPr>
            <p:ph idx="1"/>
          </p:nvPr>
        </p:nvSpPr>
        <p:spPr>
          <a:ln w="38100"/>
        </p:spPr>
        <p:style>
          <a:lnRef idx="2">
            <a:schemeClr val="accent6"/>
          </a:lnRef>
          <a:fillRef idx="1">
            <a:schemeClr val="lt1"/>
          </a:fillRef>
          <a:effectRef idx="0">
            <a:schemeClr val="accent6"/>
          </a:effectRef>
          <a:fontRef idx="minor">
            <a:schemeClr val="dk1"/>
          </a:fontRef>
        </p:style>
        <p:txBody>
          <a:bodyPr>
            <a:normAutofit fontScale="85000" lnSpcReduction="20000"/>
          </a:bodyPr>
          <a:lstStyle/>
          <a:p>
            <a:pPr marL="0" indent="0">
              <a:buNone/>
            </a:pPr>
            <a:r>
              <a:rPr lang="es-CL" b="1" dirty="0"/>
              <a:t>Por lo general </a:t>
            </a:r>
            <a:r>
              <a:rPr lang="es-CL" dirty="0"/>
              <a:t>el  Servicio SOME, atiende de Lunes a Viernes en horario continuado: 08:00 – 17:00 hrs.</a:t>
            </a:r>
          </a:p>
          <a:p>
            <a:pPr marL="0" indent="0">
              <a:buNone/>
            </a:pPr>
            <a:r>
              <a:rPr lang="es-CL" i="1" u="sng" dirty="0"/>
              <a:t>RECAUDACIÓN DE URGENCIA</a:t>
            </a:r>
            <a:r>
              <a:rPr lang="es-CL" i="1" dirty="0"/>
              <a:t>: </a:t>
            </a:r>
            <a:r>
              <a:rPr lang="es-CL" dirty="0"/>
              <a:t>Servicio compuesto por OFAS que se encargan principalmente de registrar al usuario al momento de una Urgencia, incluyendo todos sus datos personales además del motivo que lo lleva a acudir al hospital. Por otra parte, son los responsables de recibir el pago de sus prestaciones en caso de que al paciente le corresponda conforme a su previsión. Este servicio atiende las 24 horas del día.</a:t>
            </a:r>
          </a:p>
          <a:p>
            <a:pPr marL="0" indent="0">
              <a:buNone/>
            </a:pPr>
            <a:r>
              <a:rPr lang="es-CL" i="1" u="sng" dirty="0"/>
              <a:t>GES</a:t>
            </a:r>
            <a:r>
              <a:rPr lang="es-CL" i="1" dirty="0"/>
              <a:t> (Garantías Explícitas en Salud),</a:t>
            </a:r>
            <a:r>
              <a:rPr lang="es-CL" dirty="0"/>
              <a:t>OFAS que chequean diariamente el efectivo cumplimiento de las Garantías Ges de los pacientes, coordinando sus correspondientes horas de atención dentro de los plazos establecidos. A su vez, se proporciona a los pacientes Ayuda Técnica cuando lo requieren, tras la entrega de: colchones y cojines </a:t>
            </a:r>
            <a:r>
              <a:rPr lang="es-CL" dirty="0" err="1"/>
              <a:t>antiescara</a:t>
            </a:r>
            <a:r>
              <a:rPr lang="es-CL" dirty="0"/>
              <a:t>, sillas de ruedas, entre otros.</a:t>
            </a:r>
          </a:p>
          <a:p>
            <a:pPr marL="0" indent="0">
              <a:buNone/>
            </a:pPr>
            <a:endParaRPr lang="es-CL" dirty="0"/>
          </a:p>
          <a:p>
            <a:pPr marL="0" indent="0">
              <a:buNone/>
            </a:pPr>
            <a:endParaRPr lang="es-CL" dirty="0"/>
          </a:p>
        </p:txBody>
      </p:sp>
      <p:pic>
        <p:nvPicPr>
          <p:cNvPr id="4" name="Picture 4" descr="Resultado de imagen para some cesfa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91343" y="-78135"/>
            <a:ext cx="1491986" cy="18362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30477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b="1" u="sng" dirty="0"/>
              <a:t>Actividad </a:t>
            </a:r>
          </a:p>
        </p:txBody>
      </p:sp>
      <p:sp>
        <p:nvSpPr>
          <p:cNvPr id="3" name="Marcador de contenido 2"/>
          <p:cNvSpPr>
            <a:spLocks noGrp="1"/>
          </p:cNvSpPr>
          <p:nvPr>
            <p:ph idx="1"/>
          </p:nvPr>
        </p:nvSpPr>
        <p:spPr/>
        <p:txBody>
          <a:bodyPr/>
          <a:lstStyle/>
          <a:p>
            <a:r>
              <a:rPr lang="es-CL" sz="3600" dirty="0"/>
              <a:t>¿Qué significa la sigla SOME?</a:t>
            </a:r>
          </a:p>
          <a:p>
            <a:r>
              <a:rPr lang="es-CL" sz="3600" dirty="0"/>
              <a:t>¿Cuál es el objetivo del SOME?</a:t>
            </a:r>
          </a:p>
          <a:p>
            <a:r>
              <a:rPr lang="es-CL" sz="3600" dirty="0"/>
              <a:t>Nombre al menos 5 funciones del SOME</a:t>
            </a:r>
          </a:p>
          <a:p>
            <a:r>
              <a:rPr lang="es-CL" sz="3600" dirty="0"/>
              <a:t>Describa brevemente las actividades del SOME.</a:t>
            </a:r>
          </a:p>
          <a:p>
            <a:endParaRPr lang="es-CL" dirty="0"/>
          </a:p>
          <a:p>
            <a:endParaRPr lang="es-CL" dirty="0"/>
          </a:p>
        </p:txBody>
      </p:sp>
    </p:spTree>
    <p:extLst>
      <p:ext uri="{BB962C8B-B14F-4D97-AF65-F5344CB8AC3E}">
        <p14:creationId xmlns:p14="http://schemas.microsoft.com/office/powerpoint/2010/main" val="17639341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8118" y="481807"/>
            <a:ext cx="8543925" cy="2080771"/>
          </a:xfrm>
        </p:spPr>
        <p:txBody>
          <a:bodyPr>
            <a:normAutofit/>
          </a:bodyPr>
          <a:lstStyle/>
          <a:p>
            <a:pPr algn="ctr"/>
            <a:r>
              <a:rPr lang="es-ES" sz="4800" b="1" dirty="0">
                <a:solidFill>
                  <a:schemeClr val="accent4">
                    <a:lumMod val="50000"/>
                  </a:schemeClr>
                </a:solidFill>
                <a:effectLst>
                  <a:outerShdw blurRad="38100" dist="38100" dir="2700000" algn="tl">
                    <a:srgbClr val="000000">
                      <a:alpha val="43137"/>
                    </a:srgbClr>
                  </a:outerShdw>
                </a:effectLst>
              </a:rPr>
              <a:t>E</a:t>
            </a:r>
            <a:r>
              <a:rPr lang="es-CL" sz="4800" b="1" dirty="0">
                <a:solidFill>
                  <a:schemeClr val="accent4">
                    <a:lumMod val="50000"/>
                  </a:schemeClr>
                </a:solidFill>
                <a:effectLst>
                  <a:outerShdw blurRad="38100" dist="38100" dir="2700000" algn="tl">
                    <a:srgbClr val="000000">
                      <a:alpha val="43137"/>
                    </a:srgbClr>
                  </a:outerShdw>
                </a:effectLst>
              </a:rPr>
              <a:t>NVIAR RESPUESTAS AL SIGUIENTE CORREO:</a:t>
            </a:r>
            <a:br>
              <a:rPr lang="es-CL" sz="4800" b="1" dirty="0">
                <a:solidFill>
                  <a:schemeClr val="accent4">
                    <a:lumMod val="50000"/>
                  </a:schemeClr>
                </a:solidFill>
                <a:effectLst>
                  <a:outerShdw blurRad="38100" dist="38100" dir="2700000" algn="tl">
                    <a:srgbClr val="000000">
                      <a:alpha val="43137"/>
                    </a:srgbClr>
                  </a:outerShdw>
                </a:effectLst>
              </a:rPr>
            </a:br>
            <a:r>
              <a:rPr lang="es-CL" sz="4800" b="1" dirty="0">
                <a:solidFill>
                  <a:schemeClr val="accent4">
                    <a:lumMod val="50000"/>
                  </a:schemeClr>
                </a:solidFill>
                <a:effectLst>
                  <a:outerShdw blurRad="38100" dist="38100" dir="2700000" algn="tl">
                    <a:srgbClr val="000000">
                      <a:alpha val="43137"/>
                    </a:srgbClr>
                  </a:outerShdw>
                </a:effectLst>
              </a:rPr>
              <a:t>varinialopezriffo@gmail.com</a:t>
            </a:r>
          </a:p>
        </p:txBody>
      </p:sp>
      <p:pic>
        <p:nvPicPr>
          <p:cNvPr id="10242" name="Picture 2" descr="Resultado de imagen para informacion animad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1282" y="3059288"/>
            <a:ext cx="3763435" cy="25851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08009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a:t>OA</a:t>
            </a:r>
          </a:p>
        </p:txBody>
      </p:sp>
      <p:sp>
        <p:nvSpPr>
          <p:cNvPr id="5" name="Marcador de contenido 4"/>
          <p:cNvSpPr>
            <a:spLocks noGrp="1"/>
          </p:cNvSpPr>
          <p:nvPr>
            <p:ph idx="1"/>
          </p:nvPr>
        </p:nvSpPr>
        <p:spPr/>
        <p:txBody>
          <a:bodyPr/>
          <a:lstStyle/>
          <a:p>
            <a:r>
              <a:rPr lang="es-ES" dirty="0"/>
              <a:t>Registrar información, en forma digital y manual, relativa al control de salud de las personas bajo su cuidado, y relativa a procedimientos administrativos de ingreso, permanencia y egreso de establecimientos de salud o estadía, resguardando la privacidad de las personas.</a:t>
            </a:r>
            <a:endParaRPr lang="es-CL" dirty="0"/>
          </a:p>
        </p:txBody>
      </p:sp>
    </p:spTree>
    <p:extLst>
      <p:ext uri="{BB962C8B-B14F-4D97-AF65-F5344CB8AC3E}">
        <p14:creationId xmlns:p14="http://schemas.microsoft.com/office/powerpoint/2010/main" val="2075790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184367" y="1008533"/>
            <a:ext cx="3102133" cy="1159925"/>
          </a:xfrm>
          <a:ln>
            <a:solidFill>
              <a:srgbClr val="FFFF00"/>
            </a:solidFill>
          </a:ln>
        </p:spPr>
        <p:style>
          <a:lnRef idx="3">
            <a:schemeClr val="lt1"/>
          </a:lnRef>
          <a:fillRef idx="1">
            <a:schemeClr val="accent5"/>
          </a:fillRef>
          <a:effectRef idx="1">
            <a:schemeClr val="accent5"/>
          </a:effectRef>
          <a:fontRef idx="minor">
            <a:schemeClr val="lt1"/>
          </a:fontRef>
        </p:style>
        <p:txBody>
          <a:bodyPr>
            <a:normAutofit/>
          </a:bodyPr>
          <a:lstStyle/>
          <a:p>
            <a:pPr algn="ctr"/>
            <a:r>
              <a:rPr lang="es-CL" sz="5400" dirty="0"/>
              <a:t>Objetivos</a:t>
            </a:r>
          </a:p>
        </p:txBody>
      </p:sp>
      <p:sp>
        <p:nvSpPr>
          <p:cNvPr id="3" name="Marcador de contenido 2"/>
          <p:cNvSpPr>
            <a:spLocks noGrp="1"/>
          </p:cNvSpPr>
          <p:nvPr>
            <p:ph idx="1"/>
          </p:nvPr>
        </p:nvSpPr>
        <p:spPr>
          <a:xfrm>
            <a:off x="1282065" y="2774731"/>
            <a:ext cx="7404735" cy="3189971"/>
          </a:xfrm>
          <a:ln w="38100"/>
        </p:spPr>
        <p:style>
          <a:lnRef idx="2">
            <a:schemeClr val="accent5"/>
          </a:lnRef>
          <a:fillRef idx="1">
            <a:schemeClr val="lt1"/>
          </a:fillRef>
          <a:effectRef idx="0">
            <a:schemeClr val="accent5"/>
          </a:effectRef>
          <a:fontRef idx="minor">
            <a:schemeClr val="dk1"/>
          </a:fontRef>
        </p:style>
        <p:txBody>
          <a:bodyPr>
            <a:normAutofit fontScale="92500" lnSpcReduction="10000"/>
          </a:bodyPr>
          <a:lstStyle/>
          <a:p>
            <a:pPr algn="just"/>
            <a:r>
              <a:rPr lang="es-CL" dirty="0"/>
              <a:t>Conocer la definición de SOME</a:t>
            </a:r>
          </a:p>
          <a:p>
            <a:pPr algn="just"/>
            <a:r>
              <a:rPr lang="es-CL" dirty="0"/>
              <a:t>Conocer cuales son los objetivos y funciones del SOME</a:t>
            </a:r>
          </a:p>
          <a:p>
            <a:pPr algn="just"/>
            <a:r>
              <a:rPr lang="es-CL" dirty="0"/>
              <a:t>Comprender las actividades que debe realizar el SOME con el fin de poder cumplir con sus objetivos y funciones.</a:t>
            </a:r>
          </a:p>
          <a:p>
            <a:pPr algn="just"/>
            <a:r>
              <a:rPr lang="es-CL" dirty="0"/>
              <a:t>Conocer la organización básica del SOME</a:t>
            </a:r>
          </a:p>
          <a:p>
            <a:pPr algn="just"/>
            <a:r>
              <a:rPr lang="es-CL" dirty="0"/>
              <a:t>Conocer recursos físicos y humanos del SOME</a:t>
            </a:r>
          </a:p>
        </p:txBody>
      </p:sp>
      <p:pic>
        <p:nvPicPr>
          <p:cNvPr id="7170" name="Picture 2" descr="Resultado de imagen para objetiv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845" y="290499"/>
            <a:ext cx="2700933" cy="2952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99532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a:t>Instrucciones </a:t>
            </a:r>
          </a:p>
        </p:txBody>
      </p:sp>
      <p:sp>
        <p:nvSpPr>
          <p:cNvPr id="3" name="Marcador de contenido 2"/>
          <p:cNvSpPr>
            <a:spLocks noGrp="1"/>
          </p:cNvSpPr>
          <p:nvPr>
            <p:ph idx="1"/>
          </p:nvPr>
        </p:nvSpPr>
        <p:spPr/>
        <p:txBody>
          <a:bodyPr/>
          <a:lstStyle/>
          <a:p>
            <a:r>
              <a:rPr lang="es-CL" dirty="0"/>
              <a:t>Deben escribir en su cuaderno el </a:t>
            </a:r>
            <a:r>
              <a:rPr lang="es-CL" dirty="0" err="1"/>
              <a:t>Powerpoint</a:t>
            </a:r>
            <a:r>
              <a:rPr lang="es-CL" dirty="0"/>
              <a:t> completo para luego dar su explicación cuando se regrese </a:t>
            </a:r>
            <a:r>
              <a:rPr lang="es-CL"/>
              <a:t>a clases.</a:t>
            </a:r>
            <a:endParaRPr lang="es-CL" dirty="0"/>
          </a:p>
        </p:txBody>
      </p:sp>
    </p:spTree>
    <p:extLst>
      <p:ext uri="{BB962C8B-B14F-4D97-AF65-F5344CB8AC3E}">
        <p14:creationId xmlns:p14="http://schemas.microsoft.com/office/powerpoint/2010/main" val="1543039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style>
          <a:lnRef idx="2">
            <a:schemeClr val="accent4">
              <a:shade val="50000"/>
            </a:schemeClr>
          </a:lnRef>
          <a:fillRef idx="1">
            <a:schemeClr val="accent4"/>
          </a:fillRef>
          <a:effectRef idx="0">
            <a:schemeClr val="accent4"/>
          </a:effectRef>
          <a:fontRef idx="minor">
            <a:schemeClr val="lt1"/>
          </a:fontRef>
        </p:style>
        <p:txBody>
          <a:bodyPr/>
          <a:lstStyle/>
          <a:p>
            <a:pPr algn="ctr"/>
            <a:r>
              <a:rPr lang="es-CL" dirty="0"/>
              <a:t>¿Que es el SOME?</a:t>
            </a:r>
          </a:p>
        </p:txBody>
      </p:sp>
      <p:sp>
        <p:nvSpPr>
          <p:cNvPr id="3" name="Marcador de contenido 2"/>
          <p:cNvSpPr>
            <a:spLocks noGrp="1"/>
          </p:cNvSpPr>
          <p:nvPr>
            <p:ph idx="1"/>
          </p:nvPr>
        </p:nvSpPr>
        <p:spPr>
          <a:xfrm>
            <a:off x="581239" y="2366915"/>
            <a:ext cx="4952076" cy="3510650"/>
          </a:xfrm>
        </p:spPr>
        <p:style>
          <a:lnRef idx="2">
            <a:schemeClr val="accent4"/>
          </a:lnRef>
          <a:fillRef idx="1">
            <a:schemeClr val="lt1"/>
          </a:fillRef>
          <a:effectRef idx="0">
            <a:schemeClr val="accent4"/>
          </a:effectRef>
          <a:fontRef idx="minor">
            <a:schemeClr val="dk1"/>
          </a:fontRef>
        </p:style>
        <p:txBody>
          <a:bodyPr>
            <a:normAutofit/>
          </a:bodyPr>
          <a:lstStyle/>
          <a:p>
            <a:pPr algn="just"/>
            <a:r>
              <a:rPr lang="es-CL" sz="3200" dirty="0"/>
              <a:t>Es una unidad de apoyo técnico administrativa que deben poseer todos los establecimientos de salud.</a:t>
            </a:r>
          </a:p>
          <a:p>
            <a:pPr algn="just"/>
            <a:r>
              <a:rPr lang="es-CL" sz="3200" dirty="0"/>
              <a:t>Es considerado como la puerta de entrada al establecimiento de Salud.</a:t>
            </a:r>
            <a:endParaRPr lang="es-CL" dirty="0"/>
          </a:p>
        </p:txBody>
      </p:sp>
      <p:pic>
        <p:nvPicPr>
          <p:cNvPr id="4" name="Picture 2" descr="Resultado de imagen para some cesfam"/>
          <p:cNvPicPr>
            <a:picLocks noChangeAspect="1" noChangeArrowheads="1"/>
          </p:cNvPicPr>
          <p:nvPr/>
        </p:nvPicPr>
        <p:blipFill rotWithShape="1">
          <a:blip r:embed="rId2">
            <a:extLst>
              <a:ext uri="{28A0092B-C50C-407E-A947-70E740481C1C}">
                <a14:useLocalDpi xmlns:a14="http://schemas.microsoft.com/office/drawing/2010/main" val="0"/>
              </a:ext>
            </a:extLst>
          </a:blip>
          <a:srcRect l="4985" r="6607" b="15894"/>
          <a:stretch/>
        </p:blipFill>
        <p:spPr bwMode="auto">
          <a:xfrm>
            <a:off x="5733534" y="2416887"/>
            <a:ext cx="3880462" cy="341070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78935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style>
          <a:lnRef idx="3">
            <a:schemeClr val="lt1"/>
          </a:lnRef>
          <a:fillRef idx="1">
            <a:schemeClr val="accent5"/>
          </a:fillRef>
          <a:effectRef idx="1">
            <a:schemeClr val="accent5"/>
          </a:effectRef>
          <a:fontRef idx="minor">
            <a:schemeClr val="lt1"/>
          </a:fontRef>
        </p:style>
        <p:txBody>
          <a:bodyPr/>
          <a:lstStyle/>
          <a:p>
            <a:pPr algn="ctr"/>
            <a:r>
              <a:rPr lang="es-CL" dirty="0"/>
              <a:t>Objetivos del SOME</a:t>
            </a:r>
          </a:p>
        </p:txBody>
      </p:sp>
      <p:sp>
        <p:nvSpPr>
          <p:cNvPr id="3" name="Marcador de contenido 2"/>
          <p:cNvSpPr>
            <a:spLocks noGrp="1"/>
          </p:cNvSpPr>
          <p:nvPr>
            <p:ph idx="1"/>
          </p:nvPr>
        </p:nvSpPr>
        <p:spPr>
          <a:xfrm>
            <a:off x="681038" y="1825625"/>
            <a:ext cx="8543925" cy="4711653"/>
          </a:xfrm>
        </p:spPr>
        <p:style>
          <a:lnRef idx="2">
            <a:schemeClr val="accent5"/>
          </a:lnRef>
          <a:fillRef idx="1">
            <a:schemeClr val="lt1"/>
          </a:fillRef>
          <a:effectRef idx="0">
            <a:schemeClr val="accent5"/>
          </a:effectRef>
          <a:fontRef idx="minor">
            <a:schemeClr val="dk1"/>
          </a:fontRef>
        </p:style>
        <p:txBody>
          <a:bodyPr>
            <a:normAutofit fontScale="85000" lnSpcReduction="10000"/>
          </a:bodyPr>
          <a:lstStyle/>
          <a:p>
            <a:pPr marL="514350" indent="-514350" algn="just">
              <a:lnSpc>
                <a:spcPct val="150000"/>
              </a:lnSpc>
              <a:buFont typeface="+mj-lt"/>
              <a:buAutoNum type="alphaUcPeriod"/>
            </a:pPr>
            <a:r>
              <a:rPr lang="es-CL" dirty="0"/>
              <a:t>Velar por la expedita, racional y oportuna admisión, referencia y atención de los usuarios que concurran al establecimiento, facilitando la realización de los procesos y tramites asistenciales y/o administrativos correspondientes.</a:t>
            </a:r>
          </a:p>
          <a:p>
            <a:pPr marL="514350" indent="-514350" algn="just">
              <a:lnSpc>
                <a:spcPct val="150000"/>
              </a:lnSpc>
              <a:buFont typeface="+mj-lt"/>
              <a:buAutoNum type="alphaUcPeriod"/>
            </a:pPr>
            <a:r>
              <a:rPr lang="es-CL" dirty="0"/>
              <a:t>Elaborar y proporcionar la información estadística que se requiera para la toma de decisiones.</a:t>
            </a:r>
          </a:p>
          <a:p>
            <a:pPr marL="514350" indent="-514350" algn="just">
              <a:lnSpc>
                <a:spcPct val="150000"/>
              </a:lnSpc>
              <a:buFont typeface="+mj-lt"/>
              <a:buAutoNum type="alphaUcPeriod"/>
            </a:pPr>
            <a:r>
              <a:rPr lang="es-CL" dirty="0"/>
              <a:t>Cautelar la correcta captación de los ingresos del establecimiento por concepto de atenciones prestadas.</a:t>
            </a:r>
          </a:p>
        </p:txBody>
      </p:sp>
      <p:pic>
        <p:nvPicPr>
          <p:cNvPr id="3074" name="Picture 2" descr="Resultado de imagen para flech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9008" y="-293202"/>
            <a:ext cx="2146801" cy="264221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Resultado de imagen para diner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00380" y="5786469"/>
            <a:ext cx="915942" cy="750809"/>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Imagen relacionad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52146" y="4511114"/>
            <a:ext cx="903796" cy="697400"/>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Resultado de imagen para admision hospital"/>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11801" y="3360649"/>
            <a:ext cx="871587" cy="7587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0689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36683" y="1225124"/>
            <a:ext cx="6449064" cy="4351338"/>
          </a:xfrm>
        </p:spPr>
        <p:style>
          <a:lnRef idx="2">
            <a:schemeClr val="accent5"/>
          </a:lnRef>
          <a:fillRef idx="1">
            <a:schemeClr val="lt1"/>
          </a:fillRef>
          <a:effectRef idx="0">
            <a:schemeClr val="accent5"/>
          </a:effectRef>
          <a:fontRef idx="minor">
            <a:schemeClr val="dk1"/>
          </a:fontRef>
        </p:style>
        <p:txBody>
          <a:bodyPr>
            <a:normAutofit fontScale="92500" lnSpcReduction="20000"/>
          </a:bodyPr>
          <a:lstStyle/>
          <a:p>
            <a:pPr marL="514350" indent="-514350" algn="just">
              <a:lnSpc>
                <a:spcPct val="150000"/>
              </a:lnSpc>
              <a:buFont typeface="+mj-lt"/>
              <a:buAutoNum type="alphaUcPeriod" startAt="4"/>
            </a:pPr>
            <a:r>
              <a:rPr lang="es-CL" dirty="0"/>
              <a:t>Realizar los procedimientos administrativos que requieren las licencias médicas o reposos de beneficiarios y trabajadores, en los establecimientos que determine la Dirección del Servicio de Salud.</a:t>
            </a:r>
          </a:p>
          <a:p>
            <a:pPr marL="514350" indent="-514350" algn="just">
              <a:lnSpc>
                <a:spcPct val="150000"/>
              </a:lnSpc>
              <a:buFont typeface="+mj-lt"/>
              <a:buAutoNum type="alphaUcPeriod" startAt="4"/>
            </a:pPr>
            <a:r>
              <a:rPr lang="es-CL" dirty="0"/>
              <a:t>Establecer la coordinación necesaria con la sección de contabilidad y presupuesto. </a:t>
            </a:r>
          </a:p>
          <a:p>
            <a:pPr marL="514350" indent="-514350">
              <a:buFont typeface="+mj-lt"/>
              <a:buAutoNum type="alphaUcPeriod" startAt="4"/>
            </a:pPr>
            <a:endParaRPr lang="es-CL" dirty="0"/>
          </a:p>
        </p:txBody>
      </p:sp>
      <p:pic>
        <p:nvPicPr>
          <p:cNvPr id="5122" name="Picture 2" descr="Imagen relacionada"/>
          <p:cNvPicPr>
            <a:picLocks noChangeAspect="1" noChangeArrowheads="1"/>
          </p:cNvPicPr>
          <p:nvPr/>
        </p:nvPicPr>
        <p:blipFill rotWithShape="1">
          <a:blip r:embed="rId2">
            <a:extLst>
              <a:ext uri="{28A0092B-C50C-407E-A947-70E740481C1C}">
                <a14:useLocalDpi xmlns:a14="http://schemas.microsoft.com/office/drawing/2010/main" val="0"/>
              </a:ext>
            </a:extLst>
          </a:blip>
          <a:srcRect l="6519" t="5054" r="5551" b="2634"/>
          <a:stretch/>
        </p:blipFill>
        <p:spPr bwMode="auto">
          <a:xfrm rot="404474">
            <a:off x="7330903" y="634823"/>
            <a:ext cx="2218834" cy="3344772"/>
          </a:xfrm>
          <a:prstGeom prst="rect">
            <a:avLst/>
          </a:prstGeom>
          <a:noFill/>
          <a:ln w="38100">
            <a:solidFill>
              <a:srgbClr val="00B050"/>
            </a:solidFill>
          </a:ln>
          <a:extLst>
            <a:ext uri="{909E8E84-426E-40DD-AFC4-6F175D3DCCD1}">
              <a14:hiddenFill xmlns:a14="http://schemas.microsoft.com/office/drawing/2010/main">
                <a:solidFill>
                  <a:srgbClr val="FFFFFF"/>
                </a:solidFill>
              </a14:hiddenFill>
            </a:ext>
          </a:extLst>
        </p:spPr>
      </p:pic>
      <p:pic>
        <p:nvPicPr>
          <p:cNvPr id="5130" name="Picture 10" descr="Imagen relaciona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681577">
            <a:off x="7003788" y="5070434"/>
            <a:ext cx="2778862" cy="1528870"/>
          </a:xfrm>
          <a:prstGeom prst="rect">
            <a:avLst/>
          </a:prstGeom>
          <a:noFill/>
          <a:ln w="28575">
            <a:solidFill>
              <a:schemeClr val="accent1">
                <a:lumMod val="5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22830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ln w="38100"/>
        </p:spPr>
        <p:style>
          <a:lnRef idx="3">
            <a:schemeClr val="lt1"/>
          </a:lnRef>
          <a:fillRef idx="1">
            <a:schemeClr val="accent6"/>
          </a:fillRef>
          <a:effectRef idx="1">
            <a:schemeClr val="accent6"/>
          </a:effectRef>
          <a:fontRef idx="minor">
            <a:schemeClr val="lt1"/>
          </a:fontRef>
        </p:style>
        <p:txBody>
          <a:bodyPr/>
          <a:lstStyle/>
          <a:p>
            <a:pPr algn="ctr"/>
            <a:r>
              <a:rPr lang="es-CL" dirty="0"/>
              <a:t>Funciones del SOME</a:t>
            </a:r>
          </a:p>
        </p:txBody>
      </p:sp>
      <p:sp>
        <p:nvSpPr>
          <p:cNvPr id="3" name="Marcador de contenido 2"/>
          <p:cNvSpPr>
            <a:spLocks noGrp="1"/>
          </p:cNvSpPr>
          <p:nvPr>
            <p:ph idx="1"/>
          </p:nvPr>
        </p:nvSpPr>
        <p:spPr>
          <a:ln w="38100"/>
        </p:spPr>
        <p:style>
          <a:lnRef idx="2">
            <a:schemeClr val="accent6"/>
          </a:lnRef>
          <a:fillRef idx="1">
            <a:schemeClr val="lt1"/>
          </a:fillRef>
          <a:effectRef idx="0">
            <a:schemeClr val="accent6"/>
          </a:effectRef>
          <a:fontRef idx="minor">
            <a:schemeClr val="dk1"/>
          </a:fontRef>
        </p:style>
        <p:txBody>
          <a:bodyPr>
            <a:normAutofit/>
          </a:bodyPr>
          <a:lstStyle/>
          <a:p>
            <a:pPr marL="514350" indent="-514350">
              <a:buFont typeface="+mj-lt"/>
              <a:buAutoNum type="alphaLcParenR"/>
            </a:pPr>
            <a:r>
              <a:rPr lang="es-CL" dirty="0"/>
              <a:t>Orientar e informar al publico sobre todos los aspectos de la atención hospitalaria, en general y sobre los procedimientos de admisión, en especial.</a:t>
            </a:r>
          </a:p>
          <a:p>
            <a:pPr marL="514350" indent="-514350">
              <a:buFont typeface="+mj-lt"/>
              <a:buAutoNum type="alphaLcParenR"/>
            </a:pPr>
            <a:r>
              <a:rPr lang="es-CL" dirty="0"/>
              <a:t>Efectuar las citaciones de los pacientes, de acuerdo con las disponibilidades de horas de atención y de camas, mediante las inscripciones correspondientes.</a:t>
            </a:r>
          </a:p>
          <a:p>
            <a:pPr marL="514350" indent="-514350">
              <a:buFont typeface="+mj-lt"/>
              <a:buAutoNum type="alphaLcParenR"/>
            </a:pPr>
            <a:r>
              <a:rPr lang="es-CL" dirty="0"/>
              <a:t>Velar por la confección, custodia, conservación y distribución de las historias clínicas, elaborando aquellos informes relacionados con estas, que disponga el director del hospital</a:t>
            </a:r>
          </a:p>
        </p:txBody>
      </p:sp>
      <p:pic>
        <p:nvPicPr>
          <p:cNvPr id="6146" name="Picture 2" descr="Resultado de imagen para flechas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493" y="220718"/>
            <a:ext cx="2268585" cy="176212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Resultado de imagen para flechas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7284963" y="189186"/>
            <a:ext cx="2349903" cy="1762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99808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pic>
        <p:nvPicPr>
          <p:cNvPr id="4" name="Picture 6" descr="Resultado de imagen para some cesfam"/>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964" r="10367" b="24005"/>
          <a:stretch/>
        </p:blipFill>
        <p:spPr bwMode="auto">
          <a:xfrm rot="563547">
            <a:off x="8044959" y="620055"/>
            <a:ext cx="1741498" cy="1608068"/>
          </a:xfrm>
          <a:prstGeom prst="rect">
            <a:avLst/>
          </a:prstGeom>
          <a:noFill/>
          <a:ln w="57150">
            <a:solidFill>
              <a:schemeClr val="accent6">
                <a:lumMod val="75000"/>
              </a:schemeClr>
            </a:solidFill>
          </a:ln>
          <a:extLst>
            <a:ext uri="{909E8E84-426E-40DD-AFC4-6F175D3DCCD1}">
              <a14:hiddenFill xmlns:a14="http://schemas.microsoft.com/office/drawing/2010/main">
                <a:solidFill>
                  <a:srgbClr val="FFFFFF"/>
                </a:solidFill>
              </a14:hiddenFill>
            </a:ext>
          </a:extLst>
        </p:spPr>
      </p:pic>
      <p:sp>
        <p:nvSpPr>
          <p:cNvPr id="3" name="Marcador de contenido 2"/>
          <p:cNvSpPr>
            <a:spLocks noGrp="1"/>
          </p:cNvSpPr>
          <p:nvPr>
            <p:ph idx="1"/>
          </p:nvPr>
        </p:nvSpPr>
        <p:spPr>
          <a:xfrm>
            <a:off x="320041" y="405053"/>
            <a:ext cx="7925326" cy="2243553"/>
          </a:xfrm>
          <a:solidFill>
            <a:schemeClr val="bg1"/>
          </a:solidFill>
          <a:ln w="38100">
            <a:solidFill>
              <a:srgbClr val="00B050"/>
            </a:solidFill>
          </a:ln>
        </p:spPr>
        <p:txBody>
          <a:bodyPr>
            <a:normAutofit fontScale="85000" lnSpcReduction="20000"/>
          </a:bodyPr>
          <a:lstStyle/>
          <a:p>
            <a:pPr marL="514350" indent="-514350" algn="just">
              <a:lnSpc>
                <a:spcPct val="110000"/>
              </a:lnSpc>
              <a:buFont typeface="+mj-lt"/>
              <a:buAutoNum type="alphaLcParenR" startAt="4"/>
            </a:pPr>
            <a:r>
              <a:rPr lang="es-CL" dirty="0"/>
              <a:t>Recaudar los ingresos por concepto de la aplicación de los aranceles respectivos y efectuar con ese objetivo la clasificación de los pacientes que concurran al establecimiento.</a:t>
            </a:r>
          </a:p>
          <a:p>
            <a:pPr marL="514350" indent="-514350" algn="just">
              <a:lnSpc>
                <a:spcPct val="110000"/>
              </a:lnSpc>
              <a:buFont typeface="+mj-lt"/>
              <a:buAutoNum type="alphaLcParenR" startAt="4"/>
            </a:pPr>
            <a:r>
              <a:rPr lang="es-CL" dirty="0"/>
              <a:t>Recoger, procesar y consolidar la información que se genere en el establecimiento y que éste requiera.</a:t>
            </a:r>
          </a:p>
        </p:txBody>
      </p:sp>
      <p:sp>
        <p:nvSpPr>
          <p:cNvPr id="5" name="Rectángulo 4"/>
          <p:cNvSpPr/>
          <p:nvPr/>
        </p:nvSpPr>
        <p:spPr>
          <a:xfrm>
            <a:off x="2527737" y="2841268"/>
            <a:ext cx="6964681" cy="3748719"/>
          </a:xfrm>
          <a:prstGeom prst="rect">
            <a:avLst/>
          </a:prstGeom>
          <a:ln w="38100"/>
        </p:spPr>
        <p:style>
          <a:lnRef idx="2">
            <a:schemeClr val="accent6"/>
          </a:lnRef>
          <a:fillRef idx="1">
            <a:schemeClr val="lt1"/>
          </a:fillRef>
          <a:effectRef idx="0">
            <a:schemeClr val="accent6"/>
          </a:effectRef>
          <a:fontRef idx="minor">
            <a:schemeClr val="dk1"/>
          </a:fontRef>
        </p:style>
        <p:txBody>
          <a:bodyPr wrap="square">
            <a:spAutoFit/>
          </a:bodyPr>
          <a:lstStyle/>
          <a:p>
            <a:pPr marL="514350" indent="-514350" algn="just">
              <a:lnSpc>
                <a:spcPct val="110000"/>
              </a:lnSpc>
              <a:buFont typeface="+mj-lt"/>
              <a:buAutoNum type="alphaLcParenR" startAt="6"/>
            </a:pPr>
            <a:r>
              <a:rPr lang="es-CL" sz="2400" dirty="0"/>
              <a:t>Estudiar y evaluar permanentemente los sistemas de admisión y estadística, a fin de proponer y ejecutar las medidas conducentes al perfeccionamiento de esos procesos y a la solución de los problemas que plantee su aplicación.</a:t>
            </a:r>
          </a:p>
          <a:p>
            <a:pPr marL="514350" indent="-514350" algn="just">
              <a:lnSpc>
                <a:spcPct val="110000"/>
              </a:lnSpc>
              <a:buFont typeface="+mj-lt"/>
              <a:buAutoNum type="alphaLcParenR" startAt="6"/>
            </a:pPr>
            <a:r>
              <a:rPr lang="es-CL" sz="2400" dirty="0"/>
              <a:t>Efectuar la recepción , registro y entrega de las licencias y reposos que deban ser conocidas y controladas por el servicio, cuando corresponda.</a:t>
            </a:r>
          </a:p>
        </p:txBody>
      </p:sp>
      <p:pic>
        <p:nvPicPr>
          <p:cNvPr id="9" name="Imagen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266" y="3546765"/>
            <a:ext cx="2793257" cy="3498523"/>
          </a:xfrm>
          <a:prstGeom prst="rect">
            <a:avLst/>
          </a:prstGeom>
        </p:spPr>
      </p:pic>
    </p:spTree>
    <p:extLst>
      <p:ext uri="{BB962C8B-B14F-4D97-AF65-F5344CB8AC3E}">
        <p14:creationId xmlns:p14="http://schemas.microsoft.com/office/powerpoint/2010/main" val="1208690528"/>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425</TotalTime>
  <Words>1065</Words>
  <Application>Microsoft Office PowerPoint</Application>
  <PresentationFormat>A4 (210 x 297 mm)</PresentationFormat>
  <Paragraphs>79</Paragraphs>
  <Slides>19</Slides>
  <Notes>0</Notes>
  <HiddenSlides>0</HiddenSlides>
  <MMClips>0</MMClips>
  <ScaleCrop>false</ScaleCrop>
  <HeadingPairs>
    <vt:vector size="8" baseType="variant">
      <vt:variant>
        <vt:lpstr>Fuentes usadas</vt:lpstr>
      </vt:variant>
      <vt:variant>
        <vt:i4>4</vt:i4>
      </vt:variant>
      <vt:variant>
        <vt:lpstr>Tema</vt:lpstr>
      </vt:variant>
      <vt:variant>
        <vt:i4>1</vt:i4>
      </vt:variant>
      <vt:variant>
        <vt:lpstr>Servidores OLE incrustados</vt:lpstr>
      </vt:variant>
      <vt:variant>
        <vt:i4>0</vt:i4>
      </vt:variant>
      <vt:variant>
        <vt:lpstr>Títulos de diapositiva</vt:lpstr>
      </vt:variant>
      <vt:variant>
        <vt:i4>19</vt:i4>
      </vt:variant>
    </vt:vector>
  </HeadingPairs>
  <TitlesOfParts>
    <vt:vector size="24" baseType="lpstr">
      <vt:lpstr>Arial</vt:lpstr>
      <vt:lpstr>Calibri</vt:lpstr>
      <vt:lpstr>Calibri Light</vt:lpstr>
      <vt:lpstr>Wingdings</vt:lpstr>
      <vt:lpstr>Tema de Office</vt:lpstr>
      <vt:lpstr>S.O.M.E</vt:lpstr>
      <vt:lpstr>OA</vt:lpstr>
      <vt:lpstr>Objetivos</vt:lpstr>
      <vt:lpstr>Instrucciones </vt:lpstr>
      <vt:lpstr>¿Que es el SOME?</vt:lpstr>
      <vt:lpstr>Objetivos del SOME</vt:lpstr>
      <vt:lpstr>Presentación de PowerPoint</vt:lpstr>
      <vt:lpstr>Funciones del SOME</vt:lpstr>
      <vt:lpstr>Presentación de PowerPoint</vt:lpstr>
      <vt:lpstr>Actividades del SOME</vt:lpstr>
      <vt:lpstr>1. De información </vt:lpstr>
      <vt:lpstr>2. De recepción ( admisión): </vt:lpstr>
      <vt:lpstr>3. De recaudación:</vt:lpstr>
      <vt:lpstr>4. De estadística</vt:lpstr>
      <vt:lpstr>Organización</vt:lpstr>
      <vt:lpstr>Recursos</vt:lpstr>
      <vt:lpstr>S.O.M.E</vt:lpstr>
      <vt:lpstr>Actividad </vt:lpstr>
      <vt:lpstr>ENVIAR RESPUESTAS AL SIGUIENTE CORREO: varinialopezriffo@gmail.com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SOME</dc:title>
  <dc:creator>Emilio Escamilla</dc:creator>
  <cp:lastModifiedBy>Padres</cp:lastModifiedBy>
  <cp:revision>31</cp:revision>
  <dcterms:created xsi:type="dcterms:W3CDTF">2017-08-27T16:02:32Z</dcterms:created>
  <dcterms:modified xsi:type="dcterms:W3CDTF">2020-03-18T20:59:43Z</dcterms:modified>
</cp:coreProperties>
</file>