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B31C-2E2A-4905-942D-E060145AC063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4135-6D86-4DED-AF2D-2200DE9CF2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84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B31C-2E2A-4905-942D-E060145AC063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4135-6D86-4DED-AF2D-2200DE9CF2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7152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B31C-2E2A-4905-942D-E060145AC063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4135-6D86-4DED-AF2D-2200DE9CF2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671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B31C-2E2A-4905-942D-E060145AC063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4135-6D86-4DED-AF2D-2200DE9CF2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5041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B31C-2E2A-4905-942D-E060145AC063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4135-6D86-4DED-AF2D-2200DE9CF2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705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B31C-2E2A-4905-942D-E060145AC063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4135-6D86-4DED-AF2D-2200DE9CF2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059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B31C-2E2A-4905-942D-E060145AC063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4135-6D86-4DED-AF2D-2200DE9CF2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44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B31C-2E2A-4905-942D-E060145AC063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4135-6D86-4DED-AF2D-2200DE9CF2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3053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B31C-2E2A-4905-942D-E060145AC063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4135-6D86-4DED-AF2D-2200DE9CF2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789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B31C-2E2A-4905-942D-E060145AC063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4135-6D86-4DED-AF2D-2200DE9CF2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495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B31C-2E2A-4905-942D-E060145AC063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4135-6D86-4DED-AF2D-2200DE9CF2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801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7B31C-2E2A-4905-942D-E060145AC063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24135-6D86-4DED-AF2D-2200DE9CF2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213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arinialopezriffo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Retroalimentación contexto del adulto mayor en Chile.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981642"/>
          </a:xfrm>
        </p:spPr>
        <p:txBody>
          <a:bodyPr>
            <a:normAutofit/>
          </a:bodyPr>
          <a:lstStyle/>
          <a:p>
            <a:r>
              <a:rPr lang="es-CL" dirty="0" err="1"/>
              <a:t>EU.Docente</a:t>
            </a:r>
            <a:r>
              <a:rPr lang="es-CL" dirty="0"/>
              <a:t>: </a:t>
            </a:r>
            <a:r>
              <a:rPr lang="es-CL" dirty="0" err="1"/>
              <a:t>Varinia</a:t>
            </a:r>
            <a:r>
              <a:rPr lang="es-CL" dirty="0"/>
              <a:t> López </a:t>
            </a:r>
            <a:r>
              <a:rPr lang="es-CL" dirty="0" err="1"/>
              <a:t>Riffo</a:t>
            </a:r>
            <a:endParaRPr lang="es-CL" dirty="0"/>
          </a:p>
          <a:p>
            <a:r>
              <a:rPr lang="es-CL" dirty="0"/>
              <a:t>Asignatura: </a:t>
            </a:r>
            <a:r>
              <a:rPr lang="es-CL" b="1" dirty="0"/>
              <a:t>Higiene y confort del adulto mayor</a:t>
            </a:r>
          </a:p>
          <a:p>
            <a:r>
              <a:rPr lang="es-CL" dirty="0"/>
              <a:t>Fecha: 30 de Marzo, 2020.</a:t>
            </a:r>
          </a:p>
          <a:p>
            <a:r>
              <a:rPr lang="es-CL" dirty="0"/>
              <a:t>Curso: 4° D</a:t>
            </a:r>
          </a:p>
          <a:p>
            <a:r>
              <a:rPr lang="es-CL" dirty="0"/>
              <a:t>Clase n° 2</a:t>
            </a:r>
          </a:p>
        </p:txBody>
      </p:sp>
    </p:spTree>
    <p:extLst>
      <p:ext uri="{BB962C8B-B14F-4D97-AF65-F5344CB8AC3E}">
        <p14:creationId xmlns:p14="http://schemas.microsoft.com/office/powerpoint/2010/main" val="2329817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OA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  <a:p>
            <a:pPr algn="ctr"/>
            <a:r>
              <a:rPr lang="es-CL" dirty="0"/>
              <a:t>Atender las necesidades de higiene y confort de las personas adultos mayores durante su permanencia en establecimientos de larga estadía o domicilio, aplicando los procedimientos y técnicas ergonómicas pertinentes, respetando su privacidad y grado de autonomía, creando ambientes adecuados a sus necesidades y brindando una acogida favorable en el acompañamiento</a:t>
            </a:r>
          </a:p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55826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OBJETIVO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Retroalimentación sobre conceptos asociados al envejecimiento y datos estadísticos de la población adulta mayor en Chile.</a:t>
            </a:r>
          </a:p>
        </p:txBody>
      </p:sp>
    </p:spTree>
    <p:extLst>
      <p:ext uri="{BB962C8B-B14F-4D97-AF65-F5344CB8AC3E}">
        <p14:creationId xmlns:p14="http://schemas.microsoft.com/office/powerpoint/2010/main" val="40495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Definiciones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Envejecimiento individual </a:t>
            </a:r>
            <a:r>
              <a:rPr lang="es-CL" dirty="0">
                <a:sym typeface="Wingdings" panose="05000000000000000000" pitchFamily="2" charset="2"/>
              </a:rPr>
              <a:t> </a:t>
            </a:r>
            <a:r>
              <a:rPr lang="es-CL" dirty="0"/>
              <a:t>proceso normal, irreversible, continuo y progresivo que solo concluye con la muerte del individuo y ocurre en todos los seres vivos. </a:t>
            </a:r>
          </a:p>
          <a:p>
            <a:r>
              <a:rPr lang="es-CL" dirty="0"/>
              <a:t>Envejecimiento poblacional </a:t>
            </a:r>
            <a:r>
              <a:rPr lang="es-CL" dirty="0">
                <a:sym typeface="Wingdings" panose="05000000000000000000" pitchFamily="2" charset="2"/>
              </a:rPr>
              <a:t> </a:t>
            </a:r>
            <a:r>
              <a:rPr lang="es-CL" dirty="0"/>
              <a:t>proceso de transformación demográfica caracterizado por el crecimiento de la proporción de individuos de edades avanzadas respecto de los más jóvenes.</a:t>
            </a:r>
          </a:p>
          <a:p>
            <a:r>
              <a:rPr lang="es-CL" dirty="0"/>
              <a:t>Envejecimiento saludable </a:t>
            </a:r>
            <a:r>
              <a:rPr lang="es-CL" dirty="0">
                <a:sym typeface="Wingdings" panose="05000000000000000000" pitchFamily="2" charset="2"/>
              </a:rPr>
              <a:t> </a:t>
            </a:r>
            <a:r>
              <a:rPr lang="es-CL" dirty="0"/>
              <a:t>aquel donde factores extrínsecos del envejecimiento compensan los factores intrínsecos, evitando o disminuyendo la pérdida funcional. En 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10225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Definiciones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L" dirty="0"/>
          </a:p>
          <a:p>
            <a:r>
              <a:rPr lang="es-CL" dirty="0"/>
              <a:t>Envejecimiento activo </a:t>
            </a:r>
            <a:r>
              <a:rPr lang="es-CL" dirty="0">
                <a:sym typeface="Wingdings" panose="05000000000000000000" pitchFamily="2" charset="2"/>
              </a:rPr>
              <a:t> </a:t>
            </a:r>
            <a:r>
              <a:rPr lang="es-CL" dirty="0"/>
              <a:t>proceso por el que se optimizan las oportunidades de bienestar físico, social y mental durante toda la vida, con el objetivo de ampliar la esperanza de vida saludable, la productividad y la calidad de vida en la vejez. </a:t>
            </a:r>
          </a:p>
          <a:p>
            <a:endParaRPr lang="es-CL" dirty="0"/>
          </a:p>
          <a:p>
            <a:r>
              <a:rPr lang="es-CL" dirty="0"/>
              <a:t>Esperanza de vida</a:t>
            </a:r>
            <a:r>
              <a:rPr lang="es-CL" dirty="0">
                <a:sym typeface="Wingdings" panose="05000000000000000000" pitchFamily="2" charset="2"/>
              </a:rPr>
              <a:t> </a:t>
            </a:r>
            <a:r>
              <a:rPr lang="es-CL" dirty="0"/>
              <a:t>Representa el número medio de años que les quedan por vivir a los sobrevivientes de una cierta </a:t>
            </a:r>
            <a:r>
              <a:rPr lang="es-CL" dirty="0" err="1"/>
              <a:t>edad.En</a:t>
            </a:r>
            <a:r>
              <a:rPr lang="es-CL" dirty="0"/>
              <a:t> el país, la esperanza de vida es de 82 años para las mujeres y de 77 años para los hombres (SENAMA, 2012).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65038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Estadística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  <a:p>
            <a:r>
              <a:rPr lang="es-CL" dirty="0"/>
              <a:t>La reducción de la fertilidad asociada con una mayor esperanza de vida son los principales contribuyentes del envejecimiento poblacional. </a:t>
            </a:r>
          </a:p>
          <a:p>
            <a:r>
              <a:rPr lang="es-CL" dirty="0"/>
              <a:t>La esperanza de vida al nacer en Chile ha aumentado significativamente, pasando de 55 años en la década de los cincuenta a 78 años en la actualidad, y se espera que hacia 2100 se encuentre en torno a 90 años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205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Actividad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¿Por qué  cree usted que disminuyó la natalidad en Chile?</a:t>
            </a:r>
          </a:p>
          <a:p>
            <a:endParaRPr lang="es-CL" dirty="0"/>
          </a:p>
          <a:p>
            <a:r>
              <a:rPr lang="es-CL" dirty="0"/>
              <a:t>¿Por qué cree usted que aumentó la esperanza de vida en Chile?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DEBE ENVIAR LAS RESPUESTAS DE ESTA ACTIVIDAD AL SIGUIENTE CORREO </a:t>
            </a:r>
            <a:r>
              <a:rPr lang="es-CL" dirty="0">
                <a:hlinkClick r:id="rId2"/>
              </a:rPr>
              <a:t>varinialopezriffo@Gmail.com</a:t>
            </a:r>
            <a:r>
              <a:rPr lang="es-CL" dirty="0"/>
              <a:t> EN UN MÁXIMO DE 10 DÍAS DESDE QUE LO RECIBE.</a:t>
            </a:r>
          </a:p>
        </p:txBody>
      </p:sp>
    </p:spTree>
    <p:extLst>
      <p:ext uri="{BB962C8B-B14F-4D97-AF65-F5344CB8AC3E}">
        <p14:creationId xmlns:p14="http://schemas.microsoft.com/office/powerpoint/2010/main" val="2228360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399</Words>
  <Application>Microsoft Office PowerPoint</Application>
  <PresentationFormat>Panorámica</PresentationFormat>
  <Paragraphs>33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Retroalimentación contexto del adulto mayor en Chile.</vt:lpstr>
      <vt:lpstr>OA</vt:lpstr>
      <vt:lpstr>OBJETIVO</vt:lpstr>
      <vt:lpstr>Definiciones </vt:lpstr>
      <vt:lpstr>Definiciones </vt:lpstr>
      <vt:lpstr>Estadística</vt:lpstr>
      <vt:lpstr>Actividad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Retroalimentación contexto del adulto mayor en Chile.</dc:title>
  <dc:creator>Usuario de Windows</dc:creator>
  <cp:lastModifiedBy>Padres</cp:lastModifiedBy>
  <cp:revision>3</cp:revision>
  <dcterms:created xsi:type="dcterms:W3CDTF">2020-03-26T18:55:32Z</dcterms:created>
  <dcterms:modified xsi:type="dcterms:W3CDTF">2020-03-27T13:06:44Z</dcterms:modified>
</cp:coreProperties>
</file>