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69"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16-06-2020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16-06-2020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16-06-2020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16-06-2020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smtClean="0"/>
              <a:t>ASIGNATURA: ATENCIÓN DE PRIMEROS AUXILIOS DEL ADULTO MAYOR</a:t>
            </a:r>
          </a:p>
          <a:p>
            <a:r>
              <a:rPr lang="es-CL" b="1" dirty="0" smtClean="0"/>
              <a:t>FECHA: semana del </a:t>
            </a:r>
            <a:r>
              <a:rPr lang="es-CL" b="1" dirty="0" smtClean="0"/>
              <a:t>22 al 26 </a:t>
            </a:r>
            <a:r>
              <a:rPr lang="es-CL" b="1" dirty="0" smtClean="0"/>
              <a:t>de junio del </a:t>
            </a:r>
            <a:r>
              <a:rPr lang="es-CL" b="1" dirty="0" smtClean="0"/>
              <a:t>2020. CURSO : 4° D</a:t>
            </a:r>
          </a:p>
          <a:p>
            <a:endParaRPr lang="es-CL" dirty="0"/>
          </a:p>
        </p:txBody>
      </p:sp>
      <p:sp>
        <p:nvSpPr>
          <p:cNvPr id="5" name="4 Rectángulo"/>
          <p:cNvSpPr/>
          <p:nvPr/>
        </p:nvSpPr>
        <p:spPr>
          <a:xfrm>
            <a:off x="187570" y="153797"/>
            <a:ext cx="1144032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solidFill>
                  <a:schemeClr val="accent6"/>
                </a:solidFill>
                <a:effectLst>
                  <a:reflection blurRad="12700" stA="50000" endPos="50000" dist="5000" dir="5400000" sy="-100000" rotWithShape="0"/>
                </a:effectLst>
              </a:rPr>
              <a:t>Clase N°12: tipos de </a:t>
            </a:r>
            <a:r>
              <a:rPr lang="es-ES" sz="3200" b="1" cap="all" dirty="0" smtClean="0">
                <a:ln w="0"/>
                <a:solidFill>
                  <a:schemeClr val="accent6"/>
                </a:solidFill>
                <a:effectLst>
                  <a:reflection blurRad="12700" stA="50000" endPos="50000" dist="5000" dir="5400000" sy="-100000" rotWithShape="0"/>
                </a:effectLst>
              </a:rPr>
              <a:t>hemorragias</a:t>
            </a:r>
            <a:r>
              <a:rPr lang="es-ES" sz="3200" b="1" cap="all" spc="0" dirty="0" smtClean="0">
                <a:ln w="0"/>
                <a:solidFill>
                  <a:schemeClr val="accent6"/>
                </a:solidFill>
                <a:effectLst>
                  <a:reflection blurRad="12700" stA="50000" endPos="50000" dist="5000" dir="5400000" sy="-100000" rotWithShape="0"/>
                </a:effectLst>
              </a:rPr>
              <a:t> </a:t>
            </a:r>
            <a:endParaRPr lang="es-ES" sz="3200" b="1" spc="0" dirty="0" smtClean="0">
              <a:ln w="0"/>
              <a:solidFill>
                <a:schemeClr val="accent6"/>
              </a:solidFill>
              <a:effectLst>
                <a:reflection blurRad="12700" stA="50000" endPos="50000" dist="5000" dir="5400000" sy="-100000" rotWithShape="0"/>
              </a:effectLst>
            </a:endParaRPr>
          </a:p>
        </p:txBody>
      </p:sp>
      <p:sp>
        <p:nvSpPr>
          <p:cNvPr id="6" name="5 CuadroTexto"/>
          <p:cNvSpPr txBox="1"/>
          <p:nvPr/>
        </p:nvSpPr>
        <p:spPr>
          <a:xfrm>
            <a:off x="187569" y="2521161"/>
            <a:ext cx="11687912"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smtClean="0">
                <a:solidFill>
                  <a:schemeClr val="accent4">
                    <a:lumMod val="50000"/>
                  </a:schemeClr>
                </a:solidFill>
              </a:rPr>
              <a:t>GUÍA </a:t>
            </a:r>
            <a:r>
              <a:rPr lang="es-ES" sz="2000" b="1" u="sng" dirty="0">
                <a:solidFill>
                  <a:schemeClr val="accent4">
                    <a:lumMod val="50000"/>
                  </a:schemeClr>
                </a:solidFill>
              </a:rPr>
              <a:t>DE ESTUDIO N° </a:t>
            </a:r>
            <a:r>
              <a:rPr lang="es-ES" sz="2000" b="1" u="sng" dirty="0" smtClean="0">
                <a:solidFill>
                  <a:schemeClr val="accent4">
                    <a:lumMod val="50000"/>
                  </a:schemeClr>
                </a:solidFill>
              </a:rPr>
              <a:t>12 </a:t>
            </a:r>
            <a:r>
              <a:rPr lang="es-ES" sz="2000" b="1" u="sng" dirty="0">
                <a:solidFill>
                  <a:schemeClr val="accent4">
                    <a:lumMod val="50000"/>
                  </a:schemeClr>
                </a:solidFill>
              </a:rPr>
              <a:t>UNIDAD 1 </a:t>
            </a:r>
            <a:r>
              <a:rPr lang="es-ES" sz="2000" b="1" u="sng" dirty="0" smtClean="0">
                <a:solidFill>
                  <a:schemeClr val="accent4">
                    <a:lumMod val="50000"/>
                  </a:schemeClr>
                </a:solidFill>
              </a:rPr>
              <a:t>“</a:t>
            </a:r>
            <a:r>
              <a:rPr lang="es-ES_tradnl" sz="2000" b="1" u="sng" dirty="0" smtClean="0">
                <a:solidFill>
                  <a:schemeClr val="accent4">
                    <a:lumMod val="50000"/>
                  </a:schemeClr>
                </a:solidFill>
              </a:rPr>
              <a:t>ATENCIÓN BÁSICA DE PRIMEROS AUXILIOS”</a:t>
            </a:r>
            <a:endParaRPr lang="es-CL" sz="2000" dirty="0" smtClean="0">
              <a:solidFill>
                <a:schemeClr val="accent4">
                  <a:lumMod val="50000"/>
                </a:schemeClr>
              </a:solidFill>
            </a:endParaRPr>
          </a:p>
          <a:p>
            <a:r>
              <a:rPr lang="es-ES" b="1" dirty="0" smtClean="0">
                <a:solidFill>
                  <a:schemeClr val="tx2"/>
                </a:solidFill>
              </a:rPr>
              <a:t>OBJETIVO GENERAL:</a:t>
            </a:r>
          </a:p>
          <a:p>
            <a:r>
              <a:rPr lang="es-ES" dirty="0"/>
              <a:t>Colabora en la atención del adulto mayor frente a alteraciones graves de su condición de salud, con los recursos disponibles y de acuerdo a sus competencias y a los protocolos de la institución, e informa a quien corresponda, según la </a:t>
            </a:r>
            <a:r>
              <a:rPr lang="es-ES" dirty="0" smtClean="0"/>
              <a:t>norma.</a:t>
            </a:r>
            <a:endParaRPr lang="es-ES" b="1" dirty="0" smtClean="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p>
          <a:p>
            <a:r>
              <a:rPr lang="es-ES_tradnl" dirty="0" smtClean="0"/>
              <a:t>Comprender las lesiones que puede manejar un rescatista a </a:t>
            </a:r>
            <a:r>
              <a:rPr lang="es-ES_tradnl" dirty="0"/>
              <a:t>un cliente / usuario </a:t>
            </a:r>
            <a:r>
              <a:rPr lang="es-ES_tradnl" dirty="0" smtClean="0"/>
              <a:t>adulto en el ámbito extra hospitalario, </a:t>
            </a:r>
            <a:r>
              <a:rPr lang="es-ES_tradnl" dirty="0"/>
              <a:t>con el fin </a:t>
            </a:r>
            <a:r>
              <a:rPr lang="es-ES_tradnl" dirty="0" smtClean="0"/>
              <a:t>de dar una </a:t>
            </a:r>
            <a:r>
              <a:rPr lang="es-ES_tradnl" dirty="0"/>
              <a:t>atención de primeros </a:t>
            </a:r>
            <a:r>
              <a:rPr lang="es-ES_tradnl" dirty="0" smtClean="0"/>
              <a:t>auxilios</a:t>
            </a:r>
            <a:r>
              <a:rPr lang="es-ES_tradnl" dirty="0"/>
              <a:t> </a:t>
            </a:r>
            <a:r>
              <a:rPr lang="es-ES_tradnl" dirty="0" smtClean="0"/>
              <a:t>y salvando su vida.</a:t>
            </a:r>
            <a:endParaRPr lang="es-ES" b="1" dirty="0" smtClean="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endParaRPr lang="es-ES" b="1"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926"/>
          <a:stretch/>
        </p:blipFill>
        <p:spPr bwMode="auto">
          <a:xfrm>
            <a:off x="8361950" y="4752844"/>
            <a:ext cx="3513532" cy="89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2464" y="270647"/>
            <a:ext cx="1981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262" y="-26128"/>
            <a:ext cx="1224228" cy="15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199623"/>
            <a:ext cx="621188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33" y="29630"/>
            <a:ext cx="4144962" cy="64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8646"/>
          <a:stretch/>
        </p:blipFill>
        <p:spPr bwMode="auto">
          <a:xfrm>
            <a:off x="109076" y="1979348"/>
            <a:ext cx="11969086" cy="467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1121476"/>
            <a:ext cx="5480796"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TIPOS DE HERIDAS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CuadroTexto"/>
          <p:cNvSpPr txBox="1"/>
          <p:nvPr/>
        </p:nvSpPr>
        <p:spPr>
          <a:xfrm>
            <a:off x="9580728" y="6396335"/>
            <a:ext cx="1651379" cy="461665"/>
          </a:xfrm>
          <a:prstGeom prst="rect">
            <a:avLst/>
          </a:prstGeom>
          <a:noFill/>
        </p:spPr>
        <p:txBody>
          <a:bodyPr wrap="square" rtlCol="0">
            <a:spAutoFit/>
          </a:bodyPr>
          <a:lstStyle/>
          <a:p>
            <a:r>
              <a:rPr lang="es-CL" sz="2400" b="1" dirty="0" smtClean="0"/>
              <a:t>O abrasiva</a:t>
            </a:r>
            <a:endParaRPr lang="es-CL" sz="2400" b="1" dirty="0"/>
          </a:p>
        </p:txBody>
      </p:sp>
    </p:spTree>
    <p:extLst>
      <p:ext uri="{BB962C8B-B14F-4D97-AF65-F5344CB8AC3E}">
        <p14:creationId xmlns:p14="http://schemas.microsoft.com/office/powerpoint/2010/main" val="29357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37" y="255944"/>
            <a:ext cx="3747448" cy="726696"/>
          </a:xfrm>
        </p:spPr>
        <p:style>
          <a:lnRef idx="2">
            <a:schemeClr val="accent4">
              <a:shade val="50000"/>
            </a:schemeClr>
          </a:lnRef>
          <a:fillRef idx="1">
            <a:schemeClr val="accent4"/>
          </a:fillRef>
          <a:effectRef idx="0">
            <a:schemeClr val="accent4"/>
          </a:effectRef>
          <a:fontRef idx="minor">
            <a:schemeClr val="lt1"/>
          </a:fontRef>
        </p:style>
        <p:txBody>
          <a:bodyPr/>
          <a:lstStyle/>
          <a:p>
            <a:r>
              <a:rPr lang="es-CL" dirty="0" smtClean="0"/>
              <a:t>HEMORRAGIAS</a:t>
            </a:r>
            <a:endParaRPr lang="es-CL" dirty="0"/>
          </a:p>
        </p:txBody>
      </p:sp>
      <p:sp>
        <p:nvSpPr>
          <p:cNvPr id="4" name="3 CuadroTexto"/>
          <p:cNvSpPr txBox="1"/>
          <p:nvPr/>
        </p:nvSpPr>
        <p:spPr>
          <a:xfrm>
            <a:off x="5718411" y="272955"/>
            <a:ext cx="5254388"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000" dirty="0">
                <a:latin typeface="Times New Roman" pitchFamily="18" charset="0"/>
                <a:cs typeface="Times New Roman" pitchFamily="18" charset="0"/>
              </a:rPr>
              <a:t>Las hemorragias son la perdida de volumen sanguíneo producidos por algún agente externo</a:t>
            </a:r>
            <a:endParaRPr lang="es-CL" sz="2000" dirty="0"/>
          </a:p>
        </p:txBody>
      </p:sp>
      <p:sp>
        <p:nvSpPr>
          <p:cNvPr id="5" name="4 Flecha derecha"/>
          <p:cNvSpPr/>
          <p:nvPr/>
        </p:nvSpPr>
        <p:spPr>
          <a:xfrm>
            <a:off x="4258101" y="325748"/>
            <a:ext cx="1187356" cy="4649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200" y="1158261"/>
            <a:ext cx="6185137" cy="562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16200000">
            <a:off x="-1722040" y="3510325"/>
            <a:ext cx="469057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CLASIFICACIÓN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04" t="26841" r="19821" b="33795"/>
          <a:stretch/>
        </p:blipFill>
        <p:spPr bwMode="auto">
          <a:xfrm>
            <a:off x="6632812" y="1158261"/>
            <a:ext cx="5308979" cy="180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629"/>
          <a:stretch/>
        </p:blipFill>
        <p:spPr bwMode="auto">
          <a:xfrm>
            <a:off x="5568287" y="5171436"/>
            <a:ext cx="4801843" cy="16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612" y="296156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18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994" y="269590"/>
            <a:ext cx="5753669" cy="685753"/>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CL" b="1" dirty="0" smtClean="0"/>
              <a:t>HEMORRAGIAS EXTERNAS</a:t>
            </a:r>
            <a:endParaRPr lang="es-CL" b="1" dirty="0"/>
          </a:p>
        </p:txBody>
      </p:sp>
      <p:sp>
        <p:nvSpPr>
          <p:cNvPr id="3" name="2 Marcador de contenido"/>
          <p:cNvSpPr>
            <a:spLocks noGrp="1"/>
          </p:cNvSpPr>
          <p:nvPr>
            <p:ph idx="1"/>
          </p:nvPr>
        </p:nvSpPr>
        <p:spPr>
          <a:xfrm>
            <a:off x="204716" y="1143236"/>
            <a:ext cx="11791666" cy="1859271"/>
          </a:xfrm>
        </p:spPr>
        <p:style>
          <a:lnRef idx="2">
            <a:schemeClr val="accent3"/>
          </a:lnRef>
          <a:fillRef idx="1">
            <a:schemeClr val="lt1"/>
          </a:fillRef>
          <a:effectRef idx="0">
            <a:schemeClr val="accent3"/>
          </a:effectRef>
          <a:fontRef idx="minor">
            <a:schemeClr val="dk1"/>
          </a:fontRef>
        </p:style>
        <p:txBody>
          <a:bodyPr>
            <a:normAutofit/>
          </a:bodyPr>
          <a:lstStyle/>
          <a:p>
            <a:r>
              <a:rPr lang="es-ES" sz="2000" b="1" dirty="0">
                <a:latin typeface="Times New Roman" pitchFamily="18" charset="0"/>
                <a:cs typeface="Times New Roman" pitchFamily="18" charset="0"/>
              </a:rPr>
              <a:t>Hemorragia arterial: S</a:t>
            </a:r>
            <a:r>
              <a:rPr lang="es-ES" sz="2000" dirty="0">
                <a:latin typeface="Times New Roman" pitchFamily="18" charset="0"/>
                <a:cs typeface="Times New Roman" pitchFamily="18" charset="0"/>
              </a:rPr>
              <a:t>e caracteriza por la </a:t>
            </a:r>
            <a:r>
              <a:rPr lang="es-ES" sz="2000" b="1" dirty="0">
                <a:solidFill>
                  <a:srgbClr val="C00000"/>
                </a:solidFill>
                <a:latin typeface="Times New Roman" pitchFamily="18" charset="0"/>
                <a:cs typeface="Times New Roman" pitchFamily="18" charset="0"/>
              </a:rPr>
              <a:t>sangre de color rojo brillante y su salida a chorros rítmicos </a:t>
            </a:r>
            <a:r>
              <a:rPr lang="es-ES" sz="2000" dirty="0">
                <a:latin typeface="Times New Roman" pitchFamily="18" charset="0"/>
                <a:cs typeface="Times New Roman" pitchFamily="18" charset="0"/>
              </a:rPr>
              <a:t>que coinciden con el ritmo cardiaco. </a:t>
            </a:r>
          </a:p>
          <a:p>
            <a:r>
              <a:rPr lang="es-ES" sz="2000" b="1" dirty="0">
                <a:latin typeface="Times New Roman" pitchFamily="18" charset="0"/>
                <a:cs typeface="Times New Roman" pitchFamily="18" charset="0"/>
              </a:rPr>
              <a:t>Hemorragia venosa:  S</a:t>
            </a:r>
            <a:r>
              <a:rPr lang="es-ES" sz="2000" dirty="0">
                <a:latin typeface="Times New Roman" pitchFamily="18" charset="0"/>
                <a:cs typeface="Times New Roman" pitchFamily="18" charset="0"/>
              </a:rPr>
              <a:t>e caracteriza por un </a:t>
            </a:r>
            <a:r>
              <a:rPr lang="es-ES" sz="2000" b="1" dirty="0">
                <a:solidFill>
                  <a:srgbClr val="C00000"/>
                </a:solidFill>
                <a:latin typeface="Times New Roman" pitchFamily="18" charset="0"/>
                <a:cs typeface="Times New Roman" pitchFamily="18" charset="0"/>
              </a:rPr>
              <a:t>color oscuro  y la salida de sangre es continua y uniforme.</a:t>
            </a:r>
          </a:p>
          <a:p>
            <a:r>
              <a:rPr lang="es-ES" sz="2000" b="1" dirty="0">
                <a:latin typeface="Times New Roman" pitchFamily="18" charset="0"/>
                <a:cs typeface="Times New Roman" pitchFamily="18" charset="0"/>
              </a:rPr>
              <a:t>Hemorragias  capilares: S</a:t>
            </a:r>
            <a:r>
              <a:rPr lang="es-ES" sz="2000" dirty="0">
                <a:latin typeface="Times New Roman" pitchFamily="18" charset="0"/>
                <a:cs typeface="Times New Roman" pitchFamily="18" charset="0"/>
              </a:rPr>
              <a:t>olo compromete vasos capilares , por lo cual es escasa y se puede controlar fácilmente , por lo general se forma un moretón ( hematoma ). </a:t>
            </a:r>
          </a:p>
        </p:txBody>
      </p:sp>
      <p:sp>
        <p:nvSpPr>
          <p:cNvPr id="4" name="3 Rectángulo"/>
          <p:cNvSpPr/>
          <p:nvPr/>
        </p:nvSpPr>
        <p:spPr>
          <a:xfrm>
            <a:off x="6096000" y="267101"/>
            <a:ext cx="6096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s-ES" dirty="0">
                <a:latin typeface="Times New Roman" pitchFamily="18" charset="0"/>
                <a:cs typeface="Times New Roman" pitchFamily="18" charset="0"/>
              </a:rPr>
              <a:t>Este tipo de hemorragias es </a:t>
            </a:r>
            <a:r>
              <a:rPr lang="es-ES" dirty="0" smtClean="0">
                <a:latin typeface="Times New Roman" pitchFamily="18" charset="0"/>
                <a:cs typeface="Times New Roman" pitchFamily="18" charset="0"/>
              </a:rPr>
              <a:t>más </a:t>
            </a:r>
            <a:r>
              <a:rPr lang="es-ES" dirty="0">
                <a:latin typeface="Times New Roman" pitchFamily="18" charset="0"/>
                <a:cs typeface="Times New Roman" pitchFamily="18" charset="0"/>
              </a:rPr>
              <a:t>frecuente de reconocer , ya que, se visualiza bastante sangrado</a:t>
            </a:r>
            <a:endParaRPr lang="es-CL"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68" t="11146" r="14762" b="20276"/>
          <a:stretch/>
        </p:blipFill>
        <p:spPr bwMode="auto">
          <a:xfrm>
            <a:off x="109182" y="2952298"/>
            <a:ext cx="1460310" cy="87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569492" y="3065859"/>
            <a:ext cx="6948954"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Atención de primeros auxilios </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CuadroTexto"/>
          <p:cNvSpPr txBox="1"/>
          <p:nvPr/>
        </p:nvSpPr>
        <p:spPr>
          <a:xfrm>
            <a:off x="600501" y="5268036"/>
            <a:ext cx="6305266" cy="369332"/>
          </a:xfrm>
          <a:prstGeom prst="rect">
            <a:avLst/>
          </a:prstGeom>
          <a:noFill/>
        </p:spPr>
        <p:txBody>
          <a:bodyPr wrap="square" rtlCol="0">
            <a:spAutoFit/>
          </a:bodyPr>
          <a:lstStyle/>
          <a:p>
            <a:endParaRPr lang="es-CL" dirty="0"/>
          </a:p>
        </p:txBody>
      </p:sp>
      <p:sp>
        <p:nvSpPr>
          <p:cNvPr id="7" name="6 Rectángulo"/>
          <p:cNvSpPr/>
          <p:nvPr/>
        </p:nvSpPr>
        <p:spPr>
          <a:xfrm>
            <a:off x="109182" y="3825753"/>
            <a:ext cx="11464119" cy="2862322"/>
          </a:xfrm>
          <a:prstGeom prst="rect">
            <a:avLst/>
          </a:prstGeom>
        </p:spPr>
        <p:txBody>
          <a:bodyPr wrap="square">
            <a:spAutoFit/>
          </a:bodyPr>
          <a:lstStyle/>
          <a:p>
            <a:pPr>
              <a:buNone/>
            </a:pPr>
            <a:r>
              <a:rPr lang="es-ES" b="1" dirty="0">
                <a:latin typeface="Times New Roman" pitchFamily="18" charset="0"/>
                <a:cs typeface="Times New Roman" pitchFamily="18" charset="0"/>
              </a:rPr>
              <a:t>Como cohibir una hemorragia:</a:t>
            </a:r>
          </a:p>
          <a:p>
            <a:pPr marL="285750" indent="-285750">
              <a:buFont typeface="Wingdings" pitchFamily="2" charset="2"/>
              <a:buChar char="ü"/>
            </a:pPr>
            <a:r>
              <a:rPr lang="es-ES" dirty="0">
                <a:latin typeface="Times New Roman" pitchFamily="18" charset="0"/>
                <a:cs typeface="Times New Roman" pitchFamily="18" charset="0"/>
              </a:rPr>
              <a:t>Localizar el sitio preciso </a:t>
            </a:r>
            <a:r>
              <a:rPr lang="es-ES" dirty="0" smtClean="0">
                <a:latin typeface="Times New Roman" pitchFamily="18" charset="0"/>
                <a:cs typeface="Times New Roman" pitchFamily="18" charset="0"/>
              </a:rPr>
              <a:t> y el tipo de </a:t>
            </a:r>
            <a:r>
              <a:rPr lang="es-ES" dirty="0">
                <a:latin typeface="Times New Roman" pitchFamily="18" charset="0"/>
                <a:cs typeface="Times New Roman" pitchFamily="18" charset="0"/>
              </a:rPr>
              <a:t>hemorragia  </a:t>
            </a:r>
            <a:r>
              <a:rPr lang="es-ES" dirty="0" smtClean="0">
                <a:latin typeface="Times New Roman" pitchFamily="18" charset="0"/>
                <a:cs typeface="Times New Roman" pitchFamily="18" charset="0"/>
              </a:rPr>
              <a:t>y </a:t>
            </a:r>
            <a:r>
              <a:rPr lang="es-ES" dirty="0">
                <a:latin typeface="Times New Roman" pitchFamily="18" charset="0"/>
                <a:cs typeface="Times New Roman" pitchFamily="18" charset="0"/>
              </a:rPr>
              <a:t>el tipo para eso se debe descubrir </a:t>
            </a:r>
            <a:endParaRPr lang="es-ES" dirty="0" smtClean="0">
              <a:latin typeface="Times New Roman" pitchFamily="18" charset="0"/>
              <a:cs typeface="Times New Roman" pitchFamily="18" charset="0"/>
            </a:endParaRPr>
          </a:p>
          <a:p>
            <a:r>
              <a:rPr lang="es-ES" dirty="0" smtClean="0">
                <a:latin typeface="Times New Roman" pitchFamily="18" charset="0"/>
                <a:cs typeface="Times New Roman" pitchFamily="18" charset="0"/>
              </a:rPr>
              <a:t>la </a:t>
            </a:r>
            <a:r>
              <a:rPr lang="es-ES" dirty="0">
                <a:latin typeface="Times New Roman" pitchFamily="18" charset="0"/>
                <a:cs typeface="Times New Roman" pitchFamily="18" charset="0"/>
              </a:rPr>
              <a:t>zona afectada.</a:t>
            </a:r>
          </a:p>
          <a:p>
            <a:pPr marL="285750" indent="-285750">
              <a:buFont typeface="Wingdings" pitchFamily="2" charset="2"/>
              <a:buChar char="ü"/>
            </a:pPr>
            <a:r>
              <a:rPr lang="es-ES" dirty="0" smtClean="0">
                <a:latin typeface="Times New Roman" pitchFamily="18" charset="0"/>
                <a:cs typeface="Times New Roman" pitchFamily="18" charset="0"/>
              </a:rPr>
              <a:t>Ejercer </a:t>
            </a:r>
            <a:r>
              <a:rPr lang="es-ES" dirty="0">
                <a:latin typeface="Times New Roman" pitchFamily="18" charset="0"/>
                <a:cs typeface="Times New Roman" pitchFamily="18" charset="0"/>
              </a:rPr>
              <a:t>presión directa a sobre la hemorragia durante un tiempo de 4 a 5 min. Con una compresa o paño limpio.</a:t>
            </a:r>
          </a:p>
          <a:p>
            <a:pPr>
              <a:buNone/>
            </a:pPr>
            <a:endParaRPr lang="es-ES" dirty="0" smtClean="0">
              <a:latin typeface="Times New Roman" pitchFamily="18" charset="0"/>
              <a:cs typeface="Times New Roman" pitchFamily="18" charset="0"/>
            </a:endParaRPr>
          </a:p>
          <a:p>
            <a:pPr>
              <a:buNone/>
            </a:pPr>
            <a:r>
              <a:rPr lang="es-ES" b="1" dirty="0" smtClean="0">
                <a:latin typeface="Times New Roman" pitchFamily="18" charset="0"/>
                <a:cs typeface="Times New Roman" pitchFamily="18" charset="0"/>
              </a:rPr>
              <a:t>Si </a:t>
            </a:r>
            <a:r>
              <a:rPr lang="es-ES" b="1" dirty="0">
                <a:latin typeface="Times New Roman" pitchFamily="18" charset="0"/>
                <a:cs typeface="Times New Roman" pitchFamily="18" charset="0"/>
              </a:rPr>
              <a:t>no da resultado, realice:</a:t>
            </a:r>
          </a:p>
          <a:p>
            <a:pPr marL="342900" indent="-342900">
              <a:buFont typeface="Wingdings" pitchFamily="2" charset="2"/>
              <a:buChar char="ü"/>
            </a:pPr>
            <a:r>
              <a:rPr lang="es-ES" dirty="0">
                <a:latin typeface="Times New Roman" pitchFamily="18" charset="0"/>
                <a:cs typeface="Times New Roman" pitchFamily="18" charset="0"/>
              </a:rPr>
              <a:t>Presión directa sobre el pulso mas distal de la herida.</a:t>
            </a:r>
          </a:p>
          <a:p>
            <a:pPr marL="342900" indent="-342900">
              <a:buFont typeface="Wingdings" pitchFamily="2" charset="2"/>
              <a:buChar char="ü"/>
            </a:pPr>
            <a:r>
              <a:rPr lang="es-ES" dirty="0">
                <a:latin typeface="Times New Roman" pitchFamily="18" charset="0"/>
                <a:cs typeface="Times New Roman" pitchFamily="18" charset="0"/>
              </a:rPr>
              <a:t>Eleve la extremidad afectada.</a:t>
            </a:r>
          </a:p>
          <a:p>
            <a:pPr marL="342900" indent="-342900">
              <a:buFont typeface="Wingdings" pitchFamily="2" charset="2"/>
              <a:buChar char="ü"/>
            </a:pPr>
            <a:r>
              <a:rPr lang="es-ES" dirty="0">
                <a:latin typeface="Times New Roman" pitchFamily="18" charset="0"/>
                <a:cs typeface="Times New Roman" pitchFamily="18" charset="0"/>
              </a:rPr>
              <a:t>Colocar hielo envuelto en un paño nunca de forma directa </a:t>
            </a:r>
            <a:r>
              <a:rPr lang="es-ES" dirty="0" smtClean="0">
                <a:latin typeface="Times New Roman" pitchFamily="18" charset="0"/>
                <a:cs typeface="Times New Roman" pitchFamily="18" charset="0"/>
              </a:rPr>
              <a:t>.</a:t>
            </a:r>
          </a:p>
          <a:p>
            <a:pPr marL="342900" indent="-342900">
              <a:buFont typeface="Wingdings" pitchFamily="2" charset="2"/>
              <a:buChar char="ü"/>
            </a:pPr>
            <a:r>
              <a:rPr lang="es-ES" dirty="0" smtClean="0">
                <a:latin typeface="Times New Roman" pitchFamily="18" charset="0"/>
                <a:cs typeface="Times New Roman" pitchFamily="18" charset="0"/>
              </a:rPr>
              <a:t>Traslado a un centro asistencial</a:t>
            </a:r>
            <a:endParaRPr lang="es-ES"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521392"/>
            <a:ext cx="25304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1028" y="3077327"/>
            <a:ext cx="2460637" cy="164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123" y="4978718"/>
            <a:ext cx="3132136" cy="187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898" y="133113"/>
            <a:ext cx="5472753" cy="794935"/>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s-CL" sz="3600" b="1" dirty="0" smtClean="0"/>
              <a:t>HEMORRAGIAS INTERNAS</a:t>
            </a:r>
            <a:endParaRPr lang="es-CL" sz="3600" b="1" dirty="0"/>
          </a:p>
        </p:txBody>
      </p:sp>
      <p:sp>
        <p:nvSpPr>
          <p:cNvPr id="3" name="2 Marcador de contenido"/>
          <p:cNvSpPr>
            <a:spLocks noGrp="1"/>
          </p:cNvSpPr>
          <p:nvPr>
            <p:ph idx="1"/>
          </p:nvPr>
        </p:nvSpPr>
        <p:spPr>
          <a:xfrm>
            <a:off x="305937" y="1006760"/>
            <a:ext cx="11694994" cy="1354304"/>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buNone/>
            </a:pPr>
            <a:r>
              <a:rPr lang="es-CL" sz="2000" b="1" dirty="0" smtClean="0"/>
              <a:t>EJEMPLOS DE HEMORRAGIAS INTERNAS: </a:t>
            </a:r>
          </a:p>
          <a:p>
            <a:pPr>
              <a:buFont typeface="Wingdings" pitchFamily="2" charset="2"/>
              <a:buChar char="ü"/>
            </a:pPr>
            <a:r>
              <a:rPr lang="es-CL" sz="2000" dirty="0" smtClean="0"/>
              <a:t>Esquince de tobillo </a:t>
            </a:r>
          </a:p>
          <a:p>
            <a:pPr>
              <a:buFont typeface="Wingdings" pitchFamily="2" charset="2"/>
              <a:buChar char="ü"/>
            </a:pPr>
            <a:r>
              <a:rPr lang="es-CL" sz="2000" dirty="0" smtClean="0"/>
              <a:t>Golpe con alto impacto en alguna parte del cuerpo </a:t>
            </a:r>
          </a:p>
          <a:p>
            <a:pPr>
              <a:buFont typeface="Wingdings" pitchFamily="2" charset="2"/>
              <a:buChar char="ü"/>
            </a:pPr>
            <a:r>
              <a:rPr lang="es-CL" sz="2000" dirty="0" smtClean="0"/>
              <a:t>Accidente automovilístico con aumento del diámetro de alguna parte del cuerpo</a:t>
            </a:r>
            <a:endParaRPr lang="es-CL" b="1" dirty="0" smtClean="0"/>
          </a:p>
          <a:p>
            <a:endParaRPr lang="es-CL" dirty="0"/>
          </a:p>
        </p:txBody>
      </p:sp>
      <p:sp>
        <p:nvSpPr>
          <p:cNvPr id="4" name="3 Rectángulo"/>
          <p:cNvSpPr/>
          <p:nvPr/>
        </p:nvSpPr>
        <p:spPr>
          <a:xfrm>
            <a:off x="5904931" y="212508"/>
            <a:ext cx="6096000" cy="64633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ES" dirty="0">
                <a:latin typeface="Times New Roman" pitchFamily="18" charset="0"/>
                <a:cs typeface="Times New Roman" pitchFamily="18" charset="0"/>
              </a:rPr>
              <a:t>Este tipo de hemorragias son aquellas se vierte hacia las cavidades internas del organismo.</a:t>
            </a:r>
          </a:p>
        </p:txBody>
      </p:sp>
      <p:pic>
        <p:nvPicPr>
          <p:cNvPr id="5125" name="Picture 5" descr="Hemorragia interna: principales causas, síntomas y tratamien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9915" y="587772"/>
            <a:ext cx="2264398" cy="14551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13" y="3686652"/>
            <a:ext cx="14573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83138" y="3911703"/>
            <a:ext cx="6948954"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Atención de primeros auxilios </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CuadroTexto"/>
          <p:cNvSpPr txBox="1"/>
          <p:nvPr/>
        </p:nvSpPr>
        <p:spPr>
          <a:xfrm>
            <a:off x="64397" y="4564539"/>
            <a:ext cx="8925635"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itchFamily="2" charset="2"/>
              <a:buChar char="ü"/>
            </a:pPr>
            <a:r>
              <a:rPr lang="es-CL" dirty="0" smtClean="0"/>
              <a:t>Aplicar hielo en zona afectada, en caso que sea una extremidad elevarla</a:t>
            </a:r>
          </a:p>
          <a:p>
            <a:pPr marL="285750" indent="-285750">
              <a:buFont typeface="Wingdings" pitchFamily="2" charset="2"/>
              <a:buChar char="ü"/>
            </a:pPr>
            <a:r>
              <a:rPr lang="es-CL" dirty="0" smtClean="0"/>
              <a:t>Inmovilizar  y vendando la zona afectada  si es que se puede</a:t>
            </a:r>
          </a:p>
          <a:p>
            <a:pPr marL="285750" indent="-285750">
              <a:buFont typeface="Wingdings" pitchFamily="2" charset="2"/>
              <a:buChar char="ü"/>
            </a:pPr>
            <a:r>
              <a:rPr lang="es-CL" dirty="0" smtClean="0"/>
              <a:t>Dependiendo de la complicación  de la lesión, se deberá  trasladar a un centro asistencial </a:t>
            </a:r>
            <a:endParaRPr lang="es-CL" dirty="0"/>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9915" y="1974419"/>
            <a:ext cx="2329131" cy="210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1" y="5595812"/>
            <a:ext cx="1555845" cy="128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745" y="5539558"/>
            <a:ext cx="1651379" cy="119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28923" r="29027"/>
          <a:stretch/>
        </p:blipFill>
        <p:spPr bwMode="auto">
          <a:xfrm>
            <a:off x="10349552" y="4026919"/>
            <a:ext cx="184244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t="14553" b="18266"/>
          <a:stretch/>
        </p:blipFill>
        <p:spPr bwMode="auto">
          <a:xfrm>
            <a:off x="5686537" y="5464304"/>
            <a:ext cx="1924336" cy="139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2142699" y="6186033"/>
            <a:ext cx="709683" cy="29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Flecha derecha"/>
          <p:cNvSpPr/>
          <p:nvPr/>
        </p:nvSpPr>
        <p:spPr>
          <a:xfrm>
            <a:off x="5020072" y="6090524"/>
            <a:ext cx="709683" cy="29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3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9992" y="2478484"/>
            <a:ext cx="4848623" cy="151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81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968" y="174057"/>
            <a:ext cx="5790063" cy="72669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s-CL" sz="3200" dirty="0" smtClean="0"/>
              <a:t>HEMORRAGIAS EXTERIORIZADAS </a:t>
            </a:r>
            <a:endParaRPr lang="es-CL" sz="3200" dirty="0"/>
          </a:p>
        </p:txBody>
      </p:sp>
      <p:sp>
        <p:nvSpPr>
          <p:cNvPr id="3" name="2 Marcador de contenido"/>
          <p:cNvSpPr>
            <a:spLocks noGrp="1"/>
          </p:cNvSpPr>
          <p:nvPr>
            <p:ph idx="1"/>
          </p:nvPr>
        </p:nvSpPr>
        <p:spPr>
          <a:xfrm>
            <a:off x="264994" y="1170532"/>
            <a:ext cx="9670576" cy="494495"/>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s-CL" dirty="0" smtClean="0"/>
              <a:t>EJEMPLOS DE HEMORRAGIAS EXTERIORIZADAS:</a:t>
            </a:r>
          </a:p>
        </p:txBody>
      </p:sp>
      <p:sp>
        <p:nvSpPr>
          <p:cNvPr id="4" name="3 Rectángulo"/>
          <p:cNvSpPr/>
          <p:nvPr/>
        </p:nvSpPr>
        <p:spPr>
          <a:xfrm>
            <a:off x="5982268" y="126579"/>
            <a:ext cx="6096000" cy="9233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es-ES" dirty="0"/>
              <a:t>Se producen cuando existe una </a:t>
            </a:r>
            <a:r>
              <a:rPr lang="es-ES" b="1" dirty="0"/>
              <a:t>hemorragia</a:t>
            </a:r>
            <a:r>
              <a:rPr lang="es-ES" dirty="0"/>
              <a:t> interna y la sangre sale por orificios naturales de nuestro cuerpo: nariz, boca, oídos, ano, uretra y </a:t>
            </a:r>
            <a:r>
              <a:rPr lang="es-ES" dirty="0" smtClean="0"/>
              <a:t>vagina, etc.</a:t>
            </a:r>
            <a:endParaRPr lang="es-CL" dirty="0"/>
          </a:p>
        </p:txBody>
      </p:sp>
      <p:pic>
        <p:nvPicPr>
          <p:cNvPr id="6146" name="Picture 2" descr="Nursing News: OTORRA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215840" y="1632264"/>
            <a:ext cx="1729542" cy="189931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150751"/>
            <a:ext cx="2133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64363" y="4218522"/>
            <a:ext cx="6673163" cy="2893100"/>
          </a:xfrm>
          <a:prstGeom prst="rect">
            <a:avLst/>
          </a:prstGeom>
          <a:noFill/>
        </p:spPr>
        <p:txBody>
          <a:bodyPr wrap="square" rtlCol="0">
            <a:spAutoFit/>
          </a:bodyPr>
          <a:lstStyle/>
          <a:p>
            <a:r>
              <a:rPr lang="es-CL" sz="2000" b="1" dirty="0" smtClean="0"/>
              <a:t> MANEJO DE LA EPISTAXIS:</a:t>
            </a:r>
          </a:p>
          <a:p>
            <a:pPr marL="285750" indent="-285750">
              <a:buFont typeface="Wingdings" pitchFamily="2" charset="2"/>
              <a:buChar char="ü"/>
            </a:pPr>
            <a:r>
              <a:rPr lang="es-CL" dirty="0" smtClean="0"/>
              <a:t>Calmar al usuario y sentarlo</a:t>
            </a:r>
          </a:p>
          <a:p>
            <a:pPr marL="285750" indent="-285750">
              <a:buFont typeface="Wingdings" pitchFamily="2" charset="2"/>
              <a:buChar char="ü"/>
            </a:pPr>
            <a:r>
              <a:rPr lang="es-CL" dirty="0" smtClean="0"/>
              <a:t>Hacer presión digital desde la aleta nasal con el hueso nasal firmemente por 5 a 10 minutos.</a:t>
            </a:r>
          </a:p>
          <a:p>
            <a:pPr marL="285750" indent="-285750">
              <a:buFont typeface="Wingdings" pitchFamily="2" charset="2"/>
              <a:buChar char="ü"/>
            </a:pPr>
            <a:r>
              <a:rPr lang="es-CL" dirty="0" smtClean="0"/>
              <a:t>Pedirle que respire por la boca.</a:t>
            </a:r>
          </a:p>
          <a:p>
            <a:pPr marL="285750" indent="-285750">
              <a:buFont typeface="Wingdings" pitchFamily="2" charset="2"/>
              <a:buChar char="ü"/>
            </a:pPr>
            <a:r>
              <a:rPr lang="es-CL" dirty="0" smtClean="0"/>
              <a:t>Dejar cabeza del usuario inclinada hacia adelante</a:t>
            </a:r>
          </a:p>
          <a:p>
            <a:pPr marL="285750" indent="-285750">
              <a:buFont typeface="Wingdings" pitchFamily="2" charset="2"/>
              <a:buChar char="ü"/>
            </a:pPr>
            <a:r>
              <a:rPr lang="es-CL" dirty="0" smtClean="0"/>
              <a:t>Retirar y observar hemorragia, si persiste seguir con la presión digital  y poner hielo (seguir los mismo pasos anteriores.</a:t>
            </a:r>
          </a:p>
          <a:p>
            <a:pPr marL="285750" indent="-285750">
              <a:buFont typeface="Wingdings" pitchFamily="2" charset="2"/>
              <a:buChar char="ü"/>
            </a:pPr>
            <a:r>
              <a:rPr lang="es-CL" dirty="0" smtClean="0"/>
              <a:t>Si persiste hemorragia acudir a un centro asistencial </a:t>
            </a:r>
          </a:p>
          <a:p>
            <a:pPr marL="285750" indent="-285750">
              <a:buFont typeface="Wingdings" pitchFamily="2" charset="2"/>
              <a:buChar char="ü"/>
            </a:pPr>
            <a:endParaRPr lang="es-CL" dirty="0"/>
          </a:p>
        </p:txBody>
      </p:sp>
      <p:sp>
        <p:nvSpPr>
          <p:cNvPr id="11" name="2 Marcador de contenido"/>
          <p:cNvSpPr txBox="1">
            <a:spLocks/>
          </p:cNvSpPr>
          <p:nvPr/>
        </p:nvSpPr>
        <p:spPr>
          <a:xfrm>
            <a:off x="164366" y="1689133"/>
            <a:ext cx="2707944" cy="184711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ü"/>
            </a:pPr>
            <a:r>
              <a:rPr lang="es-CL" dirty="0" smtClean="0"/>
              <a:t>Epistaxis               </a:t>
            </a:r>
          </a:p>
          <a:p>
            <a:pPr>
              <a:buFont typeface="Wingdings" pitchFamily="2" charset="2"/>
              <a:buChar char="ü"/>
            </a:pPr>
            <a:r>
              <a:rPr lang="es-CL" dirty="0" err="1" smtClean="0"/>
              <a:t>Otorragía</a:t>
            </a:r>
            <a:endParaRPr lang="es-CL" dirty="0" smtClean="0"/>
          </a:p>
          <a:p>
            <a:pPr>
              <a:buFont typeface="Wingdings" pitchFamily="2" charset="2"/>
              <a:buChar char="ü"/>
            </a:pPr>
            <a:r>
              <a:rPr lang="es-CL" dirty="0" smtClean="0"/>
              <a:t>hematemesis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45" y="3306855"/>
            <a:ext cx="1192093" cy="7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Marcador de contenido"/>
          <p:cNvSpPr txBox="1">
            <a:spLocks/>
          </p:cNvSpPr>
          <p:nvPr/>
        </p:nvSpPr>
        <p:spPr>
          <a:xfrm>
            <a:off x="3019023" y="1717150"/>
            <a:ext cx="2707944" cy="184711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ü"/>
            </a:pPr>
            <a:r>
              <a:rPr lang="es-CL" dirty="0" smtClean="0"/>
              <a:t>Hemoptisis</a:t>
            </a:r>
          </a:p>
          <a:p>
            <a:pPr>
              <a:buFont typeface="Wingdings" pitchFamily="2" charset="2"/>
              <a:buChar char="ü"/>
            </a:pPr>
            <a:r>
              <a:rPr lang="es-CL" dirty="0" smtClean="0"/>
              <a:t>Dismenorrea</a:t>
            </a:r>
          </a:p>
          <a:p>
            <a:pPr>
              <a:buFont typeface="Wingdings" pitchFamily="2" charset="2"/>
              <a:buChar char="ü"/>
            </a:pPr>
            <a:r>
              <a:rPr lang="es-CL" dirty="0" err="1" smtClean="0"/>
              <a:t>Rectorragia</a:t>
            </a:r>
            <a:r>
              <a:rPr lang="es-CL" dirty="0" smtClean="0"/>
              <a:t> </a:t>
            </a:r>
          </a:p>
        </p:txBody>
      </p:sp>
      <p:sp>
        <p:nvSpPr>
          <p:cNvPr id="13" name="12 CuadroTexto"/>
          <p:cNvSpPr txBox="1"/>
          <p:nvPr/>
        </p:nvSpPr>
        <p:spPr>
          <a:xfrm>
            <a:off x="3384644" y="3933935"/>
            <a:ext cx="5959523" cy="923330"/>
          </a:xfrm>
          <a:prstGeom prst="rect">
            <a:avLst/>
          </a:prstGeom>
          <a:noFill/>
        </p:spPr>
        <p:txBody>
          <a:bodyPr wrap="square" rtlCol="0">
            <a:spAutoFit/>
          </a:bodyPr>
          <a:lstStyle/>
          <a:p>
            <a:r>
              <a:rPr lang="es-CL" b="1" dirty="0" smtClean="0"/>
              <a:t>Otro tipos de hemorragias:</a:t>
            </a:r>
          </a:p>
          <a:p>
            <a:r>
              <a:rPr lang="es-CL" b="1" dirty="0" smtClean="0"/>
              <a:t>Calmar a usuario y trasladar a un centro asistencial</a:t>
            </a:r>
          </a:p>
          <a:p>
            <a:pPr marL="285750" indent="-285750">
              <a:buFont typeface="Wingdings" pitchFamily="2" charset="2"/>
              <a:buChar char="ü"/>
            </a:pPr>
            <a:endParaRPr lang="es-CL"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406" y="4681182"/>
            <a:ext cx="2440283" cy="199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9282" y="3665911"/>
            <a:ext cx="3143577" cy="300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386" y="3306855"/>
            <a:ext cx="72675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86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5492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s-CL" dirty="0" smtClean="0"/>
              <a:t>TAREA</a:t>
            </a:r>
            <a:endParaRPr lang="es-CL" dirty="0"/>
          </a:p>
        </p:txBody>
      </p:sp>
      <p:sp>
        <p:nvSpPr>
          <p:cNvPr id="3" name="2 Marcador de contenido"/>
          <p:cNvSpPr>
            <a:spLocks noGrp="1"/>
          </p:cNvSpPr>
          <p:nvPr>
            <p:ph idx="1"/>
          </p:nvPr>
        </p:nvSpPr>
        <p:spPr>
          <a:xfrm>
            <a:off x="585954" y="1165665"/>
            <a:ext cx="10223073" cy="2001668"/>
          </a:xfrm>
        </p:spPr>
        <p:txBody>
          <a:bodyPr>
            <a:normAutofit fontScale="92500" lnSpcReduction="20000"/>
          </a:bodyPr>
          <a:lstStyle/>
          <a:p>
            <a:pPr marL="514350" indent="-514350">
              <a:buFont typeface="+mj-lt"/>
              <a:buAutoNum type="arabicPeriod"/>
            </a:pPr>
            <a:r>
              <a:rPr lang="es-CL" dirty="0" smtClean="0"/>
              <a:t>Registre en su cuaderno fecha, objetivo general y de la clase.</a:t>
            </a:r>
          </a:p>
          <a:p>
            <a:pPr marL="514350" indent="-514350">
              <a:buFont typeface="+mj-lt"/>
              <a:buAutoNum type="arabicPeriod"/>
            </a:pPr>
            <a:r>
              <a:rPr lang="es-CL" dirty="0" smtClean="0"/>
              <a:t>Copie en su cuaderno  el </a:t>
            </a:r>
            <a:r>
              <a:rPr lang="es-CL" dirty="0" err="1" smtClean="0"/>
              <a:t>ppt</a:t>
            </a:r>
            <a:r>
              <a:rPr lang="es-CL" dirty="0" smtClean="0"/>
              <a:t> de la pagina 3 a la 6.</a:t>
            </a:r>
          </a:p>
          <a:p>
            <a:pPr marL="0" indent="0">
              <a:buNone/>
            </a:pPr>
            <a:r>
              <a:rPr lang="es-CL" dirty="0" smtClean="0"/>
              <a:t>3. Defina las siguientes terminologías clínicas</a:t>
            </a:r>
            <a:r>
              <a:rPr lang="es-CL" dirty="0"/>
              <a:t>: </a:t>
            </a:r>
            <a:r>
              <a:rPr lang="es-CL" dirty="0" smtClean="0"/>
              <a:t>Epistaxis, </a:t>
            </a:r>
            <a:r>
              <a:rPr lang="es-CL" dirty="0" err="1" smtClean="0"/>
              <a:t>Otorragía</a:t>
            </a:r>
            <a:r>
              <a:rPr lang="es-CL" dirty="0" smtClean="0"/>
              <a:t>, hematemesis, Hemoptisis, Dismenorrea, </a:t>
            </a:r>
            <a:r>
              <a:rPr lang="es-CL" dirty="0" err="1" smtClean="0"/>
              <a:t>Rectorragia</a:t>
            </a:r>
            <a:r>
              <a:rPr lang="es-CL" dirty="0" smtClean="0"/>
              <a:t>, hematuria</a:t>
            </a:r>
            <a:endParaRPr lang="es-CL" dirty="0"/>
          </a:p>
          <a:p>
            <a:pPr marL="0" indent="0">
              <a:buNone/>
            </a:pPr>
            <a:r>
              <a:rPr lang="es-CL" dirty="0" smtClean="0"/>
              <a:t>4. Ejecute el siguiente caso clínico en su cuaderno.</a:t>
            </a:r>
            <a:endParaRPr lang="es-CL" dirty="0"/>
          </a:p>
          <a:p>
            <a:pPr marL="0" indent="0">
              <a:buNone/>
            </a:pPr>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804" y="250802"/>
            <a:ext cx="10795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1122" cy="116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465399" y="3167333"/>
            <a:ext cx="10223073" cy="1638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dirty="0"/>
          </a:p>
        </p:txBody>
      </p:sp>
      <p:sp>
        <p:nvSpPr>
          <p:cNvPr id="4" name="3 Rectángulo"/>
          <p:cNvSpPr/>
          <p:nvPr/>
        </p:nvSpPr>
        <p:spPr>
          <a:xfrm>
            <a:off x="165148" y="2946541"/>
            <a:ext cx="4240008" cy="923330"/>
          </a:xfrm>
          <a:prstGeom prst="rect">
            <a:avLst/>
          </a:prstGeom>
          <a:noFill/>
        </p:spPr>
        <p:txBody>
          <a:bodyPr wrap="none" lIns="91440" tIns="45720" rIns="91440" bIns="45720">
            <a:spAutoFit/>
          </a:bodyPr>
          <a:lstStyle/>
          <a:p>
            <a:pPr algn="ctr"/>
            <a:r>
              <a:rPr lang="es-ES"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CLÍNICO</a:t>
            </a:r>
            <a:endParaRPr lang="es-E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CuadroTexto"/>
          <p:cNvSpPr txBox="1"/>
          <p:nvPr/>
        </p:nvSpPr>
        <p:spPr>
          <a:xfrm>
            <a:off x="173108" y="3866443"/>
            <a:ext cx="11468195"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dirty="0" smtClean="0"/>
              <a:t>Al llegar a su casa con el uniforme de la especialidad , su vecina le solicita ayuda desesperada, al llegar al domicilio se da cuenta que el hijo de su vecina presenta una hemorragia en su brazo, al mover la ropa observa la sangre saltando a chorro, dicha sangre es de color rojo brillante.</a:t>
            </a:r>
          </a:p>
          <a:p>
            <a:pPr marL="342900" indent="-342900">
              <a:buAutoNum type="arabicPeriod"/>
            </a:pPr>
            <a:r>
              <a:rPr lang="es-CL" dirty="0" smtClean="0"/>
              <a:t>¿Qué tipo de hemorragia presenta el afectado?</a:t>
            </a:r>
          </a:p>
          <a:p>
            <a:pPr marL="342900" indent="-342900">
              <a:buAutoNum type="arabicPeriod"/>
            </a:pPr>
            <a:r>
              <a:rPr lang="es-CL" dirty="0" smtClean="0"/>
              <a:t>¿Qué atención de primeros auxilios de daría?</a:t>
            </a:r>
          </a:p>
          <a:p>
            <a:pPr marL="342900" indent="-342900">
              <a:buAutoNum type="arabicPeriod"/>
            </a:pPr>
            <a:r>
              <a:rPr lang="es-CL" dirty="0" smtClean="0"/>
              <a:t>¿Qué haría si el afectado se comienza a desmayar?</a:t>
            </a:r>
          </a:p>
          <a:p>
            <a:r>
              <a:rPr lang="es-CL" dirty="0" smtClean="0"/>
              <a:t>  </a:t>
            </a:r>
            <a:endParaRPr lang="es-CL"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025" t="42846" r="22483" b="16884"/>
          <a:stretch/>
        </p:blipFill>
        <p:spPr bwMode="auto">
          <a:xfrm>
            <a:off x="9306210" y="5103206"/>
            <a:ext cx="2511188" cy="147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687" y="4850956"/>
            <a:ext cx="2625369" cy="197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703</Words>
  <Application>Microsoft Office PowerPoint</Application>
  <PresentationFormat>Personalizado</PresentationFormat>
  <Paragraphs>70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HEMORRAGIAS</vt:lpstr>
      <vt:lpstr>HEMORRAGIAS EXTERNAS</vt:lpstr>
      <vt:lpstr>HEMORRAGIAS INTERNAS</vt:lpstr>
      <vt:lpstr>HEMORRAGIAS EXTERIORIZADAS </vt:lpstr>
      <vt:lpstr>TAREA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aberr</cp:lastModifiedBy>
  <cp:revision>73</cp:revision>
  <dcterms:created xsi:type="dcterms:W3CDTF">2020-03-26T01:44:03Z</dcterms:created>
  <dcterms:modified xsi:type="dcterms:W3CDTF">2020-06-16T22:19:16Z</dcterms:modified>
</cp:coreProperties>
</file>