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ATENCIÓN DE PRIMEROS AUXILIOS DEL ADULTO MAYOR</a:t>
            </a:r>
          </a:p>
          <a:p>
            <a:r>
              <a:rPr lang="es-CL" b="1" dirty="0" smtClean="0"/>
              <a:t>FECHA: </a:t>
            </a:r>
            <a:r>
              <a:rPr lang="es-CL" b="1" dirty="0"/>
              <a:t>S</a:t>
            </a:r>
            <a:r>
              <a:rPr lang="es-CL" b="1" dirty="0" smtClean="0"/>
              <a:t>emana del 8 al 12 de Mayo</a:t>
            </a:r>
            <a:r>
              <a:rPr lang="es-CL" b="1" dirty="0" smtClean="0"/>
              <a:t>. </a:t>
            </a:r>
            <a:r>
              <a:rPr lang="es-CL" b="1" dirty="0" smtClean="0"/>
              <a:t>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Clase </a:t>
            </a:r>
            <a:r>
              <a:rPr lang="es-ES" sz="32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N°11: retroalimentación</a:t>
            </a:r>
          </a:p>
          <a:p>
            <a:pPr algn="ctr"/>
            <a:r>
              <a:rPr lang="es-ES" sz="32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 mes de marzo</a:t>
            </a:r>
            <a:endParaRPr lang="es-ES" sz="3200" b="1" spc="0" dirty="0" smtClean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chemeClr val="accent4">
                    <a:lumMod val="50000"/>
                  </a:schemeClr>
                </a:solidFill>
              </a:rPr>
              <a:t>GUÍA </a:t>
            </a:r>
            <a:r>
              <a:rPr lang="es-ES" sz="2000" b="1" u="sng" dirty="0">
                <a:solidFill>
                  <a:schemeClr val="accent4">
                    <a:lumMod val="50000"/>
                  </a:schemeClr>
                </a:solidFill>
              </a:rPr>
              <a:t>DE ESTUDIO N° </a:t>
            </a:r>
            <a:r>
              <a:rPr lang="es-ES" sz="2000" b="1" u="sng" dirty="0" smtClean="0">
                <a:solidFill>
                  <a:schemeClr val="accent4">
                    <a:lumMod val="50000"/>
                  </a:schemeClr>
                </a:solidFill>
              </a:rPr>
              <a:t>11 </a:t>
            </a:r>
            <a:r>
              <a:rPr lang="es-ES" sz="2000" b="1" u="sng" dirty="0">
                <a:solidFill>
                  <a:schemeClr val="accent4">
                    <a:lumMod val="50000"/>
                  </a:schemeClr>
                </a:solidFill>
              </a:rPr>
              <a:t>UNIDAD 1 </a:t>
            </a:r>
            <a:r>
              <a:rPr lang="es-ES" sz="2000" b="1" u="sng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s-ES_tradnl" sz="2000" b="1" u="sng" dirty="0" smtClean="0">
                <a:solidFill>
                  <a:schemeClr val="accent4">
                    <a:lumMod val="50000"/>
                  </a:schemeClr>
                </a:solidFill>
              </a:rPr>
              <a:t>ATENCIÓN BÁSICA DE PRIMEROS AUXILIOS”</a:t>
            </a:r>
            <a:endParaRPr lang="es-C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Colabora en la atención del adulto mayor frente a alteraciones graves de su condición de salud, con los recursos disponibles y de acuerdo a sus competencias y a los protocolos de la institución, e informa a quien corresponda, según la </a:t>
            </a:r>
            <a:r>
              <a:rPr lang="es-ES" dirty="0" smtClean="0"/>
              <a:t>norma.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</a:t>
            </a:r>
            <a:r>
              <a:rPr lang="es-ES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Retroalimentar conocimiento de unidad cero tales como IMC y antropometría, con el fin</a:t>
            </a:r>
            <a:r>
              <a:rPr lang="es-ES_tradnl" b="1" dirty="0" smtClean="0">
                <a:solidFill>
                  <a:srgbClr val="00B050"/>
                </a:solidFill>
              </a:rPr>
              <a:t> </a:t>
            </a:r>
            <a:r>
              <a:rPr lang="es-ES_tradnl" b="1" dirty="0">
                <a:solidFill>
                  <a:srgbClr val="00B050"/>
                </a:solidFill>
              </a:rPr>
              <a:t>de evaluar estado nutricional, respetando protocolos establecidos y resguardando la privacidad y pudor de ellos.</a:t>
            </a:r>
            <a:r>
              <a:rPr lang="es-ES" b="1" dirty="0" smtClean="0">
                <a:solidFill>
                  <a:srgbClr val="00B050"/>
                </a:solidFill>
              </a:rPr>
              <a:t>  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55" y="153797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7104797" cy="5902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IMC (INDICE E MASA CORPORAL)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4683072"/>
            <a:ext cx="2859088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6728" y="1119116"/>
            <a:ext cx="77792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Para saber el IMC de un paciente siembre debe tener los siguientes datos:</a:t>
            </a:r>
          </a:p>
          <a:p>
            <a:r>
              <a:rPr lang="es-CL" dirty="0" smtClean="0"/>
              <a:t>Peso, talla, edad y alba de evaluación nutricional 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19" y="4278877"/>
            <a:ext cx="4403393" cy="23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69" y="4326341"/>
            <a:ext cx="4133566" cy="22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ás"/>
          <p:cNvSpPr/>
          <p:nvPr/>
        </p:nvSpPr>
        <p:spPr>
          <a:xfrm>
            <a:off x="3096086" y="2468105"/>
            <a:ext cx="829267" cy="9826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Más"/>
          <p:cNvSpPr/>
          <p:nvPr/>
        </p:nvSpPr>
        <p:spPr>
          <a:xfrm>
            <a:off x="7425436" y="2441972"/>
            <a:ext cx="829267" cy="9826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52" y="2002246"/>
            <a:ext cx="2446307" cy="172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7" y="2002245"/>
            <a:ext cx="2729552" cy="20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01" y="2002246"/>
            <a:ext cx="3429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0119" y="0"/>
            <a:ext cx="7486934" cy="4264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Ejemplos de calculo de IMC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72597"/>
              </p:ext>
            </p:extLst>
          </p:nvPr>
        </p:nvGraphicFramePr>
        <p:xfrm>
          <a:off x="0" y="494804"/>
          <a:ext cx="12191999" cy="624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328"/>
                <a:gridCol w="1906738"/>
                <a:gridCol w="2156282"/>
                <a:gridCol w="5870651"/>
              </a:tblGrid>
              <a:tr h="470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CASO CLÍNICO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EVALUACIÓN DEL ESTADO NUTICIONAL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RESULTADO IMC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CONSEJERÍA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</a:tr>
              <a:tr h="13391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Sra. Sofía, su edad es de 45 años, pesa 42kg y mide 1.60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Edad 45 tabla nutricional adulto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Talla= 1.60 x 1.60= 2.56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45/2.56= 16.4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Bajo peso o desnutrida</a:t>
                      </a:r>
                      <a:endParaRPr lang="es-C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Aumentar ingesta calórica de alimentos que tengan carbohidratos y grasas (papas fritas, completos, fideos, arroz, etc.)</a:t>
                      </a:r>
                      <a:endParaRPr lang="es-C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Aumentar ingesta de </a:t>
                      </a:r>
                      <a:r>
                        <a:rPr lang="es-ES" sz="1100" dirty="0" err="1">
                          <a:effectLst/>
                        </a:rPr>
                        <a:t>lacteos</a:t>
                      </a:r>
                      <a:endParaRPr lang="es-C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Realizar actividad física de bajo impacto, caminatas, ejercicios pasivos como mover las rodillas estando sentados igualmente los brazos.</a:t>
                      </a:r>
                      <a:endParaRPr lang="es-C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Derivar a control nutricional para indicar dieta</a:t>
                      </a:r>
                      <a:endParaRPr lang="es-C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Control nutricional en 3 meses más</a:t>
                      </a:r>
                      <a:r>
                        <a:rPr lang="es-ES" sz="1100" dirty="0" smtClean="0">
                          <a:effectLst/>
                        </a:rPr>
                        <a:t>.</a:t>
                      </a:r>
                      <a:endParaRPr lang="es-CL" sz="1050" dirty="0">
                        <a:effectLst/>
                      </a:endParaRPr>
                    </a:p>
                  </a:txBody>
                  <a:tcPr marL="27229" marR="27229" marT="0" marB="0"/>
                </a:tc>
              </a:tr>
              <a:tr h="11947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Don Javier su edad es de 80 años, pesa 90 kg y mide 1,75</a:t>
                      </a:r>
                      <a:endParaRPr lang="es-CL" sz="105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Edad: 80 años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Tabla de adulto mayor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Talla= 1,75 x 1,75= 3.06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90/3.06= 29.4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Sobrepeso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Preferir alimentos como frutas y verduras y evitar, embutidos (cecinas, queso, vienesas, etc)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Bajar la ingesta de pan y preferir pan de molde o leche con cereales en el desayuno.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Realizar actividad física caminatas, movimientos pasivos en el sillón como estirar y flectar los brazos y piernas.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Control nutricional para evaluación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Próximo control nutricional en 3 meses más.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</a:tr>
              <a:tr h="9971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Don Pedro, su edad es de 65 años, pesa 60 kg y mide 1,55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Edad 65 años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Tabla adulto mayor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Talla= 1,55 x 1,55 = 2,4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60/2,4= 25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Normal o eutrófico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Felicitarlo por la vida que lleva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Preguntar si realiza actividad física, si no realiza indicarle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Preguntar qué tipo de alimentos consume, si consume muchas grasas y carbohidratos pedirle que baje su consumo.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Control de salud SOS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</a:tr>
              <a:tr h="9971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ES" sz="1100">
                          <a:effectLst/>
                        </a:rPr>
                        <a:t>Sra. Danixa, su edad es de 35 años, pesa 60 kg y mide 1,65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Edad 35 años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Tabla adulto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Talla: 1,65 x 1,65 = 2,72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60/2,72= 22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Normal o eutrófico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Felicitarlo por la vida que lleva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Preguntar si realiza actividad física, si no realiza indicarle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Preguntar qué tipo de alimentos consume, si consume muchas grasas y carbohidratos pedirle que baje su consumo.</a:t>
                      </a:r>
                      <a:endParaRPr lang="es-CL" sz="10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effectLst/>
                        </a:rPr>
                        <a:t>Control de salud SOS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</a:tr>
              <a:tr h="12480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ES" sz="1100">
                          <a:effectLst/>
                        </a:rPr>
                        <a:t>Sra. Eduarda, su edad es de 25 años, pesa 65kg y mide 1,55</a:t>
                      </a:r>
                      <a:endParaRPr lang="es-CL" sz="105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Edad 25 años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Tabla adulto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Talla: 1.55 x 1.55= 2,4</a:t>
                      </a:r>
                      <a:endParaRPr lang="es-C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65/2,4= 27</a:t>
                      </a:r>
                      <a:endParaRPr lang="es-C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Sobre peso</a:t>
                      </a:r>
                      <a:endParaRPr lang="es-C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Preferir alimentos como frutas y verduras y evitar, embutidos (cecinas, queso, vienesas, </a:t>
                      </a:r>
                      <a:r>
                        <a:rPr lang="es-ES" sz="1100" dirty="0" err="1">
                          <a:effectLst/>
                        </a:rPr>
                        <a:t>etc</a:t>
                      </a:r>
                      <a:r>
                        <a:rPr lang="es-ES" sz="1100" dirty="0">
                          <a:effectLst/>
                        </a:rPr>
                        <a:t>)</a:t>
                      </a:r>
                      <a:endParaRPr lang="es-C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Bajar la ingesta de pan y preferir pan de molde o leche con cereales en el desayuno u once.</a:t>
                      </a:r>
                      <a:endParaRPr lang="es-C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Realizar actividad física activa por lo menos 3 veces ala semana.</a:t>
                      </a:r>
                      <a:endParaRPr lang="es-C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Control nutricional para evaluación</a:t>
                      </a:r>
                      <a:endParaRPr lang="es-CL" sz="1050" dirty="0">
                        <a:effectLst/>
                      </a:endParaRPr>
                    </a:p>
                    <a:p>
                      <a:pPr marL="4984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Próximo control nutricional en 3 meses más</a:t>
                      </a:r>
                      <a:endParaRPr lang="es-C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29" marR="272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7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460" y="174058"/>
            <a:ext cx="10515600" cy="8085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 smtClean="0"/>
              <a:t>Medidas antropométricas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26" y="1009553"/>
            <a:ext cx="2613652" cy="13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979697"/>
            <a:ext cx="2583976" cy="145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581370"/>
            <a:ext cx="2583976" cy="21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26" y="2646398"/>
            <a:ext cx="2613652" cy="205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6854" y="2292824"/>
            <a:ext cx="2229134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PESO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2986585" y="2295099"/>
            <a:ext cx="2229134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TALLA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3093491" y="4702641"/>
            <a:ext cx="2122228" cy="59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PERIMETRO ABDOMINAL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409433" y="4696804"/>
            <a:ext cx="2229134" cy="59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PERIMETRO CRANEANO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5622878" y="2875201"/>
            <a:ext cx="6291618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EN LAS SIGUIENTES ASEVERACIONES SEGÚN LA UNIDAD TRATADA PODEMOS DECIR:</a:t>
            </a:r>
          </a:p>
          <a:p>
            <a:r>
              <a:rPr lang="es-ES" dirty="0" smtClean="0"/>
              <a:t>a. </a:t>
            </a:r>
            <a:r>
              <a:rPr lang="es-ES" dirty="0"/>
              <a:t>Al lactante </a:t>
            </a:r>
            <a:r>
              <a:rPr lang="es-ES" dirty="0" smtClean="0"/>
              <a:t>NUNCA debe </a:t>
            </a:r>
            <a:r>
              <a:rPr lang="es-ES" dirty="0"/>
              <a:t>tomar el operador para pesar y medir, ya que la madre, padre o tutora no saben cómo hacerlo.</a:t>
            </a:r>
            <a:endParaRPr lang="es-CL" dirty="0"/>
          </a:p>
          <a:p>
            <a:r>
              <a:rPr lang="es-ES" dirty="0" smtClean="0"/>
              <a:t>b. El </a:t>
            </a:r>
            <a:r>
              <a:rPr lang="es-ES" dirty="0"/>
              <a:t>podómetro se debe calibrar una vez </a:t>
            </a:r>
            <a:r>
              <a:rPr lang="es-ES" dirty="0" smtClean="0"/>
              <a:t>MINIMO UNA VEZ AL DIA, generalmente previo a la jornada laboral.</a:t>
            </a:r>
            <a:endParaRPr lang="es-CL" dirty="0"/>
          </a:p>
          <a:p>
            <a:r>
              <a:rPr lang="es-ES" dirty="0"/>
              <a:t>c</a:t>
            </a:r>
            <a:r>
              <a:rPr lang="es-ES" dirty="0" smtClean="0"/>
              <a:t>. NUNCA SE DEBE pesar  </a:t>
            </a:r>
            <a:r>
              <a:rPr lang="es-ES" dirty="0"/>
              <a:t>al lactante </a:t>
            </a:r>
            <a:r>
              <a:rPr lang="es-ES" dirty="0" smtClean="0"/>
              <a:t>vestido si </a:t>
            </a:r>
            <a:r>
              <a:rPr lang="es-ES" dirty="0"/>
              <a:t>está el box muy helado, </a:t>
            </a:r>
            <a:r>
              <a:rPr lang="es-ES" dirty="0" smtClean="0"/>
              <a:t>ni descontar </a:t>
            </a:r>
            <a:r>
              <a:rPr lang="es-ES" dirty="0"/>
              <a:t>la ropa para lograr identificar el peso ideal.</a:t>
            </a:r>
            <a:endParaRPr lang="es-CL" dirty="0"/>
          </a:p>
          <a:p>
            <a:r>
              <a:rPr lang="es-ES" dirty="0" smtClean="0"/>
              <a:t>d. Al </a:t>
            </a:r>
            <a:r>
              <a:rPr lang="es-ES" dirty="0"/>
              <a:t>subirse a la pesa, el adulto debe mirar a la </a:t>
            </a:r>
            <a:r>
              <a:rPr lang="es-ES" dirty="0" smtClean="0"/>
              <a:t>pared, si solo se va a pesar, en caso que se tome peso y talla el paciente debe mirar el operador.</a:t>
            </a:r>
            <a:endParaRPr lang="es-CL" dirty="0"/>
          </a:p>
          <a:p>
            <a:r>
              <a:rPr lang="es-ES" dirty="0" smtClean="0"/>
              <a:t>e. La </a:t>
            </a:r>
            <a:r>
              <a:rPr lang="es-ES" dirty="0"/>
              <a:t>consejería posterior al procedimiento de peso y talla debe ser enfocada </a:t>
            </a:r>
            <a:r>
              <a:rPr lang="es-ES" dirty="0" smtClean="0"/>
              <a:t>en el resultado de IMC.</a:t>
            </a:r>
            <a:endParaRPr lang="es-CL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405" r="11700" b="18699"/>
          <a:stretch/>
        </p:blipFill>
        <p:spPr bwMode="auto">
          <a:xfrm>
            <a:off x="6346208" y="1187355"/>
            <a:ext cx="1828800" cy="168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8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246619"/>
            <a:ext cx="11450471" cy="642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50181" y="956186"/>
            <a:ext cx="795672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importancia 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actualmente es ocuparse 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su labor que hoy como 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país les toca, el estudiar para a futuro 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ayudar a la nación en combatir una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quizás nueva pandemia….</a:t>
            </a: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Construye tu </a:t>
            </a:r>
            <a:r>
              <a:rPr lang="es-E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futurooo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…. </a:t>
            </a: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 lo dejes que se vaya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 abrazo su profesor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98" y="5776818"/>
            <a:ext cx="2719388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834</Words>
  <Application>Microsoft Office PowerPoint</Application>
  <PresentationFormat>Personalizado</PresentationFormat>
  <Paragraphs>95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IMC (INDICE E MASA CORPORAL)</vt:lpstr>
      <vt:lpstr>Ejemplos de calculo de IMC</vt:lpstr>
      <vt:lpstr>Medidas antropométricas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59</cp:revision>
  <dcterms:created xsi:type="dcterms:W3CDTF">2020-03-26T01:44:03Z</dcterms:created>
  <dcterms:modified xsi:type="dcterms:W3CDTF">2020-05-29T15:49:10Z</dcterms:modified>
</cp:coreProperties>
</file>