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10799763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E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1122363"/>
            <a:ext cx="8099822" cy="2387600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602038"/>
            <a:ext cx="8099822" cy="1655762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10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112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65125"/>
            <a:ext cx="2328699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65125"/>
            <a:ext cx="68511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880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865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709739"/>
            <a:ext cx="9314796" cy="2852737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589464"/>
            <a:ext cx="9314796" cy="1500187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44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825625"/>
            <a:ext cx="4589899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825625"/>
            <a:ext cx="4589899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88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65126"/>
            <a:ext cx="9314796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681163"/>
            <a:ext cx="4568806" cy="823912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505075"/>
            <a:ext cx="4568806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681163"/>
            <a:ext cx="4591306" cy="823912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505075"/>
            <a:ext cx="4591306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140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978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798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57200"/>
            <a:ext cx="3483204" cy="160020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987426"/>
            <a:ext cx="5467380" cy="4873625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057400"/>
            <a:ext cx="3483204" cy="381158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97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57200"/>
            <a:ext cx="3483204" cy="160020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987426"/>
            <a:ext cx="5467380" cy="4873625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057400"/>
            <a:ext cx="3483204" cy="3811588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737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65126"/>
            <a:ext cx="93147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825625"/>
            <a:ext cx="9314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356351"/>
            <a:ext cx="2429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8F04-3D47-4A12-BC9C-FA6D943A8775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356351"/>
            <a:ext cx="3644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356351"/>
            <a:ext cx="2429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6E4D-C0DE-4243-BF35-0DBD54A32C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582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leria.venegas@liceo-victorinolastarria.c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7" y="556421"/>
            <a:ext cx="1151182" cy="942972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42484" y="365127"/>
            <a:ext cx="9314796" cy="1025792"/>
          </a:xfrm>
        </p:spPr>
        <p:txBody>
          <a:bodyPr>
            <a:normAutofit/>
          </a:bodyPr>
          <a:lstStyle/>
          <a:p>
            <a:r>
              <a:rPr lang="es-ES" sz="1063" dirty="0"/>
              <a:t>                           Liceo José Victorino </a:t>
            </a:r>
            <a:r>
              <a:rPr lang="es-ES" sz="1063" dirty="0" err="1"/>
              <a:t>Lastarria</a:t>
            </a:r>
            <a:r>
              <a:rPr lang="es-ES" sz="1063" dirty="0"/>
              <a:t>                                   </a:t>
            </a:r>
            <a:br>
              <a:rPr lang="es-ES" sz="1063" dirty="0"/>
            </a:br>
            <a:r>
              <a:rPr lang="es-ES" sz="1063" dirty="0"/>
              <a:t>                                                 Rancagua</a:t>
            </a:r>
            <a:br>
              <a:rPr lang="es-ES" sz="1063" dirty="0"/>
            </a:br>
            <a:r>
              <a:rPr lang="es-ES" sz="1063" dirty="0"/>
              <a:t>                            “</a:t>
            </a:r>
            <a:r>
              <a:rPr lang="es-ES" sz="1063" i="1" dirty="0"/>
              <a:t>Formando Técnicos para el mañana” </a:t>
            </a:r>
            <a:br>
              <a:rPr lang="es-ES" sz="1063" dirty="0"/>
            </a:br>
            <a:r>
              <a:rPr lang="es-ES" sz="1063" i="1" dirty="0"/>
              <a:t>                                   </a:t>
            </a:r>
            <a:r>
              <a:rPr lang="es-ES" sz="1063" dirty="0"/>
              <a:t>Unidad Técnico-Pedagógica</a:t>
            </a:r>
            <a:br>
              <a:rPr lang="es-ES" sz="1063" dirty="0"/>
            </a:br>
            <a:r>
              <a:rPr lang="es-ES" sz="1063" dirty="0"/>
              <a:t> </a:t>
            </a:r>
            <a:br>
              <a:rPr lang="es-ES" sz="1063" dirty="0"/>
            </a:br>
            <a:endParaRPr lang="es-CL" sz="1063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2484" y="1582213"/>
            <a:ext cx="9314796" cy="460762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es-ES" sz="2126" b="1" u="sng" dirty="0"/>
              <a:t>ALIMENTACION Y NUTRICION DEL ADULTO MAYOR</a:t>
            </a:r>
            <a:r>
              <a:rPr lang="es-ES" sz="2126" dirty="0"/>
              <a:t> </a:t>
            </a:r>
            <a:r>
              <a:rPr lang="es-ES" sz="2126" b="1" u="sng" dirty="0"/>
              <a:t>4D</a:t>
            </a:r>
            <a:endParaRPr lang="es-ES" sz="2126" dirty="0"/>
          </a:p>
          <a:p>
            <a:pPr algn="ctr">
              <a:buNone/>
              <a:defRPr/>
            </a:pPr>
            <a:r>
              <a:rPr lang="es-ES" sz="2126" b="1" u="sng" dirty="0"/>
              <a:t>SEMANA  17 AL 21 DE AGOSTO 2020</a:t>
            </a:r>
            <a:endParaRPr lang="es-CL" dirty="0"/>
          </a:p>
          <a:p>
            <a:pPr>
              <a:defRPr/>
            </a:pPr>
            <a:endParaRPr lang="es-CL" dirty="0"/>
          </a:p>
          <a:p>
            <a:pPr>
              <a:defRPr/>
            </a:pPr>
            <a:r>
              <a:rPr lang="es-CL" dirty="0"/>
              <a:t>OA 3:</a:t>
            </a:r>
            <a:r>
              <a:rPr lang="es-ES_tradnl" dirty="0"/>
              <a:t> Atender las necesidades de alimentación y nutrición del adulto mayor, preparando presentando y sirviendo el alimento de acuerdo al grado de autonomía de la persona y sus preferencias, aplicando los procedimientos y técnicas ergonómicas pertinentes, resguardando los principios nutricionales, dietéticos, de higiene y de seguridad</a:t>
            </a:r>
            <a:r>
              <a:rPr lang="es-CL" dirty="0"/>
              <a:t>.</a:t>
            </a:r>
            <a:r>
              <a:rPr lang="es-ES" dirty="0"/>
              <a:t> </a:t>
            </a:r>
          </a:p>
          <a:p>
            <a:pPr>
              <a:defRPr/>
            </a:pPr>
            <a:r>
              <a:rPr lang="es-CL" dirty="0"/>
              <a:t>Objetivo de la </a:t>
            </a:r>
            <a:r>
              <a:rPr lang="es-CL" sz="2400" dirty="0"/>
              <a:t>clase: Conocer los alimentos necesarios necesarios para la ingesta recomendada en los adultos mayores .</a:t>
            </a:r>
            <a:endParaRPr lang="es-ES" sz="2400" dirty="0"/>
          </a:p>
          <a:p>
            <a:pPr>
              <a:defRPr/>
            </a:pPr>
            <a:r>
              <a:rPr lang="es-CL" dirty="0"/>
              <a:t> Clase nº14</a:t>
            </a:r>
            <a:endParaRPr lang="es-ES" dirty="0"/>
          </a:p>
          <a:p>
            <a:pPr>
              <a:defRPr/>
            </a:pPr>
            <a:r>
              <a:rPr lang="es-CL" dirty="0"/>
              <a:t>Docente: Valeria Venegas   </a:t>
            </a:r>
            <a:endParaRPr lang="es-ES" dirty="0"/>
          </a:p>
          <a:p>
            <a:pPr>
              <a:defRPr/>
            </a:pPr>
            <a:r>
              <a:rPr lang="es-CL" dirty="0"/>
              <a:t>Evaluación: formativa.</a:t>
            </a:r>
            <a:r>
              <a:rPr lang="es-ES" dirty="0"/>
              <a:t> </a:t>
            </a:r>
          </a:p>
          <a:p>
            <a:pPr>
              <a:defRPr/>
            </a:pPr>
            <a:r>
              <a:rPr lang="es-CL" dirty="0"/>
              <a:t>Enviar respuestas y/o dudas a: </a:t>
            </a:r>
            <a:r>
              <a:rPr lang="es-CL" u="sng" dirty="0">
                <a:hlinkClick r:id="rId3"/>
              </a:rPr>
              <a:t>valeria.venegas@liceo-victorinolastarria.cl</a:t>
            </a:r>
            <a:r>
              <a:rPr lang="es-ES" dirty="0"/>
              <a:t> </a:t>
            </a:r>
          </a:p>
          <a:p>
            <a:pPr>
              <a:defRPr/>
            </a:pPr>
            <a:r>
              <a:rPr lang="es-ES" b="1" dirty="0"/>
              <a:t>Instrucciones</a:t>
            </a:r>
            <a:r>
              <a:rPr lang="es-ES" dirty="0"/>
              <a:t>: Estimados alumnos espero que ustedes y sus familias se encuentren bien. El siguiente </a:t>
            </a:r>
            <a:r>
              <a:rPr lang="es-ES" dirty="0" err="1"/>
              <a:t>power</a:t>
            </a:r>
            <a:r>
              <a:rPr lang="es-ES" dirty="0"/>
              <a:t> point describe las alimentación recomendada para el adulto mayor léanla con mucha atención analicen cada uno de los puntos que encontraran, al finalizar habrán dos preguntas que deberán desarrollar y enviar a mi correo electrónico o bien vía whatsapp. Cualquier consulta no duden en contactarme. Un gran abrazo a todos.</a:t>
            </a:r>
            <a:endParaRPr lang="es-CL" dirty="0"/>
          </a:p>
        </p:txBody>
      </p:sp>
      <p:pic>
        <p:nvPicPr>
          <p:cNvPr id="7" name="10 Imag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8" t="33534" r="30019" b="35649"/>
          <a:stretch>
            <a:fillRect/>
          </a:stretch>
        </p:blipFill>
        <p:spPr bwMode="auto">
          <a:xfrm>
            <a:off x="4494876" y="299015"/>
            <a:ext cx="2168390" cy="82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 descr="https://www.psicologojpw.cl/wp-content/uploads/2020/05/solidaridad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852" y="299015"/>
            <a:ext cx="1998345" cy="825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78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¿PARA SIRVEN LOS ALIMENTOS?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Reparar y formara tejidos: productos lácteos (leche, queso, yogurt), carnes, huevo, legumbres ( lenteja, garbanzos).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Aportan energía para vivir: cereales como la avena, fideos, aceites.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Regulan el funcionamiento del organismo: frutas, verduras como la lechuga, tomate, cebolla, berenjena, zapallo, brócoli, zanahoria, pepino.</a:t>
            </a:r>
          </a:p>
        </p:txBody>
      </p:sp>
    </p:spTree>
    <p:extLst>
      <p:ext uri="{BB962C8B-B14F-4D97-AF65-F5344CB8AC3E}">
        <p14:creationId xmlns:p14="http://schemas.microsoft.com/office/powerpoint/2010/main" val="387142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484" y="95504"/>
            <a:ext cx="9314796" cy="1325563"/>
          </a:xfrm>
        </p:spPr>
        <p:txBody>
          <a:bodyPr/>
          <a:lstStyle/>
          <a:p>
            <a:pPr algn="ctr"/>
            <a:r>
              <a:rPr lang="es-ES" b="1" u="sng" dirty="0"/>
              <a:t>ALIMENTOS RECOMENDADOS</a:t>
            </a:r>
            <a:endParaRPr lang="es-CL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2483" y="1253331"/>
            <a:ext cx="9314796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Leche y derivados: contiene proteínas de alta calidad y calcio; aportan agua; leche 2 vasos </a:t>
            </a:r>
            <a:r>
              <a:rPr lang="es-ES" dirty="0" err="1"/>
              <a:t>ó</a:t>
            </a:r>
            <a:r>
              <a:rPr lang="es-ES" dirty="0"/>
              <a:t> 500ml diarios.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Carnes: ricas en proteínas y hierro; pollo o pavo sin piel, ternera, cerdo y lomo; pescados pobres en grasa; evitar embutidos.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Verduras y hortalizas: tomate, zanahoria, etc. Por los menos 1 vez al día. </a:t>
            </a: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BD1449F-4988-43E9-A52C-8A806CCA7F66}"/>
              </a:ext>
            </a:extLst>
          </p:cNvPr>
          <p:cNvSpPr/>
          <p:nvPr/>
        </p:nvSpPr>
        <p:spPr>
          <a:xfrm>
            <a:off x="742482" y="3726599"/>
            <a:ext cx="93147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sz="2400" dirty="0"/>
              <a:t>Frutas: fruta fresca, en zumos, compotas; 2-3 frutas al días (al menos una rica en vitamina C, cítricos, fresa, kiwi, etc.).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/>
              <a:t>Cereales: Integrales.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/>
              <a:t>Frutos secos: Por su riqueza en grasa y fibra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/>
              <a:t>Azucares: de acuerdo a cada individuo y en dependencia de la patología que presente.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400" dirty="0"/>
              <a:t>Aceites: Preferentemente el aceite de oliva, 2-3 cucharadas al día.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50081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/>
              <a:t>AYUDAS PARA COMER</a:t>
            </a:r>
            <a:endParaRPr lang="es-CL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Cuchara curvada si tiene problemas al mover la muñeca.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Resguardo para los bordes de los platos.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Use medios que ayuden a estimular el apetito del adulto mayor.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Asegúrese que la dentadura le quede bien y que sus lentes sean los correctos.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855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/>
              <a:t>Vías alternativas de alimentación</a:t>
            </a:r>
            <a:endParaRPr lang="es-CL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Sonda nasogástrica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Sonda nasoyeyunal.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/>
              <a:t> Gastrostomía.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7" t="40332" r="10006" b="1694"/>
          <a:stretch/>
        </p:blipFill>
        <p:spPr>
          <a:xfrm>
            <a:off x="742484" y="3531898"/>
            <a:ext cx="4790941" cy="264506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881" y="2752043"/>
            <a:ext cx="3014942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8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Cada adulto mayor debe ser valorado con una adecuada anamnesis, examen físico, siempre dar una adecuada orientación de como debe ser su alimentación tanto al paciente como a su cuidador.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1" y="3258355"/>
            <a:ext cx="4198513" cy="245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3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484" y="365127"/>
            <a:ext cx="9314796" cy="613668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/>
              <a:t>ACTIVIDAD</a:t>
            </a:r>
            <a:endParaRPr lang="es-CL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2484" y="1107583"/>
            <a:ext cx="9314796" cy="506938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1. ¿Por que es importante agregar a la ingesta diaria de los adultos mayores frutas ricas en VIT. C?</a:t>
            </a:r>
            <a:endParaRPr lang="es-CL" dirty="0"/>
          </a:p>
          <a:p>
            <a:pPr marL="0" indent="0">
              <a:buNone/>
            </a:pPr>
            <a:r>
              <a:rPr lang="es-ES" dirty="0"/>
              <a:t>2. Investigue cual es la diferencia entre la sonda nasogástrica y la sonda nasoyeyunal.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s-CL" dirty="0"/>
              <a:t>A continuación encontraran un ticket de salida solo lo deberán contestar aquellos alumnos que por conectividad no han logrado poder estar en las clases en línea.</a:t>
            </a:r>
          </a:p>
          <a:p>
            <a:pPr marL="0" lvl="0" indent="0">
              <a:buNone/>
            </a:pPr>
            <a:r>
              <a:rPr lang="es-ES" b="1" dirty="0"/>
              <a:t>TICKET DE SALIDA        </a:t>
            </a:r>
            <a:r>
              <a:rPr lang="es-ES" dirty="0"/>
              <a:t>Nombre los alimento sugeridos. ¿porque cree usted que son fundamentales para los adultos mayores?.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" t="1362" r="-1202" b="31249"/>
          <a:stretch/>
        </p:blipFill>
        <p:spPr>
          <a:xfrm>
            <a:off x="3699871" y="4838420"/>
            <a:ext cx="3400022" cy="17914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Conector recto de flecha 5"/>
          <p:cNvCxnSpPr/>
          <p:nvPr/>
        </p:nvCxnSpPr>
        <p:spPr>
          <a:xfrm flipV="1">
            <a:off x="3214328" y="4031087"/>
            <a:ext cx="4175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22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603</Words>
  <Application>Microsoft Office PowerPoint</Application>
  <PresentationFormat>Personalizado</PresentationFormat>
  <Paragraphs>39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                           Liceo José Victorino Lastarria                                                                                     Rancagua                             “Formando Técnicos para el mañana”                                     Unidad Técnico-Pedagógica   </vt:lpstr>
      <vt:lpstr>¿PARA SIRVEN LOS ALIMENTOS?</vt:lpstr>
      <vt:lpstr>ALIMENTOS RECOMENDADOS</vt:lpstr>
      <vt:lpstr>AYUDAS PARA COMER</vt:lpstr>
      <vt:lpstr>Vías alternativas de alimentación</vt:lpstr>
      <vt:lpstr>Presentación de PowerPoint</vt:lpstr>
      <vt:lpstr>ACTIVIDAD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Paola</cp:lastModifiedBy>
  <cp:revision>13</cp:revision>
  <dcterms:created xsi:type="dcterms:W3CDTF">2020-08-07T21:10:01Z</dcterms:created>
  <dcterms:modified xsi:type="dcterms:W3CDTF">2020-08-16T14:57:06Z</dcterms:modified>
</cp:coreProperties>
</file>