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86" r:id="rId4"/>
    <p:sldId id="285" r:id="rId5"/>
    <p:sldId id="287" r:id="rId6"/>
    <p:sldId id="288" r:id="rId7"/>
    <p:sldId id="289" r:id="rId8"/>
    <p:sldId id="28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6CAC-9173-47EA-8771-7D12059869E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00BE-815A-4A65-A886-429CA17C0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6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3776" y="5946626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015133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/>
              <a:t>ASIGNATURA: ADMINISTACIÓN DE MEDICAMENTOS </a:t>
            </a:r>
          </a:p>
          <a:p>
            <a:r>
              <a:rPr lang="es-CL" b="1" dirty="0"/>
              <a:t>FECHA: semana del  26 al 30 de octubre, 2020  CURSO : 4° D 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N°17: </a:t>
            </a:r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administración vía subcutánea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17 UNIDAD 2 “</a:t>
            </a:r>
            <a:r>
              <a:rPr lang="es-ES_tradnl" sz="2000" b="1" u="sng" dirty="0">
                <a:solidFill>
                  <a:srgbClr val="FF0000"/>
                </a:solidFill>
              </a:rPr>
              <a:t>ADMINISTRACIÓN DE MEDICAMENTOS”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sz="1400" b="1" dirty="0">
                <a:solidFill>
                  <a:schemeClr val="tx2"/>
                </a:solidFill>
              </a:rPr>
              <a:t>ADM: </a:t>
            </a:r>
            <a:r>
              <a:rPr lang="es-ES" sz="1400" dirty="0"/>
              <a:t>Prepara 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farmacéutico.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1400" b="1" dirty="0">
                <a:solidFill>
                  <a:schemeClr val="tx2"/>
                </a:solidFill>
              </a:rPr>
              <a:t>TBE: </a:t>
            </a:r>
            <a:r>
              <a:rPr lang="es-ES" sz="1400" dirty="0"/>
              <a:t>Realizar acciones de apoyo al tratamiento y rehabilitación de la salud a pacientes pediátricos y adultos, ambulatorios y hospitalizados, como controlar signos vitales, tomar muestras para exámenes de laboratorio, administrar medicamentos por diferentes vías (intramuscular, endovenosa, piel y mucosas), hacer curaciones básicas, de acuerdo con protocolos establecidos y las indicaciones de profesionales del área.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7569" y="4557223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chemeClr val="tx1"/>
                </a:solidFill>
              </a:rPr>
              <a:t>Conocer el procedimiento de administración de medicamentos  vía subcutánea siguiendo los protocolos establecidos y las indicaciones medicas.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0553"/>
            <a:ext cx="9010650" cy="5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77" y="270647"/>
            <a:ext cx="2305050" cy="10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64" y="5223908"/>
            <a:ext cx="1067317" cy="162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" y="99609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1364776" y="99609"/>
            <a:ext cx="3821373" cy="835025"/>
          </a:xfrm>
          <a:prstGeom prst="wedgeRoundRectCallout">
            <a:avLst>
              <a:gd name="adj1" fmla="val -62619"/>
              <a:gd name="adj2" fmla="val 16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Esperando que se encuentren bien, recordaremos los contenidos de la clase anterior….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3481" r="25316" b="29104"/>
          <a:stretch/>
        </p:blipFill>
        <p:spPr bwMode="auto">
          <a:xfrm>
            <a:off x="5614741" y="99609"/>
            <a:ext cx="6577259" cy="496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38385" r="26132" b="33504"/>
          <a:stretch/>
        </p:blipFill>
        <p:spPr bwMode="auto">
          <a:xfrm>
            <a:off x="0" y="2101754"/>
            <a:ext cx="5857523" cy="22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4285397"/>
            <a:ext cx="4140247" cy="25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68787" y="5076967"/>
            <a:ext cx="43809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Vo</a:t>
            </a:r>
            <a:r>
              <a:rPr lang="es-CL" sz="2400" b="1" dirty="0"/>
              <a:t>lumen máximo administrar es 5ml en </a:t>
            </a:r>
            <a:r>
              <a:rPr lang="es-CL" sz="2400" b="1" dirty="0" err="1"/>
              <a:t>dorsoglutea</a:t>
            </a:r>
            <a:r>
              <a:rPr lang="es-CL" sz="2400" b="1" dirty="0"/>
              <a:t> y </a:t>
            </a:r>
            <a:r>
              <a:rPr lang="es-CL" sz="2400" b="1" dirty="0" err="1"/>
              <a:t>ventroglutea</a:t>
            </a:r>
            <a:r>
              <a:rPr lang="es-CL" sz="2400" b="1" dirty="0"/>
              <a:t> y 2 cc demás zonas de punción. </a:t>
            </a:r>
          </a:p>
        </p:txBody>
      </p:sp>
    </p:spTree>
    <p:extLst>
      <p:ext uri="{BB962C8B-B14F-4D97-AF65-F5344CB8AC3E}">
        <p14:creationId xmlns:p14="http://schemas.microsoft.com/office/powerpoint/2010/main" val="425074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1" y="775211"/>
            <a:ext cx="3631276" cy="604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090614" y="805692"/>
            <a:ext cx="6769290" cy="18319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Corresponde a la administración de una sustancia medicamentosa en el tejido subcutáneo para fines diagnósticos y terapéuticos</a:t>
            </a:r>
            <a:r>
              <a:rPr lang="es-CL" sz="2000" dirty="0"/>
              <a:t>.</a:t>
            </a:r>
          </a:p>
          <a:p>
            <a:pPr marL="0" indent="0" algn="just">
              <a:buNone/>
            </a:pPr>
            <a:r>
              <a:rPr lang="es-CL" sz="2000" dirty="0"/>
              <a:t>El Angulo que se utiliza para llegar el tejido subcutáneo es en 45°.</a:t>
            </a:r>
            <a:endParaRPr lang="es-ES" sz="2000" dirty="0"/>
          </a:p>
        </p:txBody>
      </p:sp>
      <p:sp>
        <p:nvSpPr>
          <p:cNvPr id="9" name="8 Rectángulo"/>
          <p:cNvSpPr/>
          <p:nvPr/>
        </p:nvSpPr>
        <p:spPr>
          <a:xfrm>
            <a:off x="618868" y="5771"/>
            <a:ext cx="10631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Técnicas de administración de medicamento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8868" y="726516"/>
            <a:ext cx="4314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Vía subcutánea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25235" y="3417739"/>
            <a:ext cx="40314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Bandeja limpia o riñón.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Jeringa.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Aguja 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Guantes de procedimiento.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 err="1"/>
              <a:t>Tórulas</a:t>
            </a:r>
            <a:r>
              <a:rPr lang="es-ES" dirty="0"/>
              <a:t> de algodón.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Depósito de desechos.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Alcohol 70%. 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Contenedor </a:t>
            </a:r>
            <a:r>
              <a:rPr lang="es-ES" dirty="0" err="1"/>
              <a:t>Cortopunzante</a:t>
            </a:r>
            <a:r>
              <a:rPr lang="es-ES" dirty="0"/>
              <a:t>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CL" dirty="0"/>
              <a:t>Orden o indicación médica, tarjeta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26173" y="2709853"/>
            <a:ext cx="2847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MATERIALES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24306" r="42786" b="11272"/>
          <a:stretch/>
        </p:blipFill>
        <p:spPr bwMode="auto">
          <a:xfrm>
            <a:off x="8215951" y="2613392"/>
            <a:ext cx="3398293" cy="26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41641" y="2036831"/>
            <a:ext cx="4033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Zonas de punción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81412" y="5402896"/>
            <a:ext cx="446736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Tercio medio de la cara externa del brazo.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Zona </a:t>
            </a:r>
            <a:r>
              <a:rPr lang="es-CL" dirty="0" err="1"/>
              <a:t>periumbilical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Tercio medio cara externa pierna (vasto externo)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Zona escapular (menos usada)</a:t>
            </a:r>
          </a:p>
        </p:txBody>
      </p:sp>
    </p:spTree>
    <p:extLst>
      <p:ext uri="{BB962C8B-B14F-4D97-AF65-F5344CB8AC3E}">
        <p14:creationId xmlns:p14="http://schemas.microsoft.com/office/powerpoint/2010/main" val="105786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2970031"/>
            <a:ext cx="2914039" cy="22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81735"/>
              </p:ext>
            </p:extLst>
          </p:nvPr>
        </p:nvGraphicFramePr>
        <p:xfrm>
          <a:off x="196755" y="767546"/>
          <a:ext cx="8715233" cy="53217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859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1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1.- Verifique indicación médica.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Seguridad y calidad de la atención. 10 correctos.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31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2.- Realice lavado clínico de manos.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Prevención IAAS. Precauciones estándar.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66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3.-Reúna materiales y prepare medicamento indicado.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Organización. </a:t>
                      </a:r>
                      <a:endParaRPr lang="es-CL" sz="2000" dirty="0">
                        <a:effectLst/>
                      </a:endParaRPr>
                    </a:p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10 correctos.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62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4.-Diríjase a la unidad del paciente, verifique nuevamente indicación e identidad y explique procedimiento a realizar.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Disminución ansiedad.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889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5.-Elija zona a puncionar.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La zona que se puncionará no debe presentar ningún tipo de lesión. Si el paciente requiere administración frecuente del medicamento por vía subcutánea se debe rotar los sitios de punción a fin de prevenir complicaciones como lipodistrofia.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34874" y="5771"/>
            <a:ext cx="5107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427312" y="1365830"/>
            <a:ext cx="22655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LIPODISTROFIA:</a:t>
            </a:r>
          </a:p>
          <a:p>
            <a:r>
              <a:rPr lang="es-CL" dirty="0"/>
              <a:t>Condición patológica caracterizada por la ausencia focal o generalizada de tejido graso</a:t>
            </a:r>
          </a:p>
        </p:txBody>
      </p:sp>
    </p:spTree>
    <p:extLst>
      <p:ext uri="{BB962C8B-B14F-4D97-AF65-F5344CB8AC3E}">
        <p14:creationId xmlns:p14="http://schemas.microsoft.com/office/powerpoint/2010/main" val="234919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15601"/>
              </p:ext>
            </p:extLst>
          </p:nvPr>
        </p:nvGraphicFramePr>
        <p:xfrm>
          <a:off x="142164" y="923330"/>
          <a:ext cx="7405048" cy="5162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912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912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6.-Colóquese guantes de procedimiento.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Precauciones estándar.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380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7.-Desinfecte zona a puncionar con movimientos circulares, excepto cuando administre insulina.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Dejar secar la solución antiséptica. El alcohol inactiva la insulina.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82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8.-Realice un pliegue e introduzca aguja en un ángulo de 45°, aspire y luego administre el medicamento lentamente.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Evitar administrar medicamento en un vaso capilar.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35251" y="0"/>
            <a:ext cx="5760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729596" y="2361061"/>
            <a:ext cx="4197167" cy="28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896125" y="1347758"/>
            <a:ext cx="403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Forma de realizar el pliegue o pellizco en zona a puncionar…</a:t>
            </a:r>
          </a:p>
        </p:txBody>
      </p:sp>
    </p:spTree>
    <p:extLst>
      <p:ext uri="{BB962C8B-B14F-4D97-AF65-F5344CB8AC3E}">
        <p14:creationId xmlns:p14="http://schemas.microsoft.com/office/powerpoint/2010/main" val="192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35251" y="0"/>
            <a:ext cx="5760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35419"/>
              </p:ext>
            </p:extLst>
          </p:nvPr>
        </p:nvGraphicFramePr>
        <p:xfrm>
          <a:off x="163773" y="923330"/>
          <a:ext cx="7582468" cy="53207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2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748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620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9.-Retire aguja y coloque una </a:t>
                      </a:r>
                      <a:r>
                        <a:rPr lang="es-ES" sz="2000" dirty="0" err="1">
                          <a:effectLst/>
                        </a:rPr>
                        <a:t>tórula</a:t>
                      </a:r>
                      <a:r>
                        <a:rPr lang="es-ES" sz="2000" dirty="0">
                          <a:effectLst/>
                        </a:rPr>
                        <a:t> de algodón sobre el sitio de punción hasta que se detenga el sangramiento del sitio de punción.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No masajee sitio de punción.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41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10.-Elimine material </a:t>
                      </a:r>
                      <a:r>
                        <a:rPr lang="es-ES" sz="2000" dirty="0" err="1">
                          <a:effectLst/>
                        </a:rPr>
                        <a:t>cortopunzante</a:t>
                      </a:r>
                      <a:r>
                        <a:rPr lang="es-ES" sz="2000" dirty="0">
                          <a:effectLst/>
                        </a:rPr>
                        <a:t> adecuadamente y retírese los guantes.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>
                          <a:effectLst/>
                        </a:rPr>
                        <a:t>Precauciones estándar.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207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11.-Realice lavado clínico de manos.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>
                          <a:effectLst/>
                        </a:rPr>
                        <a:t>Prevención IAAS. Precauciones estándar.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41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12.-Registre el procedimiento.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Seguridad y calidad de la atención. Respaldo legal.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0872" y="2285525"/>
            <a:ext cx="4184556" cy="313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2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682" y="155896"/>
            <a:ext cx="46875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COMPLICACIONES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4681" y="1079226"/>
            <a:ext cx="4687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Induración, hemorragia en la zona de punción.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Eritema, edema, reacción alérgica.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Abscesos.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Necrosis cutánea.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7" t="18283" r="6296" b="49068"/>
          <a:stretch/>
        </p:blipFill>
        <p:spPr bwMode="auto">
          <a:xfrm>
            <a:off x="8666326" y="0"/>
            <a:ext cx="3525673" cy="2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127240" y="3879672"/>
            <a:ext cx="384412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Rotar sitios de punción igual como se mueven las manecillas del reloj.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No masajee la zona puncionada, una vez administrado el medicamento.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Si administrará insulina, no debe desinfectar el sitio a puncionar.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353032" y="5128246"/>
            <a:ext cx="5774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Cuidados de enfermería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58" y="3375996"/>
            <a:ext cx="2824155" cy="187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/>
          <a:stretch/>
        </p:blipFill>
        <p:spPr bwMode="auto">
          <a:xfrm>
            <a:off x="5142076" y="0"/>
            <a:ext cx="3524250" cy="2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9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0420" y="1382122"/>
            <a:ext cx="10043613" cy="9980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1.- ¿que Angulo se deja aguja antes de puncionar al paciente una tratamiento vía subcutáneo?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" y="0"/>
            <a:ext cx="1760561" cy="138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87753" y="0"/>
            <a:ext cx="9404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Ticket de salida SOLO para estudiantes que </a:t>
            </a:r>
          </a:p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van a buscar guías </a:t>
            </a:r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impresas </a:t>
            </a:r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 liceo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186">
            <a:off x="10068573" y="2497169"/>
            <a:ext cx="1981674" cy="76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9182" y="2374917"/>
            <a:ext cx="101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ACTIVIDADES A DESARROLLAR EN LA GUÍA</a:t>
            </a:r>
            <a:endParaRPr lang="es-E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80280" y="3190866"/>
            <a:ext cx="9075762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sz="2400" dirty="0"/>
              <a:t>Escriba el PPT del N° 3 al N°7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400" dirty="0"/>
              <a:t>¿Qué es la lipodistrofia y como se puede prevenir?</a:t>
            </a:r>
          </a:p>
          <a:p>
            <a:r>
              <a:rPr lang="es-CL" dirty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5" y="4298862"/>
            <a:ext cx="5778555" cy="244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50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757</Words>
  <Application>Microsoft Office PowerPoint</Application>
  <PresentationFormat>Panorámica</PresentationFormat>
  <Paragraphs>86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Paola</cp:lastModifiedBy>
  <cp:revision>125</cp:revision>
  <dcterms:created xsi:type="dcterms:W3CDTF">2020-03-26T01:44:03Z</dcterms:created>
  <dcterms:modified xsi:type="dcterms:W3CDTF">2020-10-25T21:17:08Z</dcterms:modified>
</cp:coreProperties>
</file>