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4" r:id="rId3"/>
    <p:sldId id="280" r:id="rId4"/>
    <p:sldId id="281" r:id="rId5"/>
    <p:sldId id="282" r:id="rId6"/>
    <p:sldId id="283" r:id="rId7"/>
    <p:sldId id="285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C6CAC-9173-47EA-8771-7D12059869E1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500BE-815A-4A65-A886-429CA17C0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967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401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310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44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288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851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243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152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53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3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80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73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578E5-4418-44B9-A4C4-99C8197632F5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031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alexis.berrios@liceo-victorinolastarria.c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63776" y="5946626"/>
            <a:ext cx="1168791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b="1" dirty="0"/>
          </a:p>
          <a:p>
            <a:r>
              <a:rPr lang="es-ES" b="1" dirty="0"/>
              <a:t>Lea atentamente el PPT y realice la actividad en su cuaderno, sáquele una fotografía y la envíela al mail </a:t>
            </a:r>
            <a:r>
              <a:rPr lang="es-CL" dirty="0">
                <a:solidFill>
                  <a:srgbClr val="FF0000"/>
                </a:solidFill>
                <a:hlinkClick r:id="rId2"/>
              </a:rPr>
              <a:t>alexis.berrios@liceo-victorinolastarria.cl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9525" y="1015133"/>
            <a:ext cx="9144000" cy="975754"/>
          </a:xfrm>
        </p:spPr>
        <p:txBody>
          <a:bodyPr>
            <a:normAutofit fontScale="77500" lnSpcReduction="20000"/>
          </a:bodyPr>
          <a:lstStyle/>
          <a:p>
            <a:r>
              <a:rPr lang="es-CL" b="1" dirty="0"/>
              <a:t>ASIGNATURA: ADMINISTACIÓN DE MEDICAMENTOS Y TÉCNICAS BÁSICAS</a:t>
            </a:r>
          </a:p>
          <a:p>
            <a:r>
              <a:rPr lang="es-CL" b="1" dirty="0"/>
              <a:t> DE ENFERMERIA</a:t>
            </a:r>
          </a:p>
          <a:p>
            <a:r>
              <a:rPr lang="es-CL" b="1" dirty="0"/>
              <a:t>FECHA: semana del  17al 21 de agosto, 2020. CURSO : 4° C,D Y E</a:t>
            </a:r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87570" y="153797"/>
            <a:ext cx="114403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Clase N°14: </a:t>
            </a:r>
            <a:r>
              <a:rPr lang="es-E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administración vía oral</a:t>
            </a:r>
            <a:endParaRPr lang="es-E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7569" y="2521161"/>
            <a:ext cx="11687912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u="sng" dirty="0">
                <a:solidFill>
                  <a:srgbClr val="FF0000"/>
                </a:solidFill>
              </a:rPr>
              <a:t>GUÍA DE ESTUDIO N° 14 UNIDAD 2 “</a:t>
            </a:r>
            <a:r>
              <a:rPr lang="es-ES_tradnl" sz="2000" b="1" u="sng" dirty="0">
                <a:solidFill>
                  <a:srgbClr val="FF0000"/>
                </a:solidFill>
              </a:rPr>
              <a:t>ADMINISTRACIÓN DE MEDICAMENTOS”</a:t>
            </a:r>
            <a:endParaRPr lang="es-CL" sz="2000" dirty="0">
              <a:solidFill>
                <a:srgbClr val="FF0000"/>
              </a:solidFill>
            </a:endParaRPr>
          </a:p>
          <a:p>
            <a:r>
              <a:rPr lang="es-ES" sz="1400" b="1" dirty="0">
                <a:solidFill>
                  <a:schemeClr val="tx2"/>
                </a:solidFill>
              </a:rPr>
              <a:t>OBJETIVO GENERAL:</a:t>
            </a:r>
          </a:p>
          <a:p>
            <a:r>
              <a:rPr lang="es-ES" sz="1400" b="1" dirty="0">
                <a:solidFill>
                  <a:schemeClr val="tx2"/>
                </a:solidFill>
              </a:rPr>
              <a:t>ADM: </a:t>
            </a:r>
            <a:r>
              <a:rPr lang="es-ES" sz="1400" dirty="0"/>
              <a:t>Prepara medicamentos indicados al adulto mayor, de acuerdo a la prescripción médica e indicación de enfermería, aplicando los principios de asepsia y antisepsia, la técnica descrita en el manual de procedimientos de enfermería y las indicaciones establecidas por el laboratorio farmacéutico.</a:t>
            </a:r>
          </a:p>
          <a:p>
            <a:endParaRPr lang="es-ES" dirty="0"/>
          </a:p>
          <a:p>
            <a:r>
              <a:rPr lang="es-ES" dirty="0"/>
              <a:t> </a:t>
            </a:r>
            <a:r>
              <a:rPr lang="es-ES" sz="1400" b="1" dirty="0">
                <a:solidFill>
                  <a:schemeClr val="tx2"/>
                </a:solidFill>
              </a:rPr>
              <a:t>TBE: </a:t>
            </a:r>
            <a:r>
              <a:rPr lang="es-ES" sz="1400" dirty="0"/>
              <a:t>Realizar acciones de apoyo al tratamiento y rehabilitación de la salud a pacientes pediátricos y adultos, ambulatorios y hospitalizados, como controlar signos vitales, tomar muestras para exámenes de laboratorio, administrar medicamentos por diferentes vías (intramuscular, endovenosa, piel y mucosas), hacer curaciones básicas, de acuerdo con protocolos establecidos y las indicaciones de profesionales del área.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9" y="270647"/>
            <a:ext cx="10668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61" y="1527076"/>
            <a:ext cx="1491390" cy="92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977" y="153797"/>
            <a:ext cx="2194187" cy="155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87569" y="4557223"/>
            <a:ext cx="1168791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OBJETIVO DE LA CLASE:</a:t>
            </a:r>
          </a:p>
          <a:p>
            <a:r>
              <a:rPr lang="es-ES_tradnl" dirty="0">
                <a:solidFill>
                  <a:schemeClr val="tx1"/>
                </a:solidFill>
              </a:rPr>
              <a:t>Conocer el procedimiento de administración de medicamentos en vía oral siguiendo los protocolos establecidos y las indicaciones medicas.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0553"/>
            <a:ext cx="9010650" cy="59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977" y="5278634"/>
            <a:ext cx="2194187" cy="146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88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1" t="25187" r="10422" b="13245"/>
          <a:stretch/>
        </p:blipFill>
        <p:spPr bwMode="auto">
          <a:xfrm>
            <a:off x="0" y="1869743"/>
            <a:ext cx="12192000" cy="498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41" y="99609"/>
            <a:ext cx="10731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5" b="31035"/>
          <a:stretch/>
        </p:blipFill>
        <p:spPr bwMode="auto">
          <a:xfrm>
            <a:off x="1466106" y="963742"/>
            <a:ext cx="4148635" cy="75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741" y="629832"/>
            <a:ext cx="6577259" cy="13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993" y="-99860"/>
            <a:ext cx="4713288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9" t="30957" r="47428" b="41319"/>
          <a:stretch/>
        </p:blipFill>
        <p:spPr bwMode="auto">
          <a:xfrm>
            <a:off x="6121022" y="1308112"/>
            <a:ext cx="2879678" cy="34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" t="59416" r="48015" b="20292"/>
          <a:stretch/>
        </p:blipFill>
        <p:spPr bwMode="auto">
          <a:xfrm>
            <a:off x="6121022" y="1160059"/>
            <a:ext cx="2920621" cy="18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Llamada rectangular redondeada"/>
          <p:cNvSpPr/>
          <p:nvPr/>
        </p:nvSpPr>
        <p:spPr>
          <a:xfrm>
            <a:off x="1364776" y="99609"/>
            <a:ext cx="3821373" cy="835025"/>
          </a:xfrm>
          <a:prstGeom prst="wedgeRoundRectCallout">
            <a:avLst>
              <a:gd name="adj1" fmla="val -62619"/>
              <a:gd name="adj2" fmla="val 167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Esperando que se encuentren bien, recordaremos los contenidos de la clase anterior….</a:t>
            </a:r>
          </a:p>
        </p:txBody>
      </p:sp>
    </p:spTree>
    <p:extLst>
      <p:ext uri="{BB962C8B-B14F-4D97-AF65-F5344CB8AC3E}">
        <p14:creationId xmlns:p14="http://schemas.microsoft.com/office/powerpoint/2010/main" val="4250745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0692" y="-48825"/>
            <a:ext cx="11477767" cy="109182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CL" dirty="0"/>
              <a:t>Recomendaciones al administrar de un fármaco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067" y="1074057"/>
            <a:ext cx="8214007" cy="418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0" y="1266379"/>
            <a:ext cx="1965278" cy="50629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700" dirty="0"/>
              <a:t>1.- Se debe prepara un fármaco sin que nadie lo moleste</a:t>
            </a:r>
          </a:p>
          <a:p>
            <a:r>
              <a:rPr lang="es-CL" sz="1700" dirty="0"/>
              <a:t>2.- Revisar el empaque del medicamento antes de prepararlo, durante la preparación y al eliminar según REAS.</a:t>
            </a:r>
          </a:p>
          <a:p>
            <a:r>
              <a:rPr lang="es-CL" sz="1700" dirty="0"/>
              <a:t>3.- Si el medicamento esta ilegible NUNCA administrar.</a:t>
            </a:r>
          </a:p>
          <a:p>
            <a:r>
              <a:rPr lang="es-CL" sz="1700" dirty="0"/>
              <a:t>5.- Si la ampolla o frasco se encuentre con liquido turbio nunca administrar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641554"/>
            <a:ext cx="23185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PREPARACIÓN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088108" y="5329029"/>
            <a:ext cx="3875964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4.- Revisar fecha de vencimiento</a:t>
            </a:r>
          </a:p>
          <a:p>
            <a:r>
              <a:rPr lang="es-CL" dirty="0"/>
              <a:t>5.- realizar regla de 3 simple si se requiere.</a:t>
            </a:r>
          </a:p>
          <a:p>
            <a:r>
              <a:rPr lang="es-CL" dirty="0"/>
              <a:t>6.- en caso de preparar mas de un medicamento debe rotular el empaque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0071075" y="1105660"/>
            <a:ext cx="2114568" cy="5632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1.- Preguntar al usuario su nombre y verificar en brazalete </a:t>
            </a:r>
          </a:p>
          <a:p>
            <a:r>
              <a:rPr lang="es-CL" dirty="0"/>
              <a:t>2.- Ver si es alérgico algún medicamento.</a:t>
            </a:r>
          </a:p>
          <a:p>
            <a:r>
              <a:rPr lang="es-CL" dirty="0"/>
              <a:t>3.- Nombrar los medicamentos administrar y explicar su familia farmacológica.</a:t>
            </a:r>
          </a:p>
          <a:p>
            <a:r>
              <a:rPr lang="es-CL" dirty="0"/>
              <a:t>4.- Verificar que se haya administrado el fármaco</a:t>
            </a:r>
          </a:p>
          <a:p>
            <a:r>
              <a:rPr lang="es-CL" dirty="0"/>
              <a:t>5.- Observar reacciones adversas, si es así, avisar inmediatamente a enfermero de turno y/o medico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9286837" y="610793"/>
            <a:ext cx="28988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u="sng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ADMINISTRACIÓN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935" y="5311822"/>
            <a:ext cx="2616504" cy="149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398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8866" y="109183"/>
            <a:ext cx="10515600" cy="68238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CL" sz="3200" dirty="0"/>
              <a:t>Clasificación de vías de administración de medicamentos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410501" y="447535"/>
            <a:ext cx="5157787" cy="823912"/>
          </a:xfrm>
        </p:spPr>
        <p:txBody>
          <a:bodyPr/>
          <a:lstStyle/>
          <a:p>
            <a:pPr algn="ctr"/>
            <a:r>
              <a:rPr lang="es-CL" dirty="0"/>
              <a:t>VÍAS NATURALES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6142974" y="447535"/>
            <a:ext cx="5183188" cy="823912"/>
          </a:xfrm>
        </p:spPr>
        <p:txBody>
          <a:bodyPr/>
          <a:lstStyle/>
          <a:p>
            <a:pPr algn="ctr"/>
            <a:r>
              <a:rPr lang="es-CL" dirty="0"/>
              <a:t>VÍAS ARTIFICIALES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>
          <a:xfrm>
            <a:off x="150125" y="4417540"/>
            <a:ext cx="5183188" cy="224256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CL" dirty="0"/>
              <a:t>OJOS= OFTÁLMICA</a:t>
            </a:r>
          </a:p>
          <a:p>
            <a:pPr marL="0" indent="0" algn="ctr">
              <a:buNone/>
            </a:pPr>
            <a:r>
              <a:rPr lang="es-CL" dirty="0"/>
              <a:t>NARIZ= INHALATORIA</a:t>
            </a:r>
          </a:p>
          <a:p>
            <a:pPr marL="0" indent="0" algn="ctr">
              <a:buNone/>
            </a:pPr>
            <a:r>
              <a:rPr lang="es-CL" dirty="0"/>
              <a:t>BOCA = ORAL /SUBLINGUAL</a:t>
            </a:r>
          </a:p>
          <a:p>
            <a:pPr marL="0" indent="0" algn="ctr">
              <a:buNone/>
            </a:pPr>
            <a:r>
              <a:rPr lang="es-CL" dirty="0"/>
              <a:t>OÍDOS= ÓTICA</a:t>
            </a:r>
          </a:p>
          <a:p>
            <a:pPr marL="0" indent="0" algn="ctr">
              <a:buNone/>
            </a:pPr>
            <a:r>
              <a:rPr lang="es-CL" dirty="0"/>
              <a:t>VAGINA = VAGINAL</a:t>
            </a:r>
          </a:p>
          <a:p>
            <a:pPr marL="0" indent="0" algn="ctr">
              <a:buNone/>
            </a:pPr>
            <a:r>
              <a:rPr lang="es-CL" dirty="0"/>
              <a:t>RECTO= RECTAL</a:t>
            </a:r>
          </a:p>
          <a:p>
            <a:pPr marL="0" indent="0" algn="ctr">
              <a:buNone/>
            </a:pPr>
            <a:r>
              <a:rPr lang="es-CL" dirty="0"/>
              <a:t>PIEL = DÉRMICO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6" y="1203208"/>
            <a:ext cx="4107976" cy="321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288" y="1271447"/>
            <a:ext cx="6332560" cy="295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416" y="4026090"/>
            <a:ext cx="4200548" cy="237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45" y="4230806"/>
            <a:ext cx="2884250" cy="242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16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676786" y="1620909"/>
            <a:ext cx="10515600" cy="121782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/>
              <a:t>Corresponde a la administración de un medicamento, el cual será ingerido por boca y su absorción será en el estómago o intestino. Mediante la administración de medicamentos vía oral se logrará una acción del mismo luego de un rango de tiempo igual o superior a una hora luego de ser ingerido. </a:t>
            </a:r>
            <a:endParaRPr lang="es-CL" sz="2000" dirty="0"/>
          </a:p>
        </p:txBody>
      </p:sp>
      <p:sp>
        <p:nvSpPr>
          <p:cNvPr id="9" name="8 Rectángulo"/>
          <p:cNvSpPr/>
          <p:nvPr/>
        </p:nvSpPr>
        <p:spPr>
          <a:xfrm>
            <a:off x="618868" y="5771"/>
            <a:ext cx="106314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Técnicas de administración de medicamento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09" y="622503"/>
            <a:ext cx="1801988" cy="9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175197" y="775212"/>
            <a:ext cx="24176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Vía oral</a:t>
            </a:r>
            <a:endParaRPr lang="es-E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91319" y="3057099"/>
            <a:ext cx="35757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Materiales: </a:t>
            </a:r>
          </a:p>
          <a:p>
            <a:r>
              <a:rPr lang="es-ES" dirty="0"/>
              <a:t>● Bandeja </a:t>
            </a:r>
          </a:p>
          <a:p>
            <a:r>
              <a:rPr lang="es-ES" dirty="0"/>
              <a:t>● Medicamento. </a:t>
            </a:r>
          </a:p>
          <a:p>
            <a:r>
              <a:rPr lang="es-ES" dirty="0"/>
              <a:t>● Tarjeta de medicamento. </a:t>
            </a:r>
          </a:p>
          <a:p>
            <a:r>
              <a:rPr lang="es-ES" dirty="0"/>
              <a:t>● Hoja de registro e indicación médica.</a:t>
            </a:r>
          </a:p>
          <a:p>
            <a:r>
              <a:rPr lang="es-ES" dirty="0"/>
              <a:t> ● Vaso con agua.</a:t>
            </a:r>
            <a:endParaRPr lang="es-C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t="26493" r="50000" b="34701"/>
          <a:stretch/>
        </p:blipFill>
        <p:spPr bwMode="auto">
          <a:xfrm>
            <a:off x="5302529" y="3002507"/>
            <a:ext cx="2817888" cy="351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8379726" y="3971499"/>
            <a:ext cx="3370997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En esta tarjeta de medicamento (dime +- 10x10), se lleva siempre para corroborar los 10 correctos previo, durante y posteriormente a la administración de un medicamento por cualquier vía a administrar.</a:t>
            </a:r>
          </a:p>
        </p:txBody>
      </p:sp>
      <p:sp>
        <p:nvSpPr>
          <p:cNvPr id="13" name="12 Flecha izquierda"/>
          <p:cNvSpPr/>
          <p:nvPr/>
        </p:nvSpPr>
        <p:spPr>
          <a:xfrm>
            <a:off x="7806519" y="6036943"/>
            <a:ext cx="2258705" cy="3138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156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599407" y="5771"/>
            <a:ext cx="87458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Técnicas de administración de medicamento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09" y="171783"/>
            <a:ext cx="1801988" cy="9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599407" y="518046"/>
            <a:ext cx="31014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procedimiento</a:t>
            </a:r>
            <a:endParaRPr lang="es-E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84847"/>
              </p:ext>
            </p:extLst>
          </p:nvPr>
        </p:nvGraphicFramePr>
        <p:xfrm>
          <a:off x="208983" y="1163968"/>
          <a:ext cx="8128000" cy="532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5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2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Procedimiento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Fundamento y/o precauciones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1.-Realice lavado clínico de manos.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Prevención IAAS.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2.- Reúna los materiales y medicamento.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Organización.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3.-</a:t>
                      </a:r>
                      <a:r>
                        <a:rPr lang="es-ES" baseline="0" dirty="0"/>
                        <a:t> </a:t>
                      </a:r>
                      <a:r>
                        <a:rPr lang="es-ES" dirty="0"/>
                        <a:t>Explique el procedimiento al paciente o familia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Disminución de la ansiedad.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4.- Coloque al paciente en posición </a:t>
                      </a:r>
                      <a:r>
                        <a:rPr lang="es-ES" dirty="0" err="1"/>
                        <a:t>fowler</a:t>
                      </a:r>
                      <a:r>
                        <a:rPr lang="es-ES" dirty="0"/>
                        <a:t>, si su condición clínica  lo permite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Prevención de reflujo y aspiración de contenido gástrico. </a:t>
                      </a:r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5.- Ofrezca al paciente el medicamento y líquido para beber.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Facilitar ingesta del medicamento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6.- Dejar al usuario cómodo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Trato</a:t>
                      </a:r>
                      <a:r>
                        <a:rPr lang="es-CL" baseline="0" dirty="0"/>
                        <a:t> humanizado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7.- Realice lavado clínico de manos.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Prevención IAAS.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8.- Registre el procedimiento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Seguridad y calidad de la atención</a:t>
                      </a:r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9.- Observe efectos adversos del medicamento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Avisar inmediatamente</a:t>
                      </a:r>
                      <a:r>
                        <a:rPr lang="es-CL" baseline="0" dirty="0"/>
                        <a:t> a enfermero (a) de turno y/o medico tratante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571396" y="1285741"/>
            <a:ext cx="3620604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Verificar siempre que el usuario se trague los medicamentos, ya que en ocasiones los dejan bajo la lengua o en el velador (por esto pedirle que abra la boca y levante la lengua).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Si el usuario esta en régimen cero se suspenden los medicamentos y avisar a enfermero de turno.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Si presenta vómitos y/o  nauseas no administrar y avisar a enfermero de turno.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En caso que el usuario tenga SNG o GTT, moler el medicamento y administrar igualmente que el procedimiento de alimentación por sonda.</a:t>
            </a:r>
          </a:p>
          <a:p>
            <a:pPr marL="285750" indent="-285750">
              <a:buFont typeface="Arial" pitchFamily="34" charset="0"/>
              <a:buChar char="•"/>
            </a:pPr>
            <a:endParaRPr lang="es-CL" dirty="0"/>
          </a:p>
          <a:p>
            <a:pPr marL="285750" indent="-285750">
              <a:buFont typeface="Arial" pitchFamily="34" charset="0"/>
              <a:buChar char="•"/>
            </a:pPr>
            <a:endParaRPr lang="es-CL" dirty="0"/>
          </a:p>
          <a:p>
            <a:endParaRPr lang="es-CL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396" y="459670"/>
            <a:ext cx="762527" cy="82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 rot="20470534">
            <a:off x="6941447" y="840031"/>
            <a:ext cx="46826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Consideraciones generales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991" y="5810092"/>
            <a:ext cx="1100542" cy="104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786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1789134-9710-4A5F-BD97-5960FC4413C9}"/>
              </a:ext>
            </a:extLst>
          </p:cNvPr>
          <p:cNvSpPr/>
          <p:nvPr/>
        </p:nvSpPr>
        <p:spPr>
          <a:xfrm>
            <a:off x="1144759" y="262595"/>
            <a:ext cx="6509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ACTIVIDADES A DESARROLLAR EN LA GUÍA</a:t>
            </a:r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15330C42-29AD-4F33-AED0-9CE3FCFD9E20}"/>
              </a:ext>
            </a:extLst>
          </p:cNvPr>
          <p:cNvSpPr txBox="1"/>
          <p:nvPr/>
        </p:nvSpPr>
        <p:spPr>
          <a:xfrm>
            <a:off x="781877" y="1073426"/>
            <a:ext cx="10283687" cy="21236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L" sz="2400" dirty="0"/>
              <a:t>Escriba el PPT de la diapo N° 3 al N°6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2400" dirty="0"/>
              <a:t>Realice en su casa el procedimiento de administración de medicamentos vía oral a un familiar que viva con usted, ocupe una gomita. El procedimiento debe ser en fotos por cada uno de los pasos.</a:t>
            </a:r>
          </a:p>
          <a:p>
            <a:endParaRPr lang="es-CL" dirty="0"/>
          </a:p>
          <a:p>
            <a:r>
              <a:rPr lang="es-CL" dirty="0"/>
              <a:t> </a:t>
            </a:r>
          </a:p>
        </p:txBody>
      </p:sp>
      <p:sp>
        <p:nvSpPr>
          <p:cNvPr id="5" name="3 Rectángulo">
            <a:extLst>
              <a:ext uri="{FF2B5EF4-FFF2-40B4-BE49-F238E27FC236}">
                <a16:creationId xmlns:a16="http://schemas.microsoft.com/office/drawing/2014/main" id="{C4B58FAF-44AF-4980-AB19-433B4A8789B7}"/>
              </a:ext>
            </a:extLst>
          </p:cNvPr>
          <p:cNvSpPr/>
          <p:nvPr/>
        </p:nvSpPr>
        <p:spPr>
          <a:xfrm>
            <a:off x="394131" y="3373925"/>
            <a:ext cx="105074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Ticket de salida </a:t>
            </a:r>
            <a:r>
              <a:rPr lang="es-E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SOLO para estudiantes que van a buscar guías impresas a liceo) </a:t>
            </a:r>
          </a:p>
          <a:p>
            <a:pPr algn="ctr"/>
            <a:r>
              <a:rPr lang="es-E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6EC8C9-353A-4F43-AC69-1CC3A7804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7" y="4566429"/>
            <a:ext cx="9955631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722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853</Words>
  <Application>Microsoft Office PowerPoint</Application>
  <PresentationFormat>Panorámica</PresentationFormat>
  <Paragraphs>85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Recomendaciones al administrar de un fármaco</vt:lpstr>
      <vt:lpstr>Clasificación de vías de administración de medicamentos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de S.O.M.E.</dc:title>
  <dc:creator>Usuario de Windows</dc:creator>
  <cp:lastModifiedBy>Paola</cp:lastModifiedBy>
  <cp:revision>116</cp:revision>
  <dcterms:created xsi:type="dcterms:W3CDTF">2020-03-26T01:44:03Z</dcterms:created>
  <dcterms:modified xsi:type="dcterms:W3CDTF">2020-08-16T21:08:51Z</dcterms:modified>
</cp:coreProperties>
</file>