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4" r:id="rId3"/>
    <p:sldId id="275" r:id="rId4"/>
    <p:sldId id="276" r:id="rId5"/>
    <p:sldId id="277" r:id="rId6"/>
    <p:sldId id="278" r:id="rId7"/>
    <p:sldId id="280" r:id="rId8"/>
    <p:sldId id="282" r:id="rId9"/>
    <p:sldId id="281" r:id="rId10"/>
    <p:sldId id="279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C6CAC-9173-47EA-8771-7D12059869E1}" type="datetimeFigureOut">
              <a:rPr lang="es-CL" smtClean="0"/>
              <a:t>24-07-2020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500BE-815A-4A65-A886-429CA17C0D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9672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24-07-2020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401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24-07-2020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310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24-07-2020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445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24-07-2020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288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24-07-2020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851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24-07-2020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243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24-07-2020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152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24-07-2020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53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24-07-2020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330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24-07-2020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180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24-07-2020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873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578E5-4418-44B9-A4C4-99C8197632F5}" type="datetimeFigureOut">
              <a:rPr lang="es-CL" smtClean="0"/>
              <a:t>24-07-2020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031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mailto:alexis.berrios@liceo-victorinolastarria.c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8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8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49958" y="1039199"/>
            <a:ext cx="9144000" cy="975754"/>
          </a:xfrm>
        </p:spPr>
        <p:txBody>
          <a:bodyPr>
            <a:normAutofit fontScale="77500" lnSpcReduction="20000"/>
          </a:bodyPr>
          <a:lstStyle/>
          <a:p>
            <a:r>
              <a:rPr lang="es-CL" b="1" dirty="0"/>
              <a:t>ASIGNATURA: ADMINISTACIÓN DE MEDICAMENTOS Y TÉCNICAS BÁSICAS</a:t>
            </a:r>
          </a:p>
          <a:p>
            <a:r>
              <a:rPr lang="es-CL" b="1" dirty="0"/>
              <a:t> DE ENFERMERIA</a:t>
            </a:r>
          </a:p>
          <a:p>
            <a:r>
              <a:rPr lang="es-CL" b="1" dirty="0"/>
              <a:t>FECHA: semana del  27 al 31 de julio, 2020. CURSO : 4° C,D Y E</a:t>
            </a:r>
          </a:p>
          <a:p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187570" y="153797"/>
            <a:ext cx="114403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Clase N°13: calculo de dosis </a:t>
            </a:r>
            <a:endParaRPr lang="es-ES" sz="3200" b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87569" y="2521161"/>
            <a:ext cx="11687912" cy="15081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u="sng" dirty="0">
                <a:solidFill>
                  <a:srgbClr val="FF0000"/>
                </a:solidFill>
              </a:rPr>
              <a:t>GUÍA DE ESTUDIO N° 13 UNIDAD 1 “</a:t>
            </a:r>
            <a:r>
              <a:rPr lang="es-ES_tradnl" sz="2000" b="1" u="sng" dirty="0">
                <a:solidFill>
                  <a:srgbClr val="FF0000"/>
                </a:solidFill>
              </a:rPr>
              <a:t>MANEJO, CONSERVACIÓN Y DISTRIBUCIÓN DE LOS TIPOS DE FARMACOS”</a:t>
            </a:r>
            <a:endParaRPr lang="es-CL" sz="2000" dirty="0">
              <a:solidFill>
                <a:srgbClr val="FF0000"/>
              </a:solidFill>
            </a:endParaRPr>
          </a:p>
          <a:p>
            <a:r>
              <a:rPr lang="es-ES" b="1" dirty="0">
                <a:solidFill>
                  <a:schemeClr val="tx2"/>
                </a:solidFill>
              </a:rPr>
              <a:t>OBJETIVO GENERAL:</a:t>
            </a:r>
          </a:p>
          <a:p>
            <a:r>
              <a:rPr lang="es-ES" dirty="0"/>
              <a:t>Prepara medicamentos indicados al adulto mayor, de acuerdo a la prescripción médica e indicación de enfermería, aplicando los principios de asepsia y antisepsia, la técnica descrita en el manual de procedimientos de enfermería y las indicaciones establecidas por el laboratorio farmacéutico.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87570" y="4003531"/>
            <a:ext cx="11687912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OBJETIVO DE LA CLASE:</a:t>
            </a:r>
          </a:p>
          <a:p>
            <a:r>
              <a:rPr lang="es-ES_tradnl" dirty="0">
                <a:solidFill>
                  <a:schemeClr val="tx1"/>
                </a:solidFill>
              </a:rPr>
              <a:t>Comprender el calculo que se realiza  a una dosis según la formas y   presentación de un producto farmacéutico, con el fin de prevenir un error de medicación y/o la muerte de un paciente.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7570" y="5402822"/>
            <a:ext cx="1168791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b="1" dirty="0"/>
          </a:p>
          <a:p>
            <a:r>
              <a:rPr lang="es-ES" b="1" dirty="0"/>
              <a:t>Lea atentamente el PPT y realice la actividad en su cuaderno, sáquele una fotografía y la envíela al mail </a:t>
            </a:r>
            <a:r>
              <a:rPr lang="es-CL" dirty="0">
                <a:solidFill>
                  <a:srgbClr val="FF0000"/>
                </a:solidFill>
                <a:hlinkClick r:id="rId2"/>
              </a:rPr>
              <a:t>alexis.berrios@liceo-victorinolastarria.cl</a:t>
            </a:r>
            <a:endParaRPr lang="es-E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" t="4770" r="2955" b="76140"/>
          <a:stretch/>
        </p:blipFill>
        <p:spPr bwMode="auto">
          <a:xfrm>
            <a:off x="187570" y="4926842"/>
            <a:ext cx="9011503" cy="72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9" y="270647"/>
            <a:ext cx="10668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61" y="1527076"/>
            <a:ext cx="1491390" cy="92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481" y="4642553"/>
            <a:ext cx="2818642" cy="100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1" t="9683" r="10756" b="8461"/>
          <a:stretch/>
        </p:blipFill>
        <p:spPr bwMode="auto">
          <a:xfrm>
            <a:off x="10194877" y="1483497"/>
            <a:ext cx="1228298" cy="101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n 12" descr="10 frases para no rendirse | Tu Cambio Es Ahora">
            <a:extLst>
              <a:ext uri="{FF2B5EF4-FFF2-40B4-BE49-F238E27FC236}">
                <a16:creationId xmlns:a16="http://schemas.microsoft.com/office/drawing/2014/main" id="{EA7C42D9-94AF-43A7-8AE7-1CC8334E0197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118" y="36443"/>
            <a:ext cx="2580005" cy="1322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7882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19807" cy="399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Llamada de nube"/>
          <p:cNvSpPr/>
          <p:nvPr/>
        </p:nvSpPr>
        <p:spPr>
          <a:xfrm>
            <a:off x="3603009" y="0"/>
            <a:ext cx="3152632" cy="1555845"/>
          </a:xfrm>
          <a:prstGeom prst="cloudCallout">
            <a:avLst>
              <a:gd name="adj1" fmla="val -79207"/>
              <a:gd name="adj2" fmla="val 543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¿Y ahora</a:t>
            </a:r>
          </a:p>
          <a:p>
            <a:pPr algn="ctr"/>
            <a:r>
              <a:rPr lang="es-CL" dirty="0"/>
              <a:t>Ya me puede administrar el TTO?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276" y="1460310"/>
            <a:ext cx="7089220" cy="63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974" y="3856603"/>
            <a:ext cx="4503760" cy="30025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25" y="0"/>
            <a:ext cx="1704691" cy="162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Llamada ovalada"/>
          <p:cNvSpPr/>
          <p:nvPr/>
        </p:nvSpPr>
        <p:spPr>
          <a:xfrm>
            <a:off x="8407021" y="-1"/>
            <a:ext cx="2606722" cy="1173707"/>
          </a:xfrm>
          <a:prstGeom prst="wedgeEllipseCallout">
            <a:avLst>
              <a:gd name="adj1" fmla="val -56429"/>
              <a:gd name="adj2" fmla="val 515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Ahora estamos listos para administrar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719807" y="2090465"/>
            <a:ext cx="84721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Realice la siguiente indicación dada por el medico de turno:</a:t>
            </a:r>
          </a:p>
          <a:p>
            <a:r>
              <a:rPr lang="es-CL" dirty="0"/>
              <a:t> usted debe administrar 2lts de suero </a:t>
            </a:r>
            <a:r>
              <a:rPr lang="es-CL" dirty="0" err="1"/>
              <a:t>glucosalino</a:t>
            </a:r>
            <a:r>
              <a:rPr lang="es-CL" dirty="0"/>
              <a:t> con 1gr de NACL + 2grs KCL en 24 </a:t>
            </a:r>
            <a:r>
              <a:rPr lang="es-CL" dirty="0" err="1"/>
              <a:t>hrs</a:t>
            </a:r>
            <a:r>
              <a:rPr lang="es-CL" dirty="0"/>
              <a:t>.</a:t>
            </a:r>
          </a:p>
          <a:p>
            <a:r>
              <a:rPr lang="es-CL" dirty="0"/>
              <a:t>1.- ¿cuantas ampollas de NACL y KCL voy a ocupar en un suero de 1.000 ml?</a:t>
            </a:r>
          </a:p>
          <a:p>
            <a:r>
              <a:rPr lang="es-CL" dirty="0"/>
              <a:t>2.- ¿cuantos sueros, NACL y KCL voy a ocupar en 24 </a:t>
            </a:r>
            <a:r>
              <a:rPr lang="es-CL" dirty="0" err="1"/>
              <a:t>hrs</a:t>
            </a:r>
            <a:r>
              <a:rPr lang="es-CL" dirty="0"/>
              <a:t>? Según la presentación de cada fármaco</a:t>
            </a:r>
          </a:p>
          <a:p>
            <a:r>
              <a:rPr lang="es-CL" dirty="0"/>
              <a:t>3.- según la indicación del medico ¿a cuantos ml/</a:t>
            </a:r>
            <a:r>
              <a:rPr lang="es-CL" dirty="0" err="1"/>
              <a:t>hr</a:t>
            </a:r>
            <a:r>
              <a:rPr lang="es-CL" dirty="0"/>
              <a:t> debe pasar esta solución en 24 </a:t>
            </a:r>
            <a:r>
              <a:rPr lang="es-CL" dirty="0" err="1"/>
              <a:t>hrs</a:t>
            </a:r>
            <a:r>
              <a:rPr lang="es-CL" dirty="0"/>
              <a:t>.?</a:t>
            </a:r>
          </a:p>
          <a:p>
            <a:r>
              <a:rPr lang="es-CL" dirty="0"/>
              <a:t>4.- ¿a cuantas gotas/min debe pasar dicha solución?</a:t>
            </a:r>
          </a:p>
          <a:p>
            <a:endParaRPr lang="es-CL" dirty="0"/>
          </a:p>
          <a:p>
            <a:endParaRPr lang="es-CL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7174"/>
            <a:ext cx="3871912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8500"/>
            <a:ext cx="39687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9" r="19847"/>
          <a:stretch/>
        </p:blipFill>
        <p:spPr bwMode="auto">
          <a:xfrm rot="10800000">
            <a:off x="4107972" y="4148918"/>
            <a:ext cx="1787857" cy="270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156346" y="5245228"/>
            <a:ext cx="2074459" cy="514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NACL 20% = 10 ml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2737062" y="6343873"/>
            <a:ext cx="1731894" cy="51412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KCL 10% = 10 ml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5001902" y="6343875"/>
            <a:ext cx="2299650" cy="51412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SUERO GLUCOSALINO 1000 ML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8604" y="3983954"/>
            <a:ext cx="53569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Presentación de los medicamentos</a:t>
            </a:r>
          </a:p>
        </p:txBody>
      </p:sp>
    </p:spTree>
    <p:extLst>
      <p:ext uri="{BB962C8B-B14F-4D97-AF65-F5344CB8AC3E}">
        <p14:creationId xmlns:p14="http://schemas.microsoft.com/office/powerpoint/2010/main" val="431719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1" t="25187" r="10422" b="13245"/>
          <a:stretch/>
        </p:blipFill>
        <p:spPr bwMode="auto">
          <a:xfrm>
            <a:off x="0" y="1869743"/>
            <a:ext cx="12192000" cy="498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41" y="99609"/>
            <a:ext cx="107315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5" b="31035"/>
          <a:stretch/>
        </p:blipFill>
        <p:spPr bwMode="auto">
          <a:xfrm>
            <a:off x="1466106" y="963742"/>
            <a:ext cx="4148635" cy="75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741" y="629832"/>
            <a:ext cx="6577259" cy="13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993" y="-99860"/>
            <a:ext cx="4713288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9" t="30957" r="47428" b="41319"/>
          <a:stretch/>
        </p:blipFill>
        <p:spPr bwMode="auto">
          <a:xfrm>
            <a:off x="6121022" y="1308112"/>
            <a:ext cx="2879678" cy="34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9" t="59416" r="48015" b="20292"/>
          <a:stretch/>
        </p:blipFill>
        <p:spPr bwMode="auto">
          <a:xfrm>
            <a:off x="6121022" y="1160059"/>
            <a:ext cx="2920621" cy="18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Llamada rectangular redondeada"/>
          <p:cNvSpPr/>
          <p:nvPr/>
        </p:nvSpPr>
        <p:spPr>
          <a:xfrm>
            <a:off x="1364776" y="99609"/>
            <a:ext cx="3821373" cy="835025"/>
          </a:xfrm>
          <a:prstGeom prst="wedgeRoundRectCallout">
            <a:avLst>
              <a:gd name="adj1" fmla="val -62619"/>
              <a:gd name="adj2" fmla="val 167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Esperando que se encuentren bien, recordaremos los contenidos de la clase anterior….</a:t>
            </a:r>
          </a:p>
        </p:txBody>
      </p:sp>
    </p:spTree>
    <p:extLst>
      <p:ext uri="{BB962C8B-B14F-4D97-AF65-F5344CB8AC3E}">
        <p14:creationId xmlns:p14="http://schemas.microsoft.com/office/powerpoint/2010/main" val="4250745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04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CL" dirty="0"/>
              <a:t>Ejemplo….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053385" y="1251211"/>
            <a:ext cx="432634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/>
              <a:t>El médico le indica administrar  1.500 mg de </a:t>
            </a:r>
            <a:r>
              <a:rPr lang="es-CL" dirty="0" err="1"/>
              <a:t>ceftriaxona</a:t>
            </a:r>
            <a:r>
              <a:rPr lang="es-CL" dirty="0"/>
              <a:t>  vía IV cada 6 horas por  3 días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4"/>
          <a:stretch/>
        </p:blipFill>
        <p:spPr bwMode="auto">
          <a:xfrm>
            <a:off x="206991" y="1196620"/>
            <a:ext cx="3846394" cy="232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309804" y="2036128"/>
            <a:ext cx="76940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¿Cuántos miligramos es 1 dosis?</a:t>
            </a:r>
            <a:endParaRPr lang="es-E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378843" y="3133468"/>
            <a:ext cx="96313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¿Cuantas ampollas va a ocupar en 1 día?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385875" y="4018212"/>
            <a:ext cx="1061795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¿Cuantos frascos va a ocupar  para el tratamiento completo?</a:t>
            </a:r>
          </a:p>
        </p:txBody>
      </p:sp>
    </p:spTree>
    <p:extLst>
      <p:ext uri="{BB962C8B-B14F-4D97-AF65-F5344CB8AC3E}">
        <p14:creationId xmlns:p14="http://schemas.microsoft.com/office/powerpoint/2010/main" val="3187724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9835" y="0"/>
            <a:ext cx="10515600" cy="74034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L" sz="3600"/>
              <a:t>¿Como sacar la dosis de la siguiente  medicamento?</a:t>
            </a:r>
            <a:endParaRPr lang="es-CL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1" y="842964"/>
            <a:ext cx="3869625" cy="136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2" t="6266" r="50000" b="3206"/>
          <a:stretch/>
        </p:blipFill>
        <p:spPr bwMode="auto">
          <a:xfrm rot="5400000">
            <a:off x="1547637" y="765417"/>
            <a:ext cx="1080457" cy="397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01664" y="1287965"/>
            <a:ext cx="2310303" cy="130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782940" y="2210937"/>
            <a:ext cx="5008726" cy="1015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2000" dirty="0"/>
              <a:t>El médico le indica  lo siguiente:</a:t>
            </a:r>
          </a:p>
          <a:p>
            <a:r>
              <a:rPr lang="es-CL" sz="2000" dirty="0"/>
              <a:t>Administrar suero fisiológico al 0,9% + 4 gr de NACL + 2 gr de KCL en 1000 ml</a:t>
            </a: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668740" y="3291394"/>
            <a:ext cx="11122926" cy="25634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400" dirty="0"/>
              <a:t>Sacar el % por cada ampolla del producto / cloruro de sodio </a:t>
            </a:r>
            <a:r>
              <a:rPr lang="es-CL" sz="2400" dirty="0">
                <a:solidFill>
                  <a:srgbClr val="FF0000"/>
                </a:solidFill>
              </a:rPr>
              <a:t>20% en 10 ml, se desprende para poder sacar la regla de 3 simple y quedaría de la siguiente forma:</a:t>
            </a:r>
          </a:p>
          <a:p>
            <a:r>
              <a:rPr lang="es-CL" sz="2400" dirty="0">
                <a:solidFill>
                  <a:srgbClr val="FF0000"/>
                </a:solidFill>
              </a:rPr>
              <a:t>20 </a:t>
            </a:r>
            <a:r>
              <a:rPr lang="es-CL" sz="2400" dirty="0" err="1">
                <a:solidFill>
                  <a:srgbClr val="FF0000"/>
                </a:solidFill>
              </a:rPr>
              <a:t>grs</a:t>
            </a:r>
            <a:r>
              <a:rPr lang="es-CL" sz="2400" dirty="0">
                <a:solidFill>
                  <a:srgbClr val="FF0000"/>
                </a:solidFill>
              </a:rPr>
              <a:t> = 100 ml</a:t>
            </a:r>
          </a:p>
          <a:p>
            <a:r>
              <a:rPr lang="es-CL" sz="2400" dirty="0">
                <a:solidFill>
                  <a:srgbClr val="FF0000"/>
                </a:solidFill>
              </a:rPr>
              <a:t> x         =   10 ml             X= 2grs de NACL ; entonces 1 ampolla de NACL tiene 2 </a:t>
            </a:r>
            <a:r>
              <a:rPr lang="es-CL" sz="2400" dirty="0" err="1">
                <a:solidFill>
                  <a:srgbClr val="FF0000"/>
                </a:solidFill>
              </a:rPr>
              <a:t>grs</a:t>
            </a:r>
            <a:r>
              <a:rPr lang="es-CL" sz="2400" dirty="0">
                <a:solidFill>
                  <a:srgbClr val="FF0000"/>
                </a:solidFill>
              </a:rPr>
              <a:t> en su interior, entonces ¿cuantas ampollas necesitamos? </a:t>
            </a:r>
          </a:p>
          <a:p>
            <a:endParaRPr lang="es-CL" sz="2400" dirty="0">
              <a:solidFill>
                <a:srgbClr val="FF0000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102116" y="3291395"/>
            <a:ext cx="566624" cy="7403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1</a:t>
            </a:r>
          </a:p>
        </p:txBody>
      </p:sp>
      <p:sp>
        <p:nvSpPr>
          <p:cNvPr id="13" name="12 Cerrar llave"/>
          <p:cNvSpPr/>
          <p:nvPr/>
        </p:nvSpPr>
        <p:spPr>
          <a:xfrm>
            <a:off x="2852379" y="4283046"/>
            <a:ext cx="341195" cy="663092"/>
          </a:xfrm>
          <a:prstGeom prst="rightBrace">
            <a:avLst>
              <a:gd name="adj1" fmla="val 8333"/>
              <a:gd name="adj2" fmla="val 520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85454" y="5118558"/>
            <a:ext cx="814724" cy="33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227" y="4876392"/>
            <a:ext cx="328612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074" y="1762125"/>
            <a:ext cx="107315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Llamada de nube"/>
          <p:cNvSpPr/>
          <p:nvPr/>
        </p:nvSpPr>
        <p:spPr>
          <a:xfrm>
            <a:off x="5783126" y="697489"/>
            <a:ext cx="4534581" cy="10678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¿Como sacar una dosis con utilizando los %?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7230" r="5487" b="6513"/>
          <a:stretch/>
        </p:blipFill>
        <p:spPr bwMode="auto">
          <a:xfrm>
            <a:off x="9543037" y="5007623"/>
            <a:ext cx="1784605" cy="169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168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9835" y="0"/>
            <a:ext cx="10515600" cy="74034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L" sz="3600"/>
              <a:t>¿Como sacar la dosis de la siguiente  medicamento?</a:t>
            </a:r>
            <a:endParaRPr lang="es-CL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1" y="842964"/>
            <a:ext cx="3869625" cy="136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2" t="6266" r="50000" b="3206"/>
          <a:stretch/>
        </p:blipFill>
        <p:spPr bwMode="auto">
          <a:xfrm rot="5400000">
            <a:off x="1547637" y="765417"/>
            <a:ext cx="1080457" cy="397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01664" y="1287965"/>
            <a:ext cx="2310303" cy="130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782940" y="2210937"/>
            <a:ext cx="5008726" cy="1015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2000" dirty="0"/>
              <a:t>El médico le indica  lo siguiente:</a:t>
            </a:r>
          </a:p>
          <a:p>
            <a:r>
              <a:rPr lang="es-CL" sz="2000" dirty="0"/>
              <a:t>Administrar suero fisiológico al 0,9% + 4 gr de NACL + 2 gr de KCL en 1000 ml</a:t>
            </a: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668740" y="3291394"/>
            <a:ext cx="11122926" cy="25634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400" dirty="0"/>
              <a:t>Sacar el % por cada ampolla del producto / cloruro de potasio </a:t>
            </a:r>
            <a:r>
              <a:rPr lang="es-CL" sz="2400" dirty="0">
                <a:solidFill>
                  <a:schemeClr val="tx2"/>
                </a:solidFill>
              </a:rPr>
              <a:t>10% en 10 ml, se desprende para poder sacar la regla de 3 simple y quedaría de la siguiente forma:</a:t>
            </a:r>
          </a:p>
          <a:p>
            <a:r>
              <a:rPr lang="es-CL" sz="2400" dirty="0">
                <a:solidFill>
                  <a:schemeClr val="tx2"/>
                </a:solidFill>
              </a:rPr>
              <a:t>10 </a:t>
            </a:r>
            <a:r>
              <a:rPr lang="es-CL" sz="2400" dirty="0" err="1">
                <a:solidFill>
                  <a:schemeClr val="tx2"/>
                </a:solidFill>
              </a:rPr>
              <a:t>grs</a:t>
            </a:r>
            <a:r>
              <a:rPr lang="es-CL" sz="2400" dirty="0">
                <a:solidFill>
                  <a:schemeClr val="tx2"/>
                </a:solidFill>
              </a:rPr>
              <a:t> = 100 ml</a:t>
            </a:r>
          </a:p>
          <a:p>
            <a:r>
              <a:rPr lang="es-CL" sz="2400" dirty="0">
                <a:solidFill>
                  <a:schemeClr val="tx2"/>
                </a:solidFill>
              </a:rPr>
              <a:t> x         =   10 ml             X= 1grs de KCL ; entonces 1 ampolla de KCL tiene 1 gr en su interior, entonces ¿cuantas ampollas necesitamos? </a:t>
            </a:r>
          </a:p>
          <a:p>
            <a:endParaRPr lang="es-CL" sz="2400" dirty="0">
              <a:solidFill>
                <a:srgbClr val="FF0000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102116" y="3291395"/>
            <a:ext cx="566624" cy="7403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2</a:t>
            </a:r>
          </a:p>
        </p:txBody>
      </p:sp>
      <p:sp>
        <p:nvSpPr>
          <p:cNvPr id="13" name="12 Cerrar llave"/>
          <p:cNvSpPr/>
          <p:nvPr/>
        </p:nvSpPr>
        <p:spPr>
          <a:xfrm>
            <a:off x="2715903" y="4241595"/>
            <a:ext cx="341195" cy="663092"/>
          </a:xfrm>
          <a:prstGeom prst="rightBrace">
            <a:avLst>
              <a:gd name="adj1" fmla="val 8333"/>
              <a:gd name="adj2" fmla="val 520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742" y="1621344"/>
            <a:ext cx="107315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Llamada de nube"/>
          <p:cNvSpPr/>
          <p:nvPr/>
        </p:nvSpPr>
        <p:spPr>
          <a:xfrm>
            <a:off x="5783126" y="697489"/>
            <a:ext cx="4534581" cy="10678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¿Como sacar una dosis con utilizando los %?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10594" y="5286506"/>
            <a:ext cx="1027586" cy="35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404" y="4967073"/>
            <a:ext cx="354012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1" t="19684" r="17223" b="18929"/>
          <a:stretch/>
        </p:blipFill>
        <p:spPr bwMode="auto">
          <a:xfrm>
            <a:off x="9765126" y="4904687"/>
            <a:ext cx="1917357" cy="182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578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9835" y="0"/>
            <a:ext cx="10515600" cy="74034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L" sz="3600"/>
              <a:t>¿Como sacar la dosis de la siguiente  medicamento?</a:t>
            </a:r>
            <a:endParaRPr lang="es-CL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1" y="842964"/>
            <a:ext cx="3869625" cy="136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2" t="6266" r="50000" b="3206"/>
          <a:stretch/>
        </p:blipFill>
        <p:spPr bwMode="auto">
          <a:xfrm rot="5400000">
            <a:off x="1547637" y="765417"/>
            <a:ext cx="1080457" cy="397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01664" y="1287965"/>
            <a:ext cx="2310303" cy="130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782940" y="2210937"/>
            <a:ext cx="5008726" cy="1015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2000" dirty="0"/>
              <a:t>El médico le indica  lo siguiente:</a:t>
            </a:r>
          </a:p>
          <a:p>
            <a:r>
              <a:rPr lang="es-CL" sz="2000" dirty="0"/>
              <a:t>Administrar suero fisiológico al 0,9% + 4 gr de NACL + 2 gr de KCL en 1000 ml </a:t>
            </a: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668740" y="3291395"/>
            <a:ext cx="11122926" cy="22905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400" dirty="0">
                <a:solidFill>
                  <a:srgbClr val="FF0000"/>
                </a:solidFill>
              </a:rPr>
              <a:t>Ahora debemos incorporar las ampollas de electrolitos (NACL y KCL) al suero fisiológico, para esto tener presente que: si la indicación dice que el volumen total para administrar son 1000 cc y si agregamos las ampollas quedara un total de 1.040 ml, para esto se debe:</a:t>
            </a:r>
          </a:p>
          <a:p>
            <a:r>
              <a:rPr lang="es-CL" sz="2400" b="1" dirty="0">
                <a:solidFill>
                  <a:schemeClr val="tx2"/>
                </a:solidFill>
              </a:rPr>
              <a:t>Eliminar 40 cc de suero antes de agregar los electrolito</a:t>
            </a:r>
          </a:p>
        </p:txBody>
      </p:sp>
      <p:sp>
        <p:nvSpPr>
          <p:cNvPr id="12" name="11 Elipse"/>
          <p:cNvSpPr/>
          <p:nvPr/>
        </p:nvSpPr>
        <p:spPr>
          <a:xfrm>
            <a:off x="102116" y="3291395"/>
            <a:ext cx="566624" cy="7403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3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742" y="1621344"/>
            <a:ext cx="107315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Llamada de nube"/>
          <p:cNvSpPr/>
          <p:nvPr/>
        </p:nvSpPr>
        <p:spPr>
          <a:xfrm>
            <a:off x="5783126" y="697489"/>
            <a:ext cx="4534581" cy="10678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¿Como sacar una dosis con utilizando los %?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070" y="4758804"/>
            <a:ext cx="3498660" cy="209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256" y="5422710"/>
            <a:ext cx="1316544" cy="13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Llamada ovalada"/>
          <p:cNvSpPr/>
          <p:nvPr/>
        </p:nvSpPr>
        <p:spPr>
          <a:xfrm>
            <a:off x="2971800" y="5471382"/>
            <a:ext cx="2811326" cy="902122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Ahora se puede administrar!!!!!</a:t>
            </a:r>
          </a:p>
        </p:txBody>
      </p:sp>
    </p:spTree>
    <p:extLst>
      <p:ext uri="{BB962C8B-B14F-4D97-AF65-F5344CB8AC3E}">
        <p14:creationId xmlns:p14="http://schemas.microsoft.com/office/powerpoint/2010/main" val="3007277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5370" y="215000"/>
            <a:ext cx="10515600" cy="890469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CL" sz="3600" dirty="0"/>
              <a:t>CALCULO DE VOLUMEN (ML/HR) Y GOTEO (GTS/MIN)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83" y="5209349"/>
            <a:ext cx="6334125" cy="155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274" y="2680039"/>
            <a:ext cx="1431734" cy="143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13899" y="1255594"/>
            <a:ext cx="75062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     Para calcular un volumen a infundir en horas, se debe convertir simplemente el volumen en ML o CC.</a:t>
            </a:r>
          </a:p>
          <a:p>
            <a:r>
              <a:rPr lang="es-CL" dirty="0"/>
              <a:t>Conceptos básicos: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b="1" dirty="0"/>
              <a:t>1 LT = 1.000 cc o ml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b="1" dirty="0"/>
              <a:t>½ LT = 500 cc o ml</a:t>
            </a:r>
          </a:p>
          <a:p>
            <a:endParaRPr lang="es-CL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315590" y="2680039"/>
            <a:ext cx="3167062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7603323" y="1972153"/>
            <a:ext cx="23625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FORMULA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13899" y="3009920"/>
            <a:ext cx="27676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Ejemplo…..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6360" y="3613484"/>
            <a:ext cx="67010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El medico indica pasar una solución de suero fisiológico 1</a:t>
            </a:r>
            <a:r>
              <a:rPr lang="es-CL" sz="1400" dirty="0"/>
              <a:t>1/2</a:t>
            </a:r>
            <a:r>
              <a:rPr lang="es-CL" dirty="0"/>
              <a:t> LT en 24 horas. </a:t>
            </a:r>
          </a:p>
          <a:p>
            <a:pPr marL="342900" indent="-342900">
              <a:buFont typeface="+mj-lt"/>
              <a:buAutoNum type="arabicPeriod"/>
            </a:pPr>
            <a:r>
              <a:rPr lang="es-CL" b="1" dirty="0">
                <a:solidFill>
                  <a:srgbClr val="FF0000"/>
                </a:solidFill>
              </a:rPr>
              <a:t>Pasar los LTS a ML o CC </a:t>
            </a:r>
          </a:p>
          <a:p>
            <a:r>
              <a:rPr lang="es-CL" b="1" dirty="0">
                <a:solidFill>
                  <a:srgbClr val="FF0000"/>
                </a:solidFill>
              </a:rPr>
              <a:t>1 LT = 1.000 cc o ml</a:t>
            </a:r>
          </a:p>
          <a:p>
            <a:r>
              <a:rPr lang="es-CL" b="1" dirty="0">
                <a:solidFill>
                  <a:srgbClr val="FF0000"/>
                </a:solidFill>
              </a:rPr>
              <a:t>½ </a:t>
            </a:r>
            <a:r>
              <a:rPr lang="es-CL" b="1" dirty="0" err="1">
                <a:solidFill>
                  <a:srgbClr val="FF0000"/>
                </a:solidFill>
              </a:rPr>
              <a:t>Lt</a:t>
            </a:r>
            <a:r>
              <a:rPr lang="es-CL" b="1" dirty="0">
                <a:solidFill>
                  <a:srgbClr val="FF0000"/>
                </a:solidFill>
              </a:rPr>
              <a:t>= 500 cc o ml                   1.500 cc o ml</a:t>
            </a:r>
          </a:p>
          <a:p>
            <a:endParaRPr lang="es-CL" dirty="0"/>
          </a:p>
          <a:p>
            <a:r>
              <a:rPr lang="es-CL" b="1" dirty="0"/>
              <a:t>2. Ahora se puede ocupar la formula: </a:t>
            </a:r>
          </a:p>
          <a:p>
            <a:endParaRPr lang="es-CL" dirty="0"/>
          </a:p>
        </p:txBody>
      </p:sp>
      <p:sp>
        <p:nvSpPr>
          <p:cNvPr id="10" name="9 Cerrar llave"/>
          <p:cNvSpPr/>
          <p:nvPr/>
        </p:nvSpPr>
        <p:spPr>
          <a:xfrm>
            <a:off x="2156346" y="4490647"/>
            <a:ext cx="354842" cy="5044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85"/>
          <a:stretch/>
        </p:blipFill>
        <p:spPr bwMode="auto">
          <a:xfrm>
            <a:off x="441467" y="5636525"/>
            <a:ext cx="3170238" cy="97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Flecha derecha"/>
          <p:cNvSpPr/>
          <p:nvPr/>
        </p:nvSpPr>
        <p:spPr>
          <a:xfrm>
            <a:off x="4067033" y="5773003"/>
            <a:ext cx="1419367" cy="352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93"/>
          <a:stretch/>
        </p:blipFill>
        <p:spPr bwMode="auto">
          <a:xfrm>
            <a:off x="4647695" y="1741557"/>
            <a:ext cx="1677409" cy="162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9 Elipse"/>
          <p:cNvSpPr/>
          <p:nvPr/>
        </p:nvSpPr>
        <p:spPr>
          <a:xfrm>
            <a:off x="40943" y="1173707"/>
            <a:ext cx="600502" cy="3548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82238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5370" y="215000"/>
            <a:ext cx="10515600" cy="890469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CL" sz="3600" dirty="0"/>
              <a:t>CALCULO DE VOLUMEN (ML/HR) Y GOTEO (GTS/MIN)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11" y="3250896"/>
            <a:ext cx="7205662" cy="148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2" t="43140" r="21512" b="22186"/>
          <a:stretch/>
        </p:blipFill>
        <p:spPr bwMode="auto">
          <a:xfrm>
            <a:off x="196210" y="1132764"/>
            <a:ext cx="7920879" cy="211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319" y="4731677"/>
            <a:ext cx="1984660" cy="1816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95534" y="1023582"/>
            <a:ext cx="600502" cy="3548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49" y="1378424"/>
            <a:ext cx="3962400" cy="498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53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7"/>
          <a:stretch/>
        </p:blipFill>
        <p:spPr bwMode="auto">
          <a:xfrm>
            <a:off x="-95534" y="0"/>
            <a:ext cx="12287534" cy="670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3115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843</Words>
  <Application>Microsoft Office PowerPoint</Application>
  <PresentationFormat>Panorámica</PresentationFormat>
  <Paragraphs>70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Ejemplo….</vt:lpstr>
      <vt:lpstr>¿Como sacar la dosis de la siguiente  medicamento?</vt:lpstr>
      <vt:lpstr>¿Como sacar la dosis de la siguiente  medicamento?</vt:lpstr>
      <vt:lpstr>¿Como sacar la dosis de la siguiente  medicamento?</vt:lpstr>
      <vt:lpstr>CALCULO DE VOLUMEN (ML/HR) Y GOTEO (GTS/MIN)</vt:lpstr>
      <vt:lpstr>CALCULO DE VOLUMEN (ML/HR) Y GOTEO (GTS/MIN)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Retroalimentación de S.O.M.E.</dc:title>
  <dc:creator>Usuario de Windows</dc:creator>
  <cp:lastModifiedBy>Paola</cp:lastModifiedBy>
  <cp:revision>97</cp:revision>
  <dcterms:created xsi:type="dcterms:W3CDTF">2020-03-26T01:44:03Z</dcterms:created>
  <dcterms:modified xsi:type="dcterms:W3CDTF">2020-07-24T15:50:29Z</dcterms:modified>
</cp:coreProperties>
</file>