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69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25-05-2020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401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25-05-2020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310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25-05-2020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445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25-05-2020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288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25-05-2020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851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25-05-2020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243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25-05-2020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152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25-05-2020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53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25-05-2020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330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25-05-2020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180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25-05-2020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873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578E5-4418-44B9-A4C4-99C8197632F5}" type="datetimeFigureOut">
              <a:rPr lang="es-CL" smtClean="0"/>
              <a:t>25-05-2020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1C9DB-88CE-4576-9E61-F07417DE2C2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031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mailto:alexis.berrios@liceo-victorinolastarria.c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59525" y="1600347"/>
            <a:ext cx="9144000" cy="975754"/>
          </a:xfrm>
        </p:spPr>
        <p:txBody>
          <a:bodyPr>
            <a:normAutofit/>
          </a:bodyPr>
          <a:lstStyle/>
          <a:p>
            <a:r>
              <a:rPr lang="es-CL" b="1" dirty="0"/>
              <a:t>ASIGNATURA: ADMINISTACIÓN DE MEDICAMENTOS</a:t>
            </a:r>
          </a:p>
          <a:p>
            <a:r>
              <a:rPr lang="es-CL" b="1" dirty="0"/>
              <a:t>FECHA: Semana del 25 al 29 de Mayo. CURSO : 4° D</a:t>
            </a:r>
          </a:p>
          <a:p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187570" y="153797"/>
            <a:ext cx="1144032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Clase N°9: </a:t>
            </a:r>
            <a:r>
              <a:rPr lang="es-ES" sz="32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CLASIFICACIÓN BÁSICA DE </a:t>
            </a:r>
          </a:p>
          <a:p>
            <a:pPr algn="ctr"/>
            <a:r>
              <a:rPr lang="es-ES" sz="32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LOS MEDICAMENTOS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87569" y="2521161"/>
            <a:ext cx="11687912" cy="15081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u="sng" dirty="0">
                <a:solidFill>
                  <a:srgbClr val="FF0000"/>
                </a:solidFill>
              </a:rPr>
              <a:t>GUÍA DE ESTUDIO N° 8 UNIDAD 1 “</a:t>
            </a:r>
            <a:r>
              <a:rPr lang="es-ES_tradnl" sz="2000" b="1" u="sng" dirty="0">
                <a:solidFill>
                  <a:srgbClr val="FF0000"/>
                </a:solidFill>
              </a:rPr>
              <a:t>MANEJO, CONSERVACIÓN Y DISTRIBUCIÓN DE LOS TIPOS DE FARMACOS”</a:t>
            </a:r>
            <a:endParaRPr lang="es-CL" sz="2000" dirty="0">
              <a:solidFill>
                <a:srgbClr val="FF0000"/>
              </a:solidFill>
            </a:endParaRPr>
          </a:p>
          <a:p>
            <a:r>
              <a:rPr lang="es-ES" b="1" dirty="0">
                <a:solidFill>
                  <a:schemeClr val="tx2"/>
                </a:solidFill>
              </a:rPr>
              <a:t>OBJETIVO GENERAL:</a:t>
            </a:r>
          </a:p>
          <a:p>
            <a:r>
              <a:rPr lang="es-ES" dirty="0"/>
              <a:t>Prepara medicamentos indicados al adulto mayor, de acuerdo a la prescripción médica e indicación de enfermería, aplicando los principios de asepsia y antisepsia, la técnica descrita en el manual de procedimientos de enfermería y las indicaciones establecidas por el laboratorio farmacéutico.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87570" y="4003531"/>
            <a:ext cx="1168791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OBJETIVO DE LA CLASE:</a:t>
            </a:r>
          </a:p>
          <a:p>
            <a:r>
              <a:rPr lang="es-ES_tradnl" dirty="0">
                <a:solidFill>
                  <a:schemeClr val="tx1"/>
                </a:solidFill>
              </a:rPr>
              <a:t>Conocer las formas y  la presentación de un producto farmacéutico, con el fin de prevenir un error de medicación y/o la muerte de un paciente.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7570" y="5402822"/>
            <a:ext cx="1168791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b="1" dirty="0"/>
          </a:p>
          <a:p>
            <a:r>
              <a:rPr lang="es-ES" b="1" dirty="0"/>
              <a:t>Lea atentamente el PPT y realice la actividad en su cuaderno, sáquele una fotografía y la envíela al mail </a:t>
            </a:r>
            <a:r>
              <a:rPr lang="es-CL" dirty="0">
                <a:solidFill>
                  <a:srgbClr val="FF0000"/>
                </a:solidFill>
                <a:hlinkClick r:id="rId2"/>
              </a:rPr>
              <a:t>alexis.berrios@liceo-victorinolastarria.cl</a:t>
            </a:r>
            <a:r>
              <a:rPr lang="es-CL" dirty="0">
                <a:solidFill>
                  <a:srgbClr val="FF0000"/>
                </a:solidFill>
              </a:rPr>
              <a:t>, </a:t>
            </a:r>
            <a:r>
              <a:rPr lang="es-CL" b="1" dirty="0"/>
              <a:t>plazo de entrega 25 de mayo a las 23.59 </a:t>
            </a:r>
            <a:r>
              <a:rPr lang="es-CL" b="1" dirty="0" err="1"/>
              <a:t>hrs</a:t>
            </a:r>
            <a:r>
              <a:rPr lang="es-CL" b="1" dirty="0"/>
              <a:t>.</a:t>
            </a:r>
            <a:r>
              <a:rPr lang="es-ES" b="1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t="4770" r="2955" b="76140"/>
          <a:stretch/>
        </p:blipFill>
        <p:spPr bwMode="auto">
          <a:xfrm>
            <a:off x="187570" y="4926842"/>
            <a:ext cx="9011503" cy="72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9" y="270647"/>
            <a:ext cx="10668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633" y="153797"/>
            <a:ext cx="215265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638" y="4681182"/>
            <a:ext cx="2065361" cy="164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263" y="1479822"/>
            <a:ext cx="1491390" cy="92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88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48" y="224976"/>
            <a:ext cx="1654060" cy="209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986" y="1583141"/>
            <a:ext cx="1697444" cy="105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5" b="31035"/>
          <a:stretch/>
        </p:blipFill>
        <p:spPr bwMode="auto">
          <a:xfrm>
            <a:off x="1692607" y="895580"/>
            <a:ext cx="4148635" cy="75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897430" y="1719618"/>
            <a:ext cx="8866940" cy="3985146"/>
          </a:xfrm>
        </p:spPr>
        <p:txBody>
          <a:bodyPr>
            <a:noAutofit/>
          </a:bodyPr>
          <a:lstStyle/>
          <a:p>
            <a:r>
              <a:rPr lang="es-CL" sz="2400" dirty="0"/>
              <a:t>La clasificación de medicamentos, nos sirven para identificar que acción farmacológica va a producir según los signos y síntomas de una enfermedad crónica y/o infecciosa.</a:t>
            </a:r>
          </a:p>
          <a:p>
            <a:pPr marL="0" indent="0">
              <a:buNone/>
            </a:pPr>
            <a:r>
              <a:rPr lang="es-CL" sz="2400" dirty="0"/>
              <a:t>Ejemplo:                                                                  </a:t>
            </a:r>
            <a:r>
              <a:rPr lang="es-CL" sz="2400" b="1" dirty="0">
                <a:solidFill>
                  <a:srgbClr val="FF0000"/>
                </a:solidFill>
              </a:rPr>
              <a:t>FAMILIA DE LOS                          						ANTIHISTAMINICOS</a:t>
            </a:r>
          </a:p>
          <a:p>
            <a:pPr marL="0" lvl="0" indent="0">
              <a:buNone/>
            </a:pPr>
            <a:r>
              <a:rPr lang="es-CL" sz="2400" dirty="0"/>
              <a:t>			 			RAD: </a:t>
            </a:r>
            <a:r>
              <a:rPr lang="es-ES" sz="2400" dirty="0"/>
              <a:t>Somnolencia</a:t>
            </a:r>
            <a:endParaRPr lang="es-CL" sz="2400" dirty="0"/>
          </a:p>
          <a:p>
            <a:pPr marL="0" lvl="0" indent="0">
              <a:buNone/>
            </a:pPr>
            <a:r>
              <a:rPr lang="es-ES" sz="2400" dirty="0"/>
              <a:t>						Cefalea </a:t>
            </a:r>
            <a:endParaRPr lang="es-CL" sz="2400" dirty="0"/>
          </a:p>
          <a:p>
            <a:pPr marL="0" indent="0">
              <a:buNone/>
            </a:pPr>
            <a:r>
              <a:rPr lang="es-ES" sz="2400" dirty="0"/>
              <a:t>						Sensación de 				                          sequedad en la boca, nariz y garganta</a:t>
            </a:r>
            <a:endParaRPr lang="es-CL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171" y="2879675"/>
            <a:ext cx="3226939" cy="174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23"/>
          <a:stretch/>
        </p:blipFill>
        <p:spPr bwMode="auto">
          <a:xfrm>
            <a:off x="150220" y="4749422"/>
            <a:ext cx="2142916" cy="201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293135" y="5792507"/>
            <a:ext cx="5199797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2400" dirty="0"/>
              <a:t>Pero…. ¿como sabemos la dosis que va a indicar el medico?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2" t="1830" r="20547" b="3737"/>
          <a:stretch/>
        </p:blipFill>
        <p:spPr bwMode="auto">
          <a:xfrm>
            <a:off x="11315371" y="4931677"/>
            <a:ext cx="642687" cy="804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8584439" y="5736211"/>
            <a:ext cx="3207225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000" dirty="0"/>
              <a:t>En esta capsula conocerán como se hace este procedimiento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087551" y="191110"/>
            <a:ext cx="5984843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Esperando que se encuentren bien ustedes </a:t>
            </a:r>
          </a:p>
          <a:p>
            <a:pPr algn="ctr"/>
            <a:r>
              <a:rPr lang="es-ES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 sus familias, iniciaremos </a:t>
            </a:r>
          </a:p>
          <a:p>
            <a:pPr algn="ctr"/>
            <a:r>
              <a:rPr lang="es-ES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guía recordando la semana anterior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716" y="68289"/>
            <a:ext cx="2480634" cy="82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800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89740" y="378772"/>
            <a:ext cx="10515600" cy="78128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CL" sz="3600" dirty="0"/>
              <a:t>FORMAS FARMACEUTICAS </a:t>
            </a:r>
          </a:p>
        </p:txBody>
      </p:sp>
      <p:sp>
        <p:nvSpPr>
          <p:cNvPr id="4" name="AutoShape 2" descr="FORMAS FARMACÉUTICAS | Farmacus.com.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940274" y="1296763"/>
            <a:ext cx="19219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1.- SÓLIDAS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8114875" y="1303474"/>
            <a:ext cx="26769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2.- SEMISÓLIDAS</a:t>
            </a:r>
            <a:endParaRPr lang="es-CL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233112" y="3710432"/>
            <a:ext cx="24404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5.- DISPOSITIVOS </a:t>
            </a:r>
          </a:p>
          <a:p>
            <a:pPr algn="ctr"/>
            <a:r>
              <a:rPr lang="es-E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TRANSDÉRMICOS</a:t>
            </a:r>
            <a:endParaRPr lang="es-CL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599296" y="2346405"/>
            <a:ext cx="23189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4.- GASEOSAS </a:t>
            </a:r>
            <a:endParaRPr lang="es-CL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07975" y="3993258"/>
            <a:ext cx="20870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3.- LIQUIDAS</a:t>
            </a:r>
            <a:endParaRPr lang="es-CL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55575" y="1730852"/>
            <a:ext cx="3406492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Comprimidos o tabletas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Capsulas (duras y blandas)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Grageas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Polvos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Granulados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Supositorios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Óvulos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Liofilizados (frascos ampollas)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7750104" y="1758009"/>
            <a:ext cx="3406492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Pastas dérmicas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Geles o jaleas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Pomadas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Ungüentos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cremas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7781499" y="4541429"/>
            <a:ext cx="340649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Parches adhesivos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Implantes subcutáneos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197996" y="4516478"/>
            <a:ext cx="3406492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Sueros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Gotas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Jarabes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Inyectables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Enemas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Lociones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tinturas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4375007" y="2883134"/>
            <a:ext cx="340649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Inhalaciones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de polvo seco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Aerosoles (PAFF)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nebulizaciones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44" y="3952976"/>
            <a:ext cx="1474919" cy="157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780" y="1166700"/>
            <a:ext cx="2667000" cy="117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925" y="1799982"/>
            <a:ext cx="209165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329" y="4039176"/>
            <a:ext cx="2217847" cy="163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862" y="5187760"/>
            <a:ext cx="2132443" cy="14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92" y="145091"/>
            <a:ext cx="10668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75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0905" y="228647"/>
            <a:ext cx="10515600" cy="68575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CL" dirty="0"/>
              <a:t>Presentación de un producto farmacéutico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5" y="1187355"/>
            <a:ext cx="10904560" cy="517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927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0905" y="228647"/>
            <a:ext cx="10515600" cy="68575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CL" dirty="0"/>
              <a:t>En resumen…..</a:t>
            </a:r>
          </a:p>
        </p:txBody>
      </p:sp>
      <p:pic>
        <p:nvPicPr>
          <p:cNvPr id="5122" name="Picture 2" descr="Retirado un lote de la marca más conocida de paracetamol por error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0" t="14391" r="14232" b="14708"/>
          <a:stretch/>
        </p:blipFill>
        <p:spPr bwMode="auto">
          <a:xfrm>
            <a:off x="272955" y="1064527"/>
            <a:ext cx="486511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663821" y="1200160"/>
            <a:ext cx="4517409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LA FORMULA FARMACÉUTICA </a:t>
            </a:r>
          </a:p>
          <a:p>
            <a:r>
              <a:rPr lang="es-CL" dirty="0"/>
              <a:t>es solido (es en polvo ya que dice sobre)</a:t>
            </a:r>
          </a:p>
          <a:p>
            <a:endParaRPr lang="es-CL" dirty="0"/>
          </a:p>
          <a:p>
            <a:pPr algn="ctr"/>
            <a:endParaRPr lang="es-CL" dirty="0">
              <a:solidFill>
                <a:schemeClr val="accent2"/>
              </a:solidFill>
            </a:endParaRPr>
          </a:p>
          <a:p>
            <a:pPr algn="ctr"/>
            <a:r>
              <a:rPr lang="es-CL" dirty="0">
                <a:solidFill>
                  <a:schemeClr val="accent2"/>
                </a:solidFill>
              </a:rPr>
              <a:t>PRESENTACIÓN DEL PRODUCTO FARMACÉUTICO 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Nombre comercial: </a:t>
            </a:r>
            <a:r>
              <a:rPr lang="es-CL" dirty="0" err="1"/>
              <a:t>Gelocatil</a:t>
            </a:r>
            <a:endParaRPr lang="es-CL" dirty="0"/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Nombre genérico: Paracetamol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Concentración del producto: 1 G (gramo)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Fecha de vencimiento: mayo 2012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Lote: 1706</a:t>
            </a:r>
          </a:p>
          <a:p>
            <a:pPr marL="285750" indent="-285750">
              <a:buFont typeface="Arial" pitchFamily="34" charset="0"/>
              <a:buChar char="•"/>
            </a:pPr>
            <a:endParaRPr lang="es-CL" dirty="0"/>
          </a:p>
          <a:p>
            <a:pPr marL="285750" indent="-285750">
              <a:buFont typeface="Arial" pitchFamily="34" charset="0"/>
              <a:buChar char="•"/>
            </a:pPr>
            <a:endParaRPr lang="es-CL" dirty="0"/>
          </a:p>
          <a:p>
            <a:pPr marL="285750" indent="-285750">
              <a:buFont typeface="Arial" pitchFamily="34" charset="0"/>
              <a:buChar char="•"/>
            </a:pPr>
            <a:endParaRPr lang="es-CL" dirty="0"/>
          </a:p>
          <a:p>
            <a:pPr marL="285750" indent="-285750">
              <a:buFont typeface="Arial" pitchFamily="34" charset="0"/>
              <a:buChar char="•"/>
            </a:pPr>
            <a:endParaRPr lang="es-CL" dirty="0"/>
          </a:p>
          <a:p>
            <a:endParaRPr lang="es-C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851" y="3759230"/>
            <a:ext cx="29813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850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1" y="5268036"/>
            <a:ext cx="2196829" cy="139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96" y="109183"/>
            <a:ext cx="2597624" cy="194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4520" y="365125"/>
            <a:ext cx="8119280" cy="71816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CL" dirty="0"/>
              <a:t>TAREA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0124" y="1877715"/>
            <a:ext cx="7574509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CL" sz="2400" dirty="0"/>
              <a:t>Registre en su cuaderno fecha, objetivo general y de la clase. </a:t>
            </a:r>
          </a:p>
          <a:p>
            <a:pPr marL="0" indent="0">
              <a:buNone/>
            </a:pPr>
            <a:r>
              <a:rPr lang="es-CL" sz="2400" dirty="0"/>
              <a:t>2. Escriba en su cuaderno las formas farmacéuticas y la presentación de un producto farmacéutico.</a:t>
            </a:r>
          </a:p>
          <a:p>
            <a:pPr marL="0" indent="0">
              <a:buNone/>
            </a:pPr>
            <a:r>
              <a:rPr lang="es-CL" sz="2400" dirty="0"/>
              <a:t>3. Según el medicamentos que a continuación se presenta usted debe decir que forma farmacéutica es y  nombrar la presentación del producto farmacéutico (nombre comercial, nombre genérico, concentración del medicamento, fecha de vencimiento)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" t="66784" r="-989" b="-2130"/>
          <a:stretch/>
        </p:blipFill>
        <p:spPr bwMode="auto">
          <a:xfrm>
            <a:off x="8678413" y="5563665"/>
            <a:ext cx="3219450" cy="111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1" r="23827"/>
          <a:stretch/>
        </p:blipFill>
        <p:spPr bwMode="auto">
          <a:xfrm>
            <a:off x="8366076" y="1313880"/>
            <a:ext cx="3665605" cy="381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562674" y="5830389"/>
            <a:ext cx="555979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perseverancia y la constancia </a:t>
            </a:r>
          </a:p>
          <a:p>
            <a:pPr algn="ctr"/>
            <a:r>
              <a:rPr lang="es-ES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hace un profesional integral y competente</a:t>
            </a:r>
          </a:p>
        </p:txBody>
      </p:sp>
    </p:spTree>
    <p:extLst>
      <p:ext uri="{BB962C8B-B14F-4D97-AF65-F5344CB8AC3E}">
        <p14:creationId xmlns:p14="http://schemas.microsoft.com/office/powerpoint/2010/main" val="42502662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490</Words>
  <Application>Microsoft Office PowerPoint</Application>
  <PresentationFormat>Widescreen</PresentationFormat>
  <Paragraphs>75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PowerPoint Presentation</vt:lpstr>
      <vt:lpstr>PowerPoint Presentation</vt:lpstr>
      <vt:lpstr>FORMAS FARMACEUTICAS </vt:lpstr>
      <vt:lpstr>Presentación de un producto farmacéutico</vt:lpstr>
      <vt:lpstr>En resumen…..</vt:lpstr>
      <vt:lpstr>TAREA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Retroalimentación de S.O.M.E.</dc:title>
  <dc:creator>Usuario de Windows</dc:creator>
  <cp:lastModifiedBy>famila paz tarifeño</cp:lastModifiedBy>
  <cp:revision>54</cp:revision>
  <dcterms:created xsi:type="dcterms:W3CDTF">2020-03-26T01:44:03Z</dcterms:created>
  <dcterms:modified xsi:type="dcterms:W3CDTF">2020-05-25T16:14:42Z</dcterms:modified>
</cp:coreProperties>
</file>