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2" r:id="rId5"/>
    <p:sldId id="273" r:id="rId6"/>
    <p:sldId id="27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ADMINISTACIÓN DE MEDICAMENTOS</a:t>
            </a:r>
          </a:p>
          <a:p>
            <a:r>
              <a:rPr lang="es-CL" b="1" dirty="0" smtClean="0"/>
              <a:t>FECHA: 11 DE MAYO, 2020.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N°7: </a:t>
            </a:r>
            <a:r>
              <a:rPr lang="es-ES" sz="3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CLASIFICACIÓN BÁSICA DE </a:t>
            </a:r>
          </a:p>
          <a:p>
            <a:pPr algn="ctr"/>
            <a:r>
              <a:rPr lang="es-ES" sz="3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 MEDICAMENTOS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FF0000"/>
                </a:solidFill>
              </a:rPr>
              <a:t>GUÍA </a:t>
            </a:r>
            <a:r>
              <a:rPr lang="es-ES" sz="2000" b="1" u="sng" dirty="0">
                <a:solidFill>
                  <a:srgbClr val="FF0000"/>
                </a:solidFill>
              </a:rPr>
              <a:t>DE ESTUDIO N° 7</a:t>
            </a:r>
            <a:r>
              <a:rPr lang="es-ES" sz="2000" b="1" u="sng" dirty="0" smtClean="0">
                <a:solidFill>
                  <a:srgbClr val="FF0000"/>
                </a:solidFill>
              </a:rPr>
              <a:t> </a:t>
            </a:r>
            <a:r>
              <a:rPr lang="es-ES" sz="2000" b="1" u="sng" dirty="0">
                <a:solidFill>
                  <a:srgbClr val="FF0000"/>
                </a:solidFill>
              </a:rPr>
              <a:t>UNIDAD 1 “</a:t>
            </a:r>
            <a:r>
              <a:rPr lang="es-ES_tradnl" sz="2000" b="1" u="sng" dirty="0">
                <a:solidFill>
                  <a:srgbClr val="FF0000"/>
                </a:solidFill>
              </a:rPr>
              <a:t>MANEJO,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CONSERVACIÓN </a:t>
            </a:r>
            <a:r>
              <a:rPr lang="es-ES_tradnl" sz="2000" b="1" u="sng" dirty="0">
                <a:solidFill>
                  <a:srgbClr val="FF0000"/>
                </a:solidFill>
              </a:rPr>
              <a:t>Y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DISTRIBUCIÓN </a:t>
            </a:r>
            <a:r>
              <a:rPr lang="es-ES_tradnl" sz="2000" b="1" u="sng" dirty="0">
                <a:solidFill>
                  <a:srgbClr val="FF0000"/>
                </a:solidFill>
              </a:rPr>
              <a:t>DE LOS TIPOS DE FARMACOS”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 smtClean="0"/>
              <a:t>Prepara </a:t>
            </a:r>
            <a:r>
              <a:rPr lang="es-ES" dirty="0"/>
              <a:t>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</a:t>
            </a:r>
            <a:r>
              <a:rPr lang="es-ES" dirty="0" smtClean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 smtClean="0"/>
              <a:t>Aplicar </a:t>
            </a:r>
            <a:r>
              <a:rPr lang="es-ES_tradnl" dirty="0"/>
              <a:t>la clasificación básica de los medicamentos con el fin de identificar la acción farmacológica, previo a la administración de un producto farmacéutico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 smtClean="0">
                <a:solidFill>
                  <a:srgbClr val="FF0000"/>
                </a:solidFill>
              </a:rPr>
              <a:t>, </a:t>
            </a:r>
            <a:r>
              <a:rPr lang="es-CL" b="1" dirty="0" smtClean="0"/>
              <a:t>plazo de entrega 18 de mayo a las 23.59 </a:t>
            </a:r>
            <a:r>
              <a:rPr lang="es-CL" b="1" dirty="0" err="1" smtClean="0"/>
              <a:t>hrs</a:t>
            </a:r>
            <a:r>
              <a:rPr lang="es-CL" b="1" dirty="0" smtClean="0"/>
              <a:t>.</a:t>
            </a:r>
            <a:r>
              <a:rPr lang="es-ES" b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500" y="4650350"/>
            <a:ext cx="1512982" cy="127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33" y="153797"/>
            <a:ext cx="21526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8" y="224976"/>
            <a:ext cx="1654060" cy="209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213026"/>
              </p:ext>
            </p:extLst>
          </p:nvPr>
        </p:nvGraphicFramePr>
        <p:xfrm>
          <a:off x="6004337" y="982976"/>
          <a:ext cx="6187663" cy="29512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07902"/>
                <a:gridCol w="2979761"/>
              </a:tblGrid>
              <a:tr h="2951223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 smtClean="0">
                          <a:solidFill>
                            <a:schemeClr val="accent4"/>
                          </a:solidFill>
                          <a:effectLst/>
                        </a:rPr>
                        <a:t>AINES</a:t>
                      </a:r>
                      <a:endParaRPr lang="es-CL" sz="1400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>
                          <a:solidFill>
                            <a:schemeClr val="accent4"/>
                          </a:solidFill>
                          <a:effectLst/>
                        </a:rPr>
                        <a:t>Analgésicos de acción central</a:t>
                      </a: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>
                          <a:solidFill>
                            <a:schemeClr val="accent4"/>
                          </a:solidFill>
                          <a:effectLst/>
                        </a:rPr>
                        <a:t>Antibióticos</a:t>
                      </a: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 err="1">
                          <a:solidFill>
                            <a:schemeClr val="accent4"/>
                          </a:solidFill>
                          <a:effectLst/>
                        </a:rPr>
                        <a:t>Antiulcerosos</a:t>
                      </a:r>
                      <a:endParaRPr lang="es-CL" sz="1400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>
                          <a:solidFill>
                            <a:schemeClr val="accent4"/>
                          </a:solidFill>
                          <a:effectLst/>
                        </a:rPr>
                        <a:t>Antieméticos </a:t>
                      </a: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>
                          <a:solidFill>
                            <a:schemeClr val="accent4"/>
                          </a:solidFill>
                          <a:effectLst/>
                        </a:rPr>
                        <a:t>Antidepresivos</a:t>
                      </a: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>
                          <a:solidFill>
                            <a:schemeClr val="accent4"/>
                          </a:solidFill>
                          <a:effectLst/>
                        </a:rPr>
                        <a:t>Antialérgicos </a:t>
                      </a: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>
                          <a:solidFill>
                            <a:schemeClr val="accent4"/>
                          </a:solidFill>
                          <a:effectLst/>
                        </a:rPr>
                        <a:t>Anticonvulsivantes</a:t>
                      </a: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 err="1">
                          <a:solidFill>
                            <a:schemeClr val="accent4"/>
                          </a:solidFill>
                          <a:effectLst/>
                        </a:rPr>
                        <a:t>Antiparkinsonianos</a:t>
                      </a:r>
                      <a:r>
                        <a:rPr lang="es-CL" sz="14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 err="1">
                          <a:solidFill>
                            <a:schemeClr val="accent4"/>
                          </a:solidFill>
                          <a:effectLst/>
                        </a:rPr>
                        <a:t>Antitusivos</a:t>
                      </a:r>
                      <a:r>
                        <a:rPr lang="es-CL" sz="1400" dirty="0">
                          <a:solidFill>
                            <a:schemeClr val="accent4"/>
                          </a:solidFill>
                          <a:effectLst/>
                        </a:rPr>
                        <a:t>, expectorantes o </a:t>
                      </a:r>
                      <a:r>
                        <a:rPr lang="es-CL" sz="1400" dirty="0" err="1">
                          <a:solidFill>
                            <a:schemeClr val="accent4"/>
                          </a:solidFill>
                          <a:effectLst/>
                        </a:rPr>
                        <a:t>mucoliticos</a:t>
                      </a:r>
                      <a:endParaRPr lang="es-CL" sz="1400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>
                          <a:solidFill>
                            <a:srgbClr val="FF0000"/>
                          </a:solidFill>
                          <a:effectLst/>
                        </a:rPr>
                        <a:t>Anticoagulantes </a:t>
                      </a:r>
                    </a:p>
                    <a:p>
                      <a:pPr marL="342900" lvl="0" indent="-3429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400" dirty="0">
                          <a:solidFill>
                            <a:schemeClr val="accent4"/>
                          </a:solidFill>
                          <a:effectLst/>
                        </a:rPr>
                        <a:t>Broncodilatadores</a:t>
                      </a:r>
                      <a:endParaRPr lang="es-CL" sz="14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72" marR="41972" marT="0" marB="0"/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13. Benzodiacepinas</a:t>
                      </a: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14. Diuréticos</a:t>
                      </a: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15. Hipotensores</a:t>
                      </a:r>
                      <a:endParaRPr lang="es-CL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16. </a:t>
                      </a:r>
                      <a:r>
                        <a:rPr lang="es-CL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Antiarítmicos</a:t>
                      </a: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  (</a:t>
                      </a:r>
                      <a:r>
                        <a:rPr lang="es-CL" sz="1400" dirty="0" err="1">
                          <a:solidFill>
                            <a:srgbClr val="FF0000"/>
                          </a:solidFill>
                          <a:effectLst/>
                        </a:rPr>
                        <a:t>betabloqueadores</a:t>
                      </a:r>
                      <a:r>
                        <a:rPr lang="es-CL" sz="14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17. Hipoglucemiantes</a:t>
                      </a:r>
                      <a:endParaRPr lang="es-CL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18. Hipnóticos</a:t>
                      </a:r>
                      <a:endParaRPr lang="es-CL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19. </a:t>
                      </a:r>
                      <a:r>
                        <a:rPr lang="es-CL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Hormonoterápicos</a:t>
                      </a: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s-CL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20. </a:t>
                      </a:r>
                      <a:r>
                        <a:rPr lang="es-CL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hipolipemiantes</a:t>
                      </a:r>
                      <a:endParaRPr lang="es-CL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chemeClr val="accent4"/>
                          </a:solidFill>
                          <a:effectLst/>
                        </a:rPr>
                        <a:t>21. Laxantes</a:t>
                      </a:r>
                      <a:endParaRPr lang="es-CL" sz="1400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22. Relajantes </a:t>
                      </a:r>
                      <a:r>
                        <a:rPr lang="es-CL" sz="1400" dirty="0">
                          <a:solidFill>
                            <a:srgbClr val="FF0000"/>
                          </a:solidFill>
                          <a:effectLst/>
                        </a:rPr>
                        <a:t>musculares</a:t>
                      </a:r>
                    </a:p>
                    <a:p>
                      <a:pPr marL="0" lvl="0" indent="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dirty="0" smtClean="0">
                          <a:solidFill>
                            <a:srgbClr val="FF0000"/>
                          </a:solidFill>
                          <a:effectLst/>
                        </a:rPr>
                        <a:t>23. Vitaminoterapia </a:t>
                      </a:r>
                      <a:endParaRPr lang="es-CL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457200" algn="just" fontAlgn="base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72" marR="41972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86" y="1583141"/>
            <a:ext cx="1697444" cy="105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2211222" y="0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97792" y="982976"/>
            <a:ext cx="319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Los medicamentos se clasifican según la acción farmacológica a realizar dentro del cuerpo, estos se dividen así: </a:t>
            </a:r>
            <a:endParaRPr lang="es-CL" dirty="0"/>
          </a:p>
        </p:txBody>
      </p:sp>
      <p:sp>
        <p:nvSpPr>
          <p:cNvPr id="6" name="5 Flecha a la derecha con bandas"/>
          <p:cNvSpPr/>
          <p:nvPr/>
        </p:nvSpPr>
        <p:spPr>
          <a:xfrm>
            <a:off x="3821373" y="2183305"/>
            <a:ext cx="2169995" cy="457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7100701" y="195329"/>
            <a:ext cx="4619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de color amarillo y rojo fueron</a:t>
            </a:r>
          </a:p>
          <a:p>
            <a:pPr algn="ctr"/>
            <a:r>
              <a:rPr lang="es-E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las tratadas en la clases anteriores</a:t>
            </a:r>
            <a:endParaRPr lang="es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9" b="5727"/>
          <a:stretch/>
        </p:blipFill>
        <p:spPr bwMode="auto">
          <a:xfrm>
            <a:off x="109183" y="2825087"/>
            <a:ext cx="5882185" cy="388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68" y="3780430"/>
            <a:ext cx="5773002" cy="293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8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6" y="109183"/>
            <a:ext cx="2597624" cy="19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4520" y="365125"/>
            <a:ext cx="8119280" cy="71816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 smtClean="0"/>
              <a:t>TAREA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Registre en su cuaderno fecha, objetivo general y de la clase. </a:t>
            </a:r>
            <a:endParaRPr lang="es-CL" dirty="0"/>
          </a:p>
          <a:p>
            <a:pPr marL="0" indent="0">
              <a:buNone/>
            </a:pPr>
            <a:r>
              <a:rPr lang="es-CL" dirty="0" smtClean="0"/>
              <a:t>2. Realice las siguientes actividades y caso clínico en su cuaderno, enviar fotografía al mail ya indicado.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238" y="46062"/>
            <a:ext cx="1660762" cy="16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43" y="3507333"/>
            <a:ext cx="3856876" cy="217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 b="15639"/>
          <a:stretch/>
        </p:blipFill>
        <p:spPr bwMode="auto">
          <a:xfrm>
            <a:off x="849146" y="3486791"/>
            <a:ext cx="4144726" cy="257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903027"/>
            <a:ext cx="10515600" cy="5273936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Para ver si has aprendido, Compete las siguientes oraciones: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El </a:t>
            </a:r>
            <a:r>
              <a:rPr lang="es-CL" dirty="0" err="1" smtClean="0"/>
              <a:t>omeprazol</a:t>
            </a:r>
            <a:r>
              <a:rPr lang="es-CL" dirty="0" smtClean="0"/>
              <a:t> es un fármaco utilizado para____________.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Los </a:t>
            </a:r>
            <a:r>
              <a:rPr lang="es-CL" dirty="0" err="1" smtClean="0"/>
              <a:t>antihistaminicos</a:t>
            </a:r>
            <a:r>
              <a:rPr lang="es-CL" dirty="0" smtClean="0"/>
              <a:t> se utilizan para___________.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Cuando un usuario presenta una disnea se podría utilizar ___________ y si presenta aumento se secreciones se podría manejar con____________.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Cuando un paciente presenta una infección en una herida se utiliza un ______________. 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2" y="147377"/>
            <a:ext cx="41449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4" t="9701" r="31610" b="3172"/>
          <a:stretch/>
        </p:blipFill>
        <p:spPr bwMode="auto">
          <a:xfrm>
            <a:off x="3138985" y="0"/>
            <a:ext cx="9053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2" y="147377"/>
            <a:ext cx="41449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8" y="1218064"/>
            <a:ext cx="3934825" cy="20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5" y="432435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CASO CLÍNICO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597" y="1006759"/>
            <a:ext cx="11049000" cy="5216619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Usted se encuentra trabajando en el servicio de traumatología, al llegar al turno observa un paciente con dolor EVA 6/10, operado hace tres días de la rodilla, al CSV P/A 188/78, FC 74 LPM, el usuario es alérgico al paracetamol. Al realizar la curación de la zona operatoria, se observa secreción purulenta, eritema en bordes.</a:t>
            </a:r>
          </a:p>
          <a:p>
            <a:pPr marL="0" indent="0">
              <a:buNone/>
            </a:pPr>
            <a:r>
              <a:rPr lang="es-CL" dirty="0" smtClean="0"/>
              <a:t>¿Qué tratamiento farmacológico necesita el usuario?¿explique por qué?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4" y="3914062"/>
            <a:ext cx="4027439" cy="259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9353" y="4083719"/>
            <a:ext cx="2071421" cy="207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xtracto"/>
          <p:cNvSpPr/>
          <p:nvPr/>
        </p:nvSpPr>
        <p:spPr>
          <a:xfrm rot="16200000">
            <a:off x="3889611" y="4247463"/>
            <a:ext cx="1446663" cy="1924335"/>
          </a:xfrm>
          <a:prstGeom prst="flowChartExtra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18" y="3823031"/>
            <a:ext cx="3354041" cy="268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18" y="137735"/>
            <a:ext cx="3600071" cy="79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5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416</Words>
  <Application>Microsoft Office PowerPoint</Application>
  <PresentationFormat>Personalizado</PresentationFormat>
  <Paragraphs>49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TAREA</vt:lpstr>
      <vt:lpstr>Presentación de PowerPoint</vt:lpstr>
      <vt:lpstr>Presentación de PowerPoint</vt:lpstr>
      <vt:lpstr>CASO CLÍNICO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41</cp:revision>
  <dcterms:created xsi:type="dcterms:W3CDTF">2020-03-26T01:44:03Z</dcterms:created>
  <dcterms:modified xsi:type="dcterms:W3CDTF">2020-05-04T22:53:10Z</dcterms:modified>
</cp:coreProperties>
</file>