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69"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05-05-2020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05-05-2020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05-05-2020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05-05-2020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05-05-2020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05-05-2020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05-05-2020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05-05-2020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9525" y="1600347"/>
            <a:ext cx="9144000" cy="975754"/>
          </a:xfrm>
        </p:spPr>
        <p:txBody>
          <a:bodyPr>
            <a:normAutofit/>
          </a:bodyPr>
          <a:lstStyle/>
          <a:p>
            <a:r>
              <a:rPr lang="es-CL" b="1" dirty="0"/>
              <a:t>ASIGNATURA: ADMINISTACIÓN DE MEDICAMENTOS</a:t>
            </a:r>
          </a:p>
          <a:p>
            <a:r>
              <a:rPr lang="es-CL" b="1" dirty="0"/>
              <a:t>FECHA: 27 DE ABRIL, 2020. CURSO : 4° D</a:t>
            </a:r>
          </a:p>
          <a:p>
            <a:endParaRPr lang="es-CL" dirty="0"/>
          </a:p>
        </p:txBody>
      </p:sp>
      <p:sp>
        <p:nvSpPr>
          <p:cNvPr id="5" name="4 Rectángulo"/>
          <p:cNvSpPr/>
          <p:nvPr/>
        </p:nvSpPr>
        <p:spPr>
          <a:xfrm>
            <a:off x="187570" y="153797"/>
            <a:ext cx="11440324"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N°6: </a:t>
            </a:r>
            <a:r>
              <a:rPr lang="es-ES" sz="32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CLASIFICACIÓN BÁSICA DE </a:t>
            </a:r>
          </a:p>
          <a:p>
            <a:pPr algn="ctr"/>
            <a:r>
              <a:rPr lang="es-ES" sz="32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LOS MEDICAMENTOS</a:t>
            </a:r>
          </a:p>
        </p:txBody>
      </p:sp>
      <p:sp>
        <p:nvSpPr>
          <p:cNvPr id="6" name="5 CuadroTexto"/>
          <p:cNvSpPr txBox="1"/>
          <p:nvPr/>
        </p:nvSpPr>
        <p:spPr>
          <a:xfrm>
            <a:off x="187569" y="2521161"/>
            <a:ext cx="11687912" cy="15081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u="sng" dirty="0">
                <a:solidFill>
                  <a:srgbClr val="FF0000"/>
                </a:solidFill>
              </a:rPr>
              <a:t>GUÍA DE ESTUDIO N° 6 UNIDAD 1 “</a:t>
            </a:r>
            <a:r>
              <a:rPr lang="es-ES_tradnl" sz="2000" b="1" u="sng" dirty="0">
                <a:solidFill>
                  <a:srgbClr val="FF0000"/>
                </a:solidFill>
              </a:rPr>
              <a:t>MANEJO, CONSERVACIÓN Y DISTRIBUCIÓN DE LOS TIPOS DE FARMACOS”</a:t>
            </a:r>
            <a:endParaRPr lang="es-CL" sz="2000" dirty="0">
              <a:solidFill>
                <a:srgbClr val="FF0000"/>
              </a:solidFill>
            </a:endParaRPr>
          </a:p>
          <a:p>
            <a:r>
              <a:rPr lang="es-ES" b="1" dirty="0">
                <a:solidFill>
                  <a:schemeClr val="tx2"/>
                </a:solidFill>
              </a:rPr>
              <a:t>OBJETIVO GENERAL:</a:t>
            </a:r>
          </a:p>
          <a:p>
            <a:r>
              <a:rPr lang="es-ES" dirty="0"/>
              <a:t>Prepara medicamentos indicados al adulto mayor, de acuerdo a la prescripción médica e indicación de enfermería, aplicando los principios de asepsia y antisepsia, la técnica descrita en el manual de procedimientos de enfermería y las indicaciones establecidas por el laboratorio farmacéutico.</a:t>
            </a:r>
          </a:p>
        </p:txBody>
      </p:sp>
      <p:sp>
        <p:nvSpPr>
          <p:cNvPr id="7" name="6 CuadroTexto"/>
          <p:cNvSpPr txBox="1"/>
          <p:nvPr/>
        </p:nvSpPr>
        <p:spPr>
          <a:xfrm>
            <a:off x="187570" y="4003531"/>
            <a:ext cx="11687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a:solidFill>
                  <a:srgbClr val="00B050"/>
                </a:solidFill>
              </a:rPr>
              <a:t>OBJETIVO DE LA CLASE:</a:t>
            </a:r>
          </a:p>
          <a:p>
            <a:r>
              <a:rPr lang="es-ES_tradnl" dirty="0"/>
              <a:t>Comprender la clasificación básica de los medicamentos con el fin de identificar la acción farmacológica, previo a la administración de un producto farmacéutico</a:t>
            </a:r>
            <a:endParaRPr lang="es-ES" b="1" dirty="0">
              <a:solidFill>
                <a:srgbClr val="00B050"/>
              </a:solidFill>
            </a:endParaRP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a:p>
          <a:p>
            <a:r>
              <a:rPr lang="es-ES" b="1" dirty="0"/>
              <a:t>Lea atentamente el PPT y realice la actividad en su cuaderno, sáquele una fotografía y la envíela al mail </a:t>
            </a:r>
            <a:r>
              <a:rPr lang="es-CL" dirty="0">
                <a:solidFill>
                  <a:srgbClr val="FF0000"/>
                </a:solidFill>
                <a:hlinkClick r:id="rId2"/>
              </a:rPr>
              <a:t>alexis.berrios@liceo-victorinolastarria.cl</a:t>
            </a:r>
            <a:r>
              <a:rPr lang="es-CL" dirty="0">
                <a:solidFill>
                  <a:srgbClr val="FF0000"/>
                </a:solidFill>
              </a:rPr>
              <a:t>, </a:t>
            </a:r>
            <a:r>
              <a:rPr lang="es-CL" b="1" dirty="0"/>
              <a:t>plazo de entrega 11 de mayo a las 23.59 </a:t>
            </a:r>
            <a:r>
              <a:rPr lang="es-CL" b="1" dirty="0" err="1"/>
              <a:t>hrs</a:t>
            </a:r>
            <a:r>
              <a:rPr lang="es-CL" b="1" dirty="0"/>
              <a:t>.</a:t>
            </a:r>
            <a:r>
              <a:rPr lang="es-ES" b="1" dirty="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70" y="4926842"/>
            <a:ext cx="9011503" cy="72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5395" y="271718"/>
            <a:ext cx="2401888" cy="95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2500" y="4650350"/>
            <a:ext cx="1512982" cy="127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906" t="11956" r="10735" b="19089"/>
          <a:stretch/>
        </p:blipFill>
        <p:spPr bwMode="auto">
          <a:xfrm>
            <a:off x="10638953" y="1627824"/>
            <a:ext cx="1348330" cy="8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48" y="224976"/>
            <a:ext cx="1654060" cy="209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1467319999"/>
              </p:ext>
            </p:extLst>
          </p:nvPr>
        </p:nvGraphicFramePr>
        <p:xfrm>
          <a:off x="6004337" y="982976"/>
          <a:ext cx="6187663" cy="2951223"/>
        </p:xfrm>
        <a:graphic>
          <a:graphicData uri="http://schemas.openxmlformats.org/drawingml/2006/table">
            <a:tbl>
              <a:tblPr firstRow="1" firstCol="1" bandRow="1">
                <a:tableStyleId>{F5AB1C69-6EDB-4FF4-983F-18BD219EF322}</a:tableStyleId>
              </a:tblPr>
              <a:tblGrid>
                <a:gridCol w="3207902">
                  <a:extLst>
                    <a:ext uri="{9D8B030D-6E8A-4147-A177-3AD203B41FA5}">
                      <a16:colId xmlns:a16="http://schemas.microsoft.com/office/drawing/2014/main" val="20000"/>
                    </a:ext>
                  </a:extLst>
                </a:gridCol>
                <a:gridCol w="2979761">
                  <a:extLst>
                    <a:ext uri="{9D8B030D-6E8A-4147-A177-3AD203B41FA5}">
                      <a16:colId xmlns:a16="http://schemas.microsoft.com/office/drawing/2014/main" val="20001"/>
                    </a:ext>
                  </a:extLst>
                </a:gridCol>
              </a:tblGrid>
              <a:tr h="2951223">
                <a:tc>
                  <a:txBody>
                    <a:bodyPr/>
                    <a:lstStyle/>
                    <a:p>
                      <a:pPr marL="342900" lvl="0" indent="-342900" algn="just" fontAlgn="base">
                        <a:lnSpc>
                          <a:spcPts val="1620"/>
                        </a:lnSpc>
                        <a:spcAft>
                          <a:spcPts val="0"/>
                        </a:spcAft>
                        <a:buFont typeface="+mj-lt"/>
                        <a:buAutoNum type="arabicPeriod"/>
                      </a:pPr>
                      <a:r>
                        <a:rPr lang="es-CL" sz="1400" dirty="0">
                          <a:solidFill>
                            <a:schemeClr val="accent4"/>
                          </a:solidFill>
                          <a:effectLst/>
                        </a:rPr>
                        <a:t>AINES</a:t>
                      </a:r>
                    </a:p>
                    <a:p>
                      <a:pPr marL="342900" lvl="0" indent="-342900" algn="just" fontAlgn="base">
                        <a:lnSpc>
                          <a:spcPts val="1620"/>
                        </a:lnSpc>
                        <a:spcAft>
                          <a:spcPts val="0"/>
                        </a:spcAft>
                        <a:buFont typeface="+mj-lt"/>
                        <a:buAutoNum type="arabicPeriod"/>
                      </a:pPr>
                      <a:r>
                        <a:rPr lang="es-CL" sz="1400" dirty="0">
                          <a:solidFill>
                            <a:schemeClr val="accent4"/>
                          </a:solidFill>
                          <a:effectLst/>
                        </a:rPr>
                        <a:t>Analgésicos de acción central</a:t>
                      </a:r>
                    </a:p>
                    <a:p>
                      <a:pPr marL="342900" lvl="0" indent="-342900" algn="just" fontAlgn="base">
                        <a:lnSpc>
                          <a:spcPts val="1620"/>
                        </a:lnSpc>
                        <a:spcAft>
                          <a:spcPts val="0"/>
                        </a:spcAft>
                        <a:buFont typeface="+mj-lt"/>
                        <a:buAutoNum type="arabicPeriod"/>
                      </a:pPr>
                      <a:r>
                        <a:rPr lang="es-CL" sz="1400" dirty="0">
                          <a:solidFill>
                            <a:schemeClr val="accent4"/>
                          </a:solidFill>
                          <a:effectLst/>
                        </a:rPr>
                        <a:t>Antibióticos</a:t>
                      </a:r>
                    </a:p>
                    <a:p>
                      <a:pPr marL="342900" lvl="0" indent="-342900" algn="just" fontAlgn="base">
                        <a:lnSpc>
                          <a:spcPts val="1620"/>
                        </a:lnSpc>
                        <a:spcAft>
                          <a:spcPts val="0"/>
                        </a:spcAft>
                        <a:buFont typeface="+mj-lt"/>
                        <a:buAutoNum type="arabicPeriod"/>
                      </a:pPr>
                      <a:r>
                        <a:rPr lang="es-CL" sz="1400" dirty="0" err="1">
                          <a:solidFill>
                            <a:schemeClr val="accent4"/>
                          </a:solidFill>
                          <a:effectLst/>
                        </a:rPr>
                        <a:t>Antiulcerosos</a:t>
                      </a:r>
                      <a:endParaRPr lang="es-CL" sz="1400" dirty="0">
                        <a:solidFill>
                          <a:schemeClr val="accent4"/>
                        </a:solidFill>
                        <a:effectLst/>
                      </a:endParaRPr>
                    </a:p>
                    <a:p>
                      <a:pPr marL="342900" lvl="0" indent="-342900" algn="just" fontAlgn="base">
                        <a:lnSpc>
                          <a:spcPts val="1620"/>
                        </a:lnSpc>
                        <a:spcAft>
                          <a:spcPts val="0"/>
                        </a:spcAft>
                        <a:buFont typeface="+mj-lt"/>
                        <a:buAutoNum type="arabicPeriod"/>
                      </a:pPr>
                      <a:r>
                        <a:rPr lang="es-CL" sz="1400" dirty="0">
                          <a:solidFill>
                            <a:schemeClr val="accent4"/>
                          </a:solidFill>
                          <a:effectLst/>
                        </a:rPr>
                        <a:t>Antieméticos </a:t>
                      </a:r>
                    </a:p>
                    <a:p>
                      <a:pPr marL="342900" lvl="0" indent="-342900" algn="just" fontAlgn="base">
                        <a:lnSpc>
                          <a:spcPts val="1620"/>
                        </a:lnSpc>
                        <a:spcAft>
                          <a:spcPts val="0"/>
                        </a:spcAft>
                        <a:buFont typeface="+mj-lt"/>
                        <a:buAutoNum type="arabicPeriod"/>
                      </a:pPr>
                      <a:r>
                        <a:rPr lang="es-CL" sz="1400" dirty="0">
                          <a:solidFill>
                            <a:schemeClr val="accent4"/>
                          </a:solidFill>
                          <a:effectLst/>
                        </a:rPr>
                        <a:t>Antidepresivos</a:t>
                      </a:r>
                    </a:p>
                    <a:p>
                      <a:pPr marL="342900" lvl="0" indent="-342900" algn="just" fontAlgn="base">
                        <a:lnSpc>
                          <a:spcPts val="1620"/>
                        </a:lnSpc>
                        <a:spcAft>
                          <a:spcPts val="0"/>
                        </a:spcAft>
                        <a:buFont typeface="+mj-lt"/>
                        <a:buAutoNum type="arabicPeriod"/>
                      </a:pPr>
                      <a:r>
                        <a:rPr lang="es-CL" sz="1400" dirty="0">
                          <a:solidFill>
                            <a:schemeClr val="accent4"/>
                          </a:solidFill>
                          <a:effectLst/>
                        </a:rPr>
                        <a:t>Antialérgicos </a:t>
                      </a:r>
                    </a:p>
                    <a:p>
                      <a:pPr marL="342900" lvl="0" indent="-342900" algn="just" fontAlgn="base">
                        <a:lnSpc>
                          <a:spcPts val="1620"/>
                        </a:lnSpc>
                        <a:spcAft>
                          <a:spcPts val="0"/>
                        </a:spcAft>
                        <a:buFont typeface="+mj-lt"/>
                        <a:buAutoNum type="arabicPeriod"/>
                      </a:pPr>
                      <a:r>
                        <a:rPr lang="es-CL" sz="1400" dirty="0">
                          <a:solidFill>
                            <a:schemeClr val="accent4"/>
                          </a:solidFill>
                          <a:effectLst/>
                        </a:rPr>
                        <a:t>Anticonvulsivantes</a:t>
                      </a:r>
                    </a:p>
                    <a:p>
                      <a:pPr marL="342900" lvl="0" indent="-342900" algn="just" fontAlgn="base">
                        <a:lnSpc>
                          <a:spcPts val="1620"/>
                        </a:lnSpc>
                        <a:spcAft>
                          <a:spcPts val="0"/>
                        </a:spcAft>
                        <a:buFont typeface="+mj-lt"/>
                        <a:buAutoNum type="arabicPeriod"/>
                      </a:pPr>
                      <a:r>
                        <a:rPr lang="es-CL" sz="1400" dirty="0" err="1">
                          <a:solidFill>
                            <a:schemeClr val="accent4"/>
                          </a:solidFill>
                          <a:effectLst/>
                        </a:rPr>
                        <a:t>Antiparkinsonianos</a:t>
                      </a:r>
                      <a:r>
                        <a:rPr lang="es-CL" sz="1400" dirty="0">
                          <a:solidFill>
                            <a:schemeClr val="accent4"/>
                          </a:solidFill>
                          <a:effectLst/>
                        </a:rPr>
                        <a:t> </a:t>
                      </a:r>
                    </a:p>
                    <a:p>
                      <a:pPr marL="342900" lvl="0" indent="-342900" algn="just" fontAlgn="base">
                        <a:lnSpc>
                          <a:spcPts val="1620"/>
                        </a:lnSpc>
                        <a:spcAft>
                          <a:spcPts val="0"/>
                        </a:spcAft>
                        <a:buFont typeface="+mj-lt"/>
                        <a:buAutoNum type="arabicPeriod"/>
                      </a:pPr>
                      <a:r>
                        <a:rPr lang="es-CL" sz="1400" dirty="0" err="1">
                          <a:solidFill>
                            <a:schemeClr val="accent4"/>
                          </a:solidFill>
                          <a:effectLst/>
                        </a:rPr>
                        <a:t>Antitusivos</a:t>
                      </a:r>
                      <a:r>
                        <a:rPr lang="es-CL" sz="1400" dirty="0">
                          <a:solidFill>
                            <a:schemeClr val="accent4"/>
                          </a:solidFill>
                          <a:effectLst/>
                        </a:rPr>
                        <a:t>, expectorantes o </a:t>
                      </a:r>
                      <a:r>
                        <a:rPr lang="es-CL" sz="1400" dirty="0" err="1">
                          <a:solidFill>
                            <a:schemeClr val="accent4"/>
                          </a:solidFill>
                          <a:effectLst/>
                        </a:rPr>
                        <a:t>mucoliticos</a:t>
                      </a:r>
                      <a:endParaRPr lang="es-CL" sz="1400" dirty="0">
                        <a:solidFill>
                          <a:schemeClr val="accent4"/>
                        </a:solidFill>
                        <a:effectLst/>
                      </a:endParaRPr>
                    </a:p>
                    <a:p>
                      <a:pPr marL="342900" lvl="0" indent="-342900" algn="just" fontAlgn="base">
                        <a:lnSpc>
                          <a:spcPts val="1620"/>
                        </a:lnSpc>
                        <a:spcAft>
                          <a:spcPts val="0"/>
                        </a:spcAft>
                        <a:buFont typeface="+mj-lt"/>
                        <a:buAutoNum type="arabicPeriod"/>
                      </a:pPr>
                      <a:r>
                        <a:rPr lang="es-CL" sz="1400" dirty="0">
                          <a:effectLst/>
                        </a:rPr>
                        <a:t>Anticoagulantes </a:t>
                      </a:r>
                    </a:p>
                    <a:p>
                      <a:pPr marL="342900" lvl="0" indent="-342900" algn="just" fontAlgn="base">
                        <a:lnSpc>
                          <a:spcPts val="1620"/>
                        </a:lnSpc>
                        <a:spcAft>
                          <a:spcPts val="0"/>
                        </a:spcAft>
                        <a:buFont typeface="+mj-lt"/>
                        <a:buAutoNum type="arabicPeriod"/>
                      </a:pPr>
                      <a:r>
                        <a:rPr lang="es-CL" sz="1400" dirty="0">
                          <a:solidFill>
                            <a:schemeClr val="accent4"/>
                          </a:solidFill>
                          <a:effectLst/>
                        </a:rPr>
                        <a:t>Broncodilatadores</a:t>
                      </a:r>
                      <a:endParaRPr lang="es-CL" sz="1400" dirty="0">
                        <a:solidFill>
                          <a:schemeClr val="accent4"/>
                        </a:solidFill>
                        <a:effectLst/>
                        <a:latin typeface="Calibri"/>
                        <a:ea typeface="Calibri"/>
                        <a:cs typeface="Times New Roman"/>
                      </a:endParaRPr>
                    </a:p>
                  </a:txBody>
                  <a:tcPr marL="41972" marR="41972" marT="0" marB="0"/>
                </a:tc>
                <a:tc>
                  <a:txBody>
                    <a:bodyPr/>
                    <a:lstStyle/>
                    <a:p>
                      <a:pPr marL="0" lvl="0" indent="0" algn="just" fontAlgn="base">
                        <a:lnSpc>
                          <a:spcPts val="1620"/>
                        </a:lnSpc>
                        <a:spcAft>
                          <a:spcPts val="0"/>
                        </a:spcAft>
                        <a:buFont typeface="+mj-lt"/>
                        <a:buNone/>
                      </a:pPr>
                      <a:r>
                        <a:rPr lang="es-CL" sz="1400" dirty="0">
                          <a:effectLst/>
                        </a:rPr>
                        <a:t>13. Benzodiacepinas</a:t>
                      </a:r>
                    </a:p>
                    <a:p>
                      <a:pPr marL="0" lvl="0" indent="0" algn="just" fontAlgn="base">
                        <a:lnSpc>
                          <a:spcPts val="1620"/>
                        </a:lnSpc>
                        <a:spcAft>
                          <a:spcPts val="0"/>
                        </a:spcAft>
                        <a:buFont typeface="+mj-lt"/>
                        <a:buNone/>
                      </a:pPr>
                      <a:r>
                        <a:rPr lang="es-CL" sz="1400" dirty="0">
                          <a:effectLst/>
                        </a:rPr>
                        <a:t>14. Diuréticos</a:t>
                      </a:r>
                    </a:p>
                    <a:p>
                      <a:pPr marL="0" lvl="0" indent="0" algn="just" fontAlgn="base">
                        <a:lnSpc>
                          <a:spcPts val="1620"/>
                        </a:lnSpc>
                        <a:spcAft>
                          <a:spcPts val="0"/>
                        </a:spcAft>
                        <a:buFont typeface="+mj-lt"/>
                        <a:buNone/>
                      </a:pPr>
                      <a:r>
                        <a:rPr lang="es-CL" sz="1400" dirty="0">
                          <a:effectLst/>
                        </a:rPr>
                        <a:t>15. Hipotensores</a:t>
                      </a:r>
                    </a:p>
                    <a:p>
                      <a:pPr marL="0" lvl="0" indent="0" algn="just" fontAlgn="base">
                        <a:lnSpc>
                          <a:spcPts val="1620"/>
                        </a:lnSpc>
                        <a:spcAft>
                          <a:spcPts val="0"/>
                        </a:spcAft>
                        <a:buFont typeface="+mj-lt"/>
                        <a:buNone/>
                      </a:pPr>
                      <a:r>
                        <a:rPr lang="es-CL" sz="1400" dirty="0">
                          <a:effectLst/>
                        </a:rPr>
                        <a:t>16. </a:t>
                      </a:r>
                      <a:r>
                        <a:rPr lang="es-CL" sz="1400" dirty="0" err="1">
                          <a:effectLst/>
                        </a:rPr>
                        <a:t>Antiarítmicos</a:t>
                      </a:r>
                      <a:r>
                        <a:rPr lang="es-CL" sz="1400" dirty="0">
                          <a:effectLst/>
                        </a:rPr>
                        <a:t>  (</a:t>
                      </a:r>
                      <a:r>
                        <a:rPr lang="es-CL" sz="1400" dirty="0" err="1">
                          <a:effectLst/>
                        </a:rPr>
                        <a:t>betabloqueadores</a:t>
                      </a:r>
                      <a:r>
                        <a:rPr lang="es-CL" sz="1400" dirty="0">
                          <a:effectLst/>
                        </a:rPr>
                        <a:t>)</a:t>
                      </a:r>
                    </a:p>
                    <a:p>
                      <a:pPr marL="0" lvl="0" indent="0" algn="just" fontAlgn="base">
                        <a:lnSpc>
                          <a:spcPts val="1620"/>
                        </a:lnSpc>
                        <a:spcAft>
                          <a:spcPts val="0"/>
                        </a:spcAft>
                        <a:buFont typeface="+mj-lt"/>
                        <a:buNone/>
                      </a:pPr>
                      <a:r>
                        <a:rPr lang="es-CL" sz="1400" dirty="0">
                          <a:effectLst/>
                        </a:rPr>
                        <a:t>17. Hipoglucemiantes</a:t>
                      </a:r>
                    </a:p>
                    <a:p>
                      <a:pPr marL="0" lvl="0" indent="0" algn="just" fontAlgn="base">
                        <a:lnSpc>
                          <a:spcPts val="1620"/>
                        </a:lnSpc>
                        <a:spcAft>
                          <a:spcPts val="0"/>
                        </a:spcAft>
                        <a:buFont typeface="+mj-lt"/>
                        <a:buNone/>
                      </a:pPr>
                      <a:r>
                        <a:rPr lang="es-CL" sz="1400" dirty="0">
                          <a:effectLst/>
                        </a:rPr>
                        <a:t>18. Hipnóticos</a:t>
                      </a:r>
                    </a:p>
                    <a:p>
                      <a:pPr marL="0" lvl="0" indent="0" algn="just" fontAlgn="base">
                        <a:lnSpc>
                          <a:spcPts val="1620"/>
                        </a:lnSpc>
                        <a:spcAft>
                          <a:spcPts val="0"/>
                        </a:spcAft>
                        <a:buFont typeface="+mj-lt"/>
                        <a:buNone/>
                      </a:pPr>
                      <a:r>
                        <a:rPr lang="es-CL" sz="1400" dirty="0">
                          <a:effectLst/>
                        </a:rPr>
                        <a:t>19. </a:t>
                      </a:r>
                      <a:r>
                        <a:rPr lang="es-CL" sz="1400" dirty="0" err="1">
                          <a:effectLst/>
                        </a:rPr>
                        <a:t>Hormonoterápicos</a:t>
                      </a:r>
                      <a:r>
                        <a:rPr lang="es-CL" sz="1400" dirty="0">
                          <a:effectLst/>
                        </a:rPr>
                        <a:t> </a:t>
                      </a:r>
                    </a:p>
                    <a:p>
                      <a:pPr marL="0" lvl="0" indent="0" algn="just" fontAlgn="base">
                        <a:lnSpc>
                          <a:spcPts val="1620"/>
                        </a:lnSpc>
                        <a:spcAft>
                          <a:spcPts val="0"/>
                        </a:spcAft>
                        <a:buFont typeface="+mj-lt"/>
                        <a:buNone/>
                      </a:pPr>
                      <a:r>
                        <a:rPr lang="es-CL" sz="1400" dirty="0">
                          <a:effectLst/>
                        </a:rPr>
                        <a:t>20. </a:t>
                      </a:r>
                      <a:r>
                        <a:rPr lang="es-CL" sz="1400" dirty="0" err="1">
                          <a:effectLst/>
                        </a:rPr>
                        <a:t>hipolipemiantes</a:t>
                      </a:r>
                      <a:endParaRPr lang="es-CL" sz="1400" dirty="0">
                        <a:effectLst/>
                      </a:endParaRPr>
                    </a:p>
                    <a:p>
                      <a:pPr marL="0" lvl="0" indent="0" algn="just" fontAlgn="base">
                        <a:lnSpc>
                          <a:spcPts val="1620"/>
                        </a:lnSpc>
                        <a:spcAft>
                          <a:spcPts val="0"/>
                        </a:spcAft>
                        <a:buFont typeface="+mj-lt"/>
                        <a:buNone/>
                      </a:pPr>
                      <a:r>
                        <a:rPr lang="es-CL" sz="1400" dirty="0">
                          <a:solidFill>
                            <a:schemeClr val="accent4"/>
                          </a:solidFill>
                          <a:effectLst/>
                        </a:rPr>
                        <a:t>21. Laxantes</a:t>
                      </a:r>
                    </a:p>
                    <a:p>
                      <a:pPr marL="0" lvl="0" indent="0" algn="just" fontAlgn="base">
                        <a:lnSpc>
                          <a:spcPts val="1620"/>
                        </a:lnSpc>
                        <a:spcAft>
                          <a:spcPts val="0"/>
                        </a:spcAft>
                        <a:buFont typeface="+mj-lt"/>
                        <a:buNone/>
                      </a:pPr>
                      <a:r>
                        <a:rPr lang="es-CL" sz="1400" dirty="0">
                          <a:effectLst/>
                        </a:rPr>
                        <a:t>22. Relajantes musculares</a:t>
                      </a:r>
                    </a:p>
                    <a:p>
                      <a:pPr marL="0" lvl="0" indent="0" algn="just" fontAlgn="base">
                        <a:lnSpc>
                          <a:spcPts val="1620"/>
                        </a:lnSpc>
                        <a:spcAft>
                          <a:spcPts val="0"/>
                        </a:spcAft>
                        <a:buFont typeface="+mj-lt"/>
                        <a:buNone/>
                      </a:pPr>
                      <a:r>
                        <a:rPr lang="es-CL" sz="1400" dirty="0">
                          <a:effectLst/>
                        </a:rPr>
                        <a:t>23. Vitaminoterapia </a:t>
                      </a:r>
                    </a:p>
                    <a:p>
                      <a:pPr marL="457200" algn="just" fontAlgn="base">
                        <a:lnSpc>
                          <a:spcPts val="1620"/>
                        </a:lnSpc>
                        <a:spcAft>
                          <a:spcPts val="0"/>
                        </a:spcAft>
                      </a:pPr>
                      <a:r>
                        <a:rPr lang="es-CL" sz="1400" dirty="0">
                          <a:effectLst/>
                        </a:rPr>
                        <a:t> </a:t>
                      </a:r>
                      <a:endParaRPr lang="es-CL" sz="1400" dirty="0">
                        <a:effectLst/>
                        <a:latin typeface="Calibri"/>
                        <a:ea typeface="Calibri"/>
                        <a:cs typeface="Times New Roman"/>
                      </a:endParaRPr>
                    </a:p>
                  </a:txBody>
                  <a:tcPr marL="41972" marR="41972" marT="0" marB="0"/>
                </a:tc>
                <a:extLst>
                  <a:ext uri="{0D108BD9-81ED-4DB2-BD59-A6C34878D82A}">
                    <a16:rowId xmlns:a16="http://schemas.microsoft.com/office/drawing/2014/main" val="10000"/>
                  </a:ext>
                </a:extLst>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986" y="1583141"/>
            <a:ext cx="1697444" cy="105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235" b="31035"/>
          <a:stretch/>
        </p:blipFill>
        <p:spPr bwMode="auto">
          <a:xfrm>
            <a:off x="2211222" y="0"/>
            <a:ext cx="4148635" cy="75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797792" y="982976"/>
            <a:ext cx="3193576" cy="1200329"/>
          </a:xfrm>
          <a:prstGeom prst="rect">
            <a:avLst/>
          </a:prstGeom>
          <a:noFill/>
        </p:spPr>
        <p:txBody>
          <a:bodyPr wrap="square" rtlCol="0">
            <a:spAutoFit/>
          </a:bodyPr>
          <a:lstStyle/>
          <a:p>
            <a:r>
              <a:rPr lang="es-CL" dirty="0"/>
              <a:t>Los medicamentos se clasifican según la acción farmacológica a realizar dentro del cuerpo, estos se dividen así: </a:t>
            </a:r>
          </a:p>
        </p:txBody>
      </p:sp>
      <p:sp>
        <p:nvSpPr>
          <p:cNvPr id="6" name="5 Flecha a la derecha con bandas"/>
          <p:cNvSpPr/>
          <p:nvPr/>
        </p:nvSpPr>
        <p:spPr>
          <a:xfrm>
            <a:off x="3821373" y="2183305"/>
            <a:ext cx="2169995" cy="4577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7300147" y="195329"/>
            <a:ext cx="4220963" cy="830997"/>
          </a:xfrm>
          <a:prstGeom prst="rect">
            <a:avLst/>
          </a:prstGeom>
          <a:noFill/>
        </p:spPr>
        <p:txBody>
          <a:bodyPr wrap="none" lIns="91440" tIns="45720" rIns="91440" bIns="45720">
            <a:spAutoFit/>
          </a:bodyPr>
          <a:lstStyle/>
          <a:p>
            <a:pPr algn="ctr"/>
            <a:r>
              <a:rPr lang="es-E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Las de color amarillo fueron</a:t>
            </a:r>
          </a:p>
          <a:p>
            <a:pPr algn="ctr"/>
            <a:r>
              <a:rPr lang="es-E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las tratadas en la clase anterior</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799" b="5727"/>
          <a:stretch/>
        </p:blipFill>
        <p:spPr bwMode="auto">
          <a:xfrm>
            <a:off x="109183" y="2825087"/>
            <a:ext cx="5882185" cy="388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368" y="3780430"/>
            <a:ext cx="5773002" cy="293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84592" y="5918850"/>
            <a:ext cx="1326761" cy="80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80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413999162"/>
              </p:ext>
            </p:extLst>
          </p:nvPr>
        </p:nvGraphicFramePr>
        <p:xfrm>
          <a:off x="263857" y="1229351"/>
          <a:ext cx="11759821" cy="5158167"/>
        </p:xfrm>
        <a:graphic>
          <a:graphicData uri="http://schemas.openxmlformats.org/drawingml/2006/table">
            <a:tbl>
              <a:tblPr firstRow="1" firstCol="1" bandRow="1"/>
              <a:tblGrid>
                <a:gridCol w="1513332">
                  <a:extLst>
                    <a:ext uri="{9D8B030D-6E8A-4147-A177-3AD203B41FA5}">
                      <a16:colId xmlns:a16="http://schemas.microsoft.com/office/drawing/2014/main" val="20000"/>
                    </a:ext>
                  </a:extLst>
                </a:gridCol>
                <a:gridCol w="3363935">
                  <a:extLst>
                    <a:ext uri="{9D8B030D-6E8A-4147-A177-3AD203B41FA5}">
                      <a16:colId xmlns:a16="http://schemas.microsoft.com/office/drawing/2014/main" val="20001"/>
                    </a:ext>
                  </a:extLst>
                </a:gridCol>
                <a:gridCol w="3713166">
                  <a:extLst>
                    <a:ext uri="{9D8B030D-6E8A-4147-A177-3AD203B41FA5}">
                      <a16:colId xmlns:a16="http://schemas.microsoft.com/office/drawing/2014/main" val="20002"/>
                    </a:ext>
                  </a:extLst>
                </a:gridCol>
                <a:gridCol w="3169388">
                  <a:extLst>
                    <a:ext uri="{9D8B030D-6E8A-4147-A177-3AD203B41FA5}">
                      <a16:colId xmlns:a16="http://schemas.microsoft.com/office/drawing/2014/main" val="20003"/>
                    </a:ext>
                  </a:extLst>
                </a:gridCol>
              </a:tblGrid>
              <a:tr h="246378">
                <a:tc>
                  <a:txBody>
                    <a:bodyPr/>
                    <a:lstStyle/>
                    <a:p>
                      <a:pPr algn="ctr">
                        <a:lnSpc>
                          <a:spcPct val="107000"/>
                        </a:lnSpc>
                        <a:spcAft>
                          <a:spcPts val="0"/>
                        </a:spcAft>
                      </a:pPr>
                      <a:r>
                        <a:rPr lang="es-ES" sz="1200" b="1" dirty="0">
                          <a:effectLst/>
                          <a:latin typeface="Arial"/>
                          <a:ea typeface="Calibri"/>
                          <a:cs typeface="Times New Roman"/>
                        </a:rPr>
                        <a:t>FAMILIA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L" sz="1400" b="1" dirty="0">
                          <a:effectLst/>
                        </a:rPr>
                        <a:t> HIPOTENSORES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L" sz="1400" b="1" dirty="0">
                          <a:effectLst/>
                        </a:rPr>
                        <a:t>DIURÉTICOS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L" sz="1400" b="1" dirty="0">
                          <a:effectLst/>
                        </a:rPr>
                        <a:t>ANTIARÍTMICOS  (BETABLOQUEADORES)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6152">
                <a:tc>
                  <a:txBody>
                    <a:bodyPr/>
                    <a:lstStyle/>
                    <a:p>
                      <a:pPr algn="ctr">
                        <a:lnSpc>
                          <a:spcPct val="107000"/>
                        </a:lnSpc>
                        <a:spcAft>
                          <a:spcPts val="0"/>
                        </a:spcAft>
                      </a:pPr>
                      <a:r>
                        <a:rPr lang="es-ES" sz="1200" b="1" dirty="0">
                          <a:effectLst/>
                          <a:latin typeface="Arial"/>
                          <a:ea typeface="Calibri"/>
                          <a:cs typeface="Times New Roman"/>
                        </a:rPr>
                        <a:t>DEFINICIÓN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600" b="0" i="0" kern="1200" dirty="0">
                          <a:solidFill>
                            <a:schemeClr val="tx1"/>
                          </a:solidFill>
                          <a:effectLst/>
                          <a:latin typeface="+mn-lt"/>
                          <a:ea typeface="+mn-ea"/>
                          <a:cs typeface="+mn-cs"/>
                        </a:rPr>
                        <a:t>Son sustancias que</a:t>
                      </a:r>
                      <a:r>
                        <a:rPr lang="es-ES" sz="1600" b="0" i="0" kern="1200" baseline="0" dirty="0">
                          <a:solidFill>
                            <a:schemeClr val="tx1"/>
                          </a:solidFill>
                          <a:effectLst/>
                          <a:latin typeface="+mn-lt"/>
                          <a:ea typeface="+mn-ea"/>
                          <a:cs typeface="+mn-cs"/>
                        </a:rPr>
                        <a:t> tienen la</a:t>
                      </a:r>
                      <a:r>
                        <a:rPr lang="es-ES" sz="1600" b="0" i="0" kern="1200" dirty="0">
                          <a:solidFill>
                            <a:schemeClr val="tx1"/>
                          </a:solidFill>
                          <a:effectLst/>
                          <a:latin typeface="+mn-lt"/>
                          <a:ea typeface="+mn-ea"/>
                          <a:cs typeface="+mn-cs"/>
                        </a:rPr>
                        <a:t> capacidad de reducir la presión arterial, habitualmente empleada en pacientes con hipertensión arterial.</a:t>
                      </a:r>
                      <a:endParaRPr lang="es-CL" sz="105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600" b="0" i="0" kern="1200" dirty="0">
                          <a:solidFill>
                            <a:schemeClr val="tx1"/>
                          </a:solidFill>
                          <a:effectLst/>
                          <a:latin typeface="+mn-lt"/>
                          <a:ea typeface="+mn-ea"/>
                          <a:cs typeface="+mn-cs"/>
                        </a:rPr>
                        <a:t>Se denomina diurético a toda sustancia que al ser ingerida provoca una eliminación de agua y electrolitos del organismo, a través de la orina únicamente.</a:t>
                      </a:r>
                    </a:p>
                    <a:p>
                      <a:pPr algn="just">
                        <a:lnSpc>
                          <a:spcPct val="107000"/>
                        </a:lnSpc>
                        <a:spcAft>
                          <a:spcPts val="0"/>
                        </a:spcAft>
                      </a:pPr>
                      <a:r>
                        <a:rPr lang="es-ES" sz="1600" b="0" i="0" kern="1200" dirty="0">
                          <a:solidFill>
                            <a:schemeClr val="tx1"/>
                          </a:solidFill>
                          <a:effectLst/>
                          <a:latin typeface="+mn-lt"/>
                          <a:ea typeface="+mn-ea"/>
                          <a:cs typeface="+mn-cs"/>
                        </a:rPr>
                        <a:t>Esto ayuda a mejorar la PA por disminución del volumen circulatorio.</a:t>
                      </a:r>
                      <a:endParaRPr lang="es-CL" sz="105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800" b="0" i="0" kern="1200" dirty="0">
                          <a:solidFill>
                            <a:schemeClr val="tx1"/>
                          </a:solidFill>
                          <a:effectLst/>
                          <a:latin typeface="+mn-lt"/>
                          <a:ea typeface="+mn-ea"/>
                          <a:cs typeface="+mn-cs"/>
                        </a:rPr>
                        <a:t>son un grupo de medicamentos que se usan para suprimir o prevenir las alteraciones del ritmo cardíaco</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378">
                <a:tc>
                  <a:txBody>
                    <a:bodyPr/>
                    <a:lstStyle/>
                    <a:p>
                      <a:pPr algn="ctr">
                        <a:lnSpc>
                          <a:spcPct val="107000"/>
                        </a:lnSpc>
                        <a:spcAft>
                          <a:spcPts val="0"/>
                        </a:spcAft>
                      </a:pPr>
                      <a:r>
                        <a:rPr lang="es-ES" sz="1200" b="1">
                          <a:effectLst/>
                          <a:latin typeface="Arial"/>
                          <a:ea typeface="Calibri"/>
                          <a:cs typeface="Times New Roman"/>
                        </a:rPr>
                        <a:t>EJEMPLOS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a:effectLst/>
                          <a:latin typeface="Arial" pitchFamily="34" charset="0"/>
                          <a:ea typeface="Calibri"/>
                          <a:cs typeface="Arial" pitchFamily="34" charset="0"/>
                        </a:rPr>
                        <a:t>ENALAPRIL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a:effectLst/>
                          <a:latin typeface="Arial" pitchFamily="34" charset="0"/>
                          <a:ea typeface="Calibri"/>
                          <a:cs typeface="Arial" pitchFamily="34" charset="0"/>
                        </a:rPr>
                        <a:t>ESPIRINOLACTONA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a:effectLst/>
                          <a:latin typeface="Calibri"/>
                          <a:ea typeface="Calibri"/>
                          <a:cs typeface="Times New Roman"/>
                        </a:rPr>
                        <a:t>CARVEDILOL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1890">
                <a:tc>
                  <a:txBody>
                    <a:bodyPr/>
                    <a:lstStyle/>
                    <a:p>
                      <a:pPr algn="ctr">
                        <a:lnSpc>
                          <a:spcPct val="107000"/>
                        </a:lnSpc>
                        <a:spcAft>
                          <a:spcPts val="0"/>
                        </a:spcAft>
                      </a:pPr>
                      <a:r>
                        <a:rPr lang="es-ES" sz="1200" b="1">
                          <a:effectLst/>
                          <a:latin typeface="Arial"/>
                          <a:ea typeface="Calibri"/>
                          <a:cs typeface="Times New Roman"/>
                        </a:rPr>
                        <a:t>EFECTOS ADVERSOS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a:solidFill>
                            <a:schemeClr val="tx1"/>
                          </a:solidFill>
                          <a:effectLst/>
                          <a:latin typeface="+mn-lt"/>
                          <a:ea typeface="+mn-ea"/>
                          <a:cs typeface="+mn-cs"/>
                        </a:rPr>
                        <a:t>vértigo y cefalea</a:t>
                      </a:r>
                    </a:p>
                    <a:p>
                      <a:pPr marL="285750" lvl="0" indent="-285750">
                        <a:buFont typeface="Arial" pitchFamily="34" charset="0"/>
                        <a:buChar char="•"/>
                      </a:pPr>
                      <a:r>
                        <a:rPr lang="es-CL" sz="1800" kern="1200" dirty="0">
                          <a:solidFill>
                            <a:schemeClr val="tx1"/>
                          </a:solidFill>
                          <a:effectLst/>
                          <a:latin typeface="+mn-lt"/>
                          <a:ea typeface="+mn-ea"/>
                          <a:cs typeface="+mn-cs"/>
                        </a:rPr>
                        <a:t> diarrea</a:t>
                      </a:r>
                    </a:p>
                    <a:p>
                      <a:pPr marL="285750" lvl="0" indent="-285750">
                        <a:buFont typeface="Arial" pitchFamily="34" charset="0"/>
                        <a:buChar char="•"/>
                      </a:pPr>
                      <a:r>
                        <a:rPr lang="es-CL" sz="1800" kern="1200" dirty="0">
                          <a:solidFill>
                            <a:schemeClr val="tx1"/>
                          </a:solidFill>
                          <a:effectLst/>
                          <a:latin typeface="+mn-lt"/>
                          <a:ea typeface="+mn-ea"/>
                          <a:cs typeface="+mn-cs"/>
                        </a:rPr>
                        <a:t> Fatiga</a:t>
                      </a:r>
                    </a:p>
                    <a:p>
                      <a:pPr marL="285750" lvl="0" indent="-285750">
                        <a:buFont typeface="Arial" pitchFamily="34" charset="0"/>
                        <a:buChar char="•"/>
                      </a:pPr>
                      <a:r>
                        <a:rPr lang="es-CL" sz="1800" kern="1200" dirty="0">
                          <a:solidFill>
                            <a:schemeClr val="tx1"/>
                          </a:solidFill>
                          <a:effectLst/>
                          <a:latin typeface="+mn-lt"/>
                          <a:ea typeface="+mn-ea"/>
                          <a:cs typeface="+mn-cs"/>
                        </a:rPr>
                        <a:t> Náusea</a:t>
                      </a:r>
                    </a:p>
                    <a:p>
                      <a:pPr marL="285750" indent="-285750">
                        <a:buFont typeface="Arial" pitchFamily="34" charset="0"/>
                        <a:buChar char="•"/>
                      </a:pPr>
                      <a:r>
                        <a:rPr lang="es-CL" sz="1800" kern="1200" dirty="0">
                          <a:solidFill>
                            <a:schemeClr val="tx1"/>
                          </a:solidFill>
                          <a:effectLst/>
                          <a:latin typeface="+mn-lt"/>
                          <a:ea typeface="+mn-ea"/>
                          <a:cs typeface="+mn-cs"/>
                        </a:rPr>
                        <a:t> hipotensión</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a:solidFill>
                            <a:schemeClr val="tx1"/>
                          </a:solidFill>
                          <a:effectLst/>
                          <a:latin typeface="Arial" pitchFamily="34" charset="0"/>
                          <a:ea typeface="+mn-ea"/>
                          <a:cs typeface="Arial" pitchFamily="34" charset="0"/>
                        </a:rPr>
                        <a:t>Calambres musculares</a:t>
                      </a:r>
                    </a:p>
                    <a:p>
                      <a:pPr marL="285750" lvl="0" indent="-285750">
                        <a:buFont typeface="Arial" pitchFamily="34" charset="0"/>
                        <a:buChar char="•"/>
                      </a:pPr>
                      <a:r>
                        <a:rPr lang="es-CL" sz="1800" kern="1200" dirty="0">
                          <a:solidFill>
                            <a:schemeClr val="tx1"/>
                          </a:solidFill>
                          <a:effectLst/>
                          <a:latin typeface="Arial" pitchFamily="34" charset="0"/>
                          <a:ea typeface="+mn-ea"/>
                          <a:cs typeface="Arial" pitchFamily="34" charset="0"/>
                        </a:rPr>
                        <a:t> debilidad muscular</a:t>
                      </a:r>
                    </a:p>
                    <a:p>
                      <a:pPr marL="285750" indent="-285750">
                        <a:buFont typeface="Arial" pitchFamily="34" charset="0"/>
                        <a:buChar char="•"/>
                      </a:pPr>
                      <a:r>
                        <a:rPr lang="es-CL" sz="1800" kern="1200" dirty="0">
                          <a:solidFill>
                            <a:schemeClr val="tx1"/>
                          </a:solidFill>
                          <a:effectLst/>
                          <a:latin typeface="Arial" pitchFamily="34" charset="0"/>
                          <a:ea typeface="+mn-ea"/>
                          <a:cs typeface="Arial" pitchFamily="34" charset="0"/>
                        </a:rPr>
                        <a:t> alteraciones del</a:t>
                      </a:r>
                      <a:r>
                        <a:rPr lang="es-CL" sz="1800" kern="1200" baseline="0" dirty="0">
                          <a:solidFill>
                            <a:schemeClr val="tx1"/>
                          </a:solidFill>
                          <a:effectLst/>
                          <a:latin typeface="Arial" pitchFamily="34" charset="0"/>
                          <a:ea typeface="+mn-ea"/>
                          <a:cs typeface="Arial" pitchFamily="34" charset="0"/>
                        </a:rPr>
                        <a:t> </a:t>
                      </a:r>
                      <a:r>
                        <a:rPr lang="es-CL" sz="1800" kern="1200" dirty="0">
                          <a:solidFill>
                            <a:schemeClr val="tx1"/>
                          </a:solidFill>
                          <a:effectLst/>
                          <a:latin typeface="Arial" pitchFamily="34" charset="0"/>
                          <a:ea typeface="+mn-ea"/>
                          <a:cs typeface="Arial" pitchFamily="34" charset="0"/>
                        </a:rPr>
                        <a:t>ritmo cardiaco  y gastrointestinales</a:t>
                      </a:r>
                      <a:endParaRPr lang="es-CL"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a:solidFill>
                            <a:schemeClr val="tx1"/>
                          </a:solidFill>
                          <a:effectLst/>
                          <a:latin typeface="+mn-lt"/>
                          <a:ea typeface="+mn-ea"/>
                          <a:cs typeface="+mn-cs"/>
                        </a:rPr>
                        <a:t>Alteraciones gastrointestinales</a:t>
                      </a:r>
                    </a:p>
                    <a:p>
                      <a:pPr marL="285750" lvl="0" indent="-285750">
                        <a:buFont typeface="Arial" pitchFamily="34" charset="0"/>
                        <a:buChar char="•"/>
                      </a:pPr>
                      <a:r>
                        <a:rPr lang="es-CL" sz="1800" kern="1200" dirty="0">
                          <a:solidFill>
                            <a:schemeClr val="tx1"/>
                          </a:solidFill>
                          <a:effectLst/>
                          <a:latin typeface="+mn-lt"/>
                          <a:ea typeface="+mn-ea"/>
                          <a:cs typeface="+mn-cs"/>
                        </a:rPr>
                        <a:t>Alteraciones del sueño</a:t>
                      </a:r>
                    </a:p>
                    <a:p>
                      <a:pPr marL="285750" indent="-285750">
                        <a:buFont typeface="Arial" pitchFamily="34" charset="0"/>
                        <a:buChar char="•"/>
                      </a:pPr>
                      <a:r>
                        <a:rPr lang="es-CL" sz="1800" kern="1200" dirty="0">
                          <a:solidFill>
                            <a:schemeClr val="tx1"/>
                          </a:solidFill>
                          <a:effectLst/>
                          <a:latin typeface="+mn-lt"/>
                          <a:ea typeface="+mn-ea"/>
                          <a:cs typeface="+mn-cs"/>
                        </a:rPr>
                        <a:t>Bradicardia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5512">
                <a:tc>
                  <a:txBody>
                    <a:bodyPr/>
                    <a:lstStyle/>
                    <a:p>
                      <a:pPr algn="ctr">
                        <a:lnSpc>
                          <a:spcPct val="107000"/>
                        </a:lnSpc>
                        <a:spcAft>
                          <a:spcPts val="0"/>
                        </a:spcAft>
                      </a:pPr>
                      <a:r>
                        <a:rPr lang="es-ES" sz="1200" b="1" dirty="0">
                          <a:effectLst/>
                          <a:latin typeface="Arial"/>
                          <a:ea typeface="Calibri"/>
                          <a:cs typeface="Times New Roman"/>
                        </a:rPr>
                        <a:t>CUIDADOS</a:t>
                      </a:r>
                      <a:endParaRPr lang="es-CL" sz="1100" dirty="0">
                        <a:effectLst/>
                        <a:latin typeface="Calibri"/>
                        <a:ea typeface="Calibri"/>
                        <a:cs typeface="Times New Roman"/>
                      </a:endParaRPr>
                    </a:p>
                    <a:p>
                      <a:pPr algn="ctr">
                        <a:lnSpc>
                          <a:spcPct val="107000"/>
                        </a:lnSpc>
                        <a:spcAft>
                          <a:spcPts val="0"/>
                        </a:spcAft>
                      </a:pPr>
                      <a:r>
                        <a:rPr lang="es-ES" sz="1200" b="1" dirty="0">
                          <a:effectLst/>
                          <a:latin typeface="Arial"/>
                          <a:ea typeface="Calibri"/>
                          <a:cs typeface="Times New Roman"/>
                        </a:rPr>
                        <a:t>DE ENFERMERÍA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s-CL" sz="1600" dirty="0">
                          <a:effectLst/>
                          <a:latin typeface="Arial" pitchFamily="34" charset="0"/>
                          <a:ea typeface="Calibri"/>
                          <a:cs typeface="Arial" pitchFamily="34" charset="0"/>
                        </a:rPr>
                        <a:t>Tomar PA previo</a:t>
                      </a:r>
                      <a:r>
                        <a:rPr lang="es-CL" sz="1600" baseline="0" dirty="0">
                          <a:effectLst/>
                          <a:latin typeface="Arial" pitchFamily="34" charset="0"/>
                          <a:ea typeface="Calibri"/>
                          <a:cs typeface="Arial" pitchFamily="34" charset="0"/>
                        </a:rPr>
                        <a:t> a La administración de estos fármacos, si se encuentra el usuario hipotenso, no administrar dicho fármaco y avisar a enfermero de turno</a:t>
                      </a:r>
                      <a:endParaRPr lang="es-CL" sz="16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s-CL" sz="1600" dirty="0">
                          <a:effectLst/>
                          <a:latin typeface="Arial" pitchFamily="34" charset="0"/>
                          <a:ea typeface="Calibri"/>
                          <a:cs typeface="Arial" pitchFamily="34" charset="0"/>
                        </a:rPr>
                        <a:t>Tomar</a:t>
                      </a:r>
                      <a:r>
                        <a:rPr lang="es-CL" sz="1600" baseline="0" dirty="0">
                          <a:effectLst/>
                          <a:latin typeface="Arial" pitchFamily="34" charset="0"/>
                          <a:ea typeface="Calibri"/>
                          <a:cs typeface="Arial" pitchFamily="34" charset="0"/>
                        </a:rPr>
                        <a:t> frecuencia cardiaca (FC)</a:t>
                      </a:r>
                      <a:r>
                        <a:rPr lang="es-CL" sz="1600" dirty="0">
                          <a:effectLst/>
                          <a:latin typeface="Arial" pitchFamily="34" charset="0"/>
                          <a:ea typeface="Calibri"/>
                          <a:cs typeface="Arial" pitchFamily="34" charset="0"/>
                        </a:rPr>
                        <a:t> previo</a:t>
                      </a:r>
                      <a:r>
                        <a:rPr lang="es-CL" sz="1600" baseline="0" dirty="0">
                          <a:effectLst/>
                          <a:latin typeface="Arial" pitchFamily="34" charset="0"/>
                          <a:ea typeface="Calibri"/>
                          <a:cs typeface="Arial" pitchFamily="34" charset="0"/>
                        </a:rPr>
                        <a:t> a La administración de estos fármacos, si se encuentra el usuario con bradicardia, no administrar dicho fármaco y avisar a enfermero de turno</a:t>
                      </a:r>
                      <a:endParaRPr lang="es-CL" sz="1600" dirty="0">
                        <a:effectLst/>
                        <a:latin typeface="Arial" pitchFamily="34" charset="0"/>
                        <a:ea typeface="Calibri"/>
                        <a:cs typeface="Arial" pitchFamily="34" charset="0"/>
                      </a:endParaRP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4 Rectángulo"/>
          <p:cNvSpPr/>
          <p:nvPr/>
        </p:nvSpPr>
        <p:spPr>
          <a:xfrm>
            <a:off x="2060725" y="306021"/>
            <a:ext cx="7824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FAMILIA FARMACOLÓGICA</a:t>
            </a:r>
          </a:p>
        </p:txBody>
      </p:sp>
    </p:spTree>
    <p:extLst>
      <p:ext uri="{BB962C8B-B14F-4D97-AF65-F5344CB8AC3E}">
        <p14:creationId xmlns:p14="http://schemas.microsoft.com/office/powerpoint/2010/main" val="340448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14149879"/>
              </p:ext>
            </p:extLst>
          </p:nvPr>
        </p:nvGraphicFramePr>
        <p:xfrm>
          <a:off x="263857" y="1282889"/>
          <a:ext cx="11759821" cy="5316078"/>
        </p:xfrm>
        <a:graphic>
          <a:graphicData uri="http://schemas.openxmlformats.org/drawingml/2006/table">
            <a:tbl>
              <a:tblPr firstRow="1" firstCol="1" bandRow="1"/>
              <a:tblGrid>
                <a:gridCol w="1513332">
                  <a:extLst>
                    <a:ext uri="{9D8B030D-6E8A-4147-A177-3AD203B41FA5}">
                      <a16:colId xmlns:a16="http://schemas.microsoft.com/office/drawing/2014/main" val="20000"/>
                    </a:ext>
                  </a:extLst>
                </a:gridCol>
                <a:gridCol w="3363935">
                  <a:extLst>
                    <a:ext uri="{9D8B030D-6E8A-4147-A177-3AD203B41FA5}">
                      <a16:colId xmlns:a16="http://schemas.microsoft.com/office/drawing/2014/main" val="20001"/>
                    </a:ext>
                  </a:extLst>
                </a:gridCol>
                <a:gridCol w="3713166">
                  <a:extLst>
                    <a:ext uri="{9D8B030D-6E8A-4147-A177-3AD203B41FA5}">
                      <a16:colId xmlns:a16="http://schemas.microsoft.com/office/drawing/2014/main" val="20002"/>
                    </a:ext>
                  </a:extLst>
                </a:gridCol>
                <a:gridCol w="3169388">
                  <a:extLst>
                    <a:ext uri="{9D8B030D-6E8A-4147-A177-3AD203B41FA5}">
                      <a16:colId xmlns:a16="http://schemas.microsoft.com/office/drawing/2014/main" val="20003"/>
                    </a:ext>
                  </a:extLst>
                </a:gridCol>
              </a:tblGrid>
              <a:tr h="195762">
                <a:tc>
                  <a:txBody>
                    <a:bodyPr/>
                    <a:lstStyle/>
                    <a:p>
                      <a:pPr algn="ctr">
                        <a:lnSpc>
                          <a:spcPct val="107000"/>
                        </a:lnSpc>
                        <a:spcAft>
                          <a:spcPts val="0"/>
                        </a:spcAft>
                      </a:pPr>
                      <a:r>
                        <a:rPr lang="es-ES" sz="1200" b="1" dirty="0">
                          <a:effectLst/>
                          <a:latin typeface="Arial"/>
                          <a:ea typeface="Calibri"/>
                          <a:cs typeface="Times New Roman"/>
                        </a:rPr>
                        <a:t>FAMILIA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a:effectLst/>
                          <a:latin typeface="Calibri"/>
                          <a:ea typeface="Calibri"/>
                          <a:cs typeface="Times New Roman"/>
                        </a:rPr>
                        <a:t>HIPOLIPEMIANTES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a:effectLst/>
                          <a:latin typeface="Calibri"/>
                          <a:ea typeface="Calibri"/>
                          <a:cs typeface="Times New Roman"/>
                        </a:rPr>
                        <a:t>HIPOGLICEMIANTES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a:effectLst/>
                        </a:rPr>
                        <a:t>VITAMINOTERAPIA</a:t>
                      </a:r>
                      <a:endParaRPr lang="es-CL"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71024">
                <a:tc>
                  <a:txBody>
                    <a:bodyPr/>
                    <a:lstStyle/>
                    <a:p>
                      <a:pPr algn="ctr">
                        <a:lnSpc>
                          <a:spcPct val="107000"/>
                        </a:lnSpc>
                        <a:spcAft>
                          <a:spcPts val="0"/>
                        </a:spcAft>
                      </a:pPr>
                      <a:r>
                        <a:rPr lang="es-ES" sz="1200" b="1">
                          <a:effectLst/>
                          <a:latin typeface="Arial"/>
                          <a:ea typeface="Calibri"/>
                          <a:cs typeface="Times New Roman"/>
                        </a:rPr>
                        <a:t>DEFINICIÓN </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200" dirty="0">
                          <a:effectLst/>
                          <a:latin typeface="Arial"/>
                          <a:ea typeface="Calibri"/>
                        </a:rPr>
                        <a:t>son un grupo de fármacos que modifican las diferentes fracciones lipídicas mejorando su perfil y conduciendo a una reducción de los eventos  cardiovasculares.</a:t>
                      </a:r>
                    </a:p>
                    <a:p>
                      <a:pPr>
                        <a:lnSpc>
                          <a:spcPct val="107000"/>
                        </a:lnSpc>
                        <a:spcAft>
                          <a:spcPts val="0"/>
                        </a:spcAft>
                      </a:pPr>
                      <a:r>
                        <a:rPr lang="es-ES" sz="1200" b="0" i="0" kern="1200" dirty="0">
                          <a:solidFill>
                            <a:schemeClr val="tx1"/>
                          </a:solidFill>
                          <a:effectLst/>
                          <a:latin typeface="Arial" pitchFamily="34" charset="0"/>
                          <a:ea typeface="+mn-ea"/>
                          <a:cs typeface="Arial" pitchFamily="34" charset="0"/>
                        </a:rPr>
                        <a:t>Si los niveles de los lípidos llegan a ser demasiado altos pueden acumularse en las paredes de las arterias hasta formar una placa que puede obstruir el paso de la sangre.</a:t>
                      </a:r>
                    </a:p>
                    <a:p>
                      <a:pPr>
                        <a:lnSpc>
                          <a:spcPct val="107000"/>
                        </a:lnSpc>
                        <a:spcAft>
                          <a:spcPts val="0"/>
                        </a:spcAft>
                      </a:pPr>
                      <a:r>
                        <a:rPr lang="es-ES" sz="1200" b="0" i="0" kern="1200" dirty="0">
                          <a:solidFill>
                            <a:schemeClr val="tx1"/>
                          </a:solidFill>
                          <a:effectLst/>
                          <a:latin typeface="Arial" pitchFamily="34" charset="0"/>
                          <a:ea typeface="+mn-ea"/>
                          <a:cs typeface="Arial" pitchFamily="34" charset="0"/>
                        </a:rPr>
                        <a:t>Ejemplos de </a:t>
                      </a:r>
                      <a:r>
                        <a:rPr lang="es-ES" sz="1200" b="0" i="0" kern="1200" dirty="0" err="1">
                          <a:solidFill>
                            <a:schemeClr val="tx1"/>
                          </a:solidFill>
                          <a:effectLst/>
                          <a:latin typeface="Arial" pitchFamily="34" charset="0"/>
                          <a:ea typeface="+mn-ea"/>
                          <a:cs typeface="Arial" pitchFamily="34" charset="0"/>
                        </a:rPr>
                        <a:t>lipidos</a:t>
                      </a:r>
                      <a:r>
                        <a:rPr lang="es-ES" sz="1200" b="0" i="0" kern="1200" dirty="0">
                          <a:solidFill>
                            <a:schemeClr val="tx1"/>
                          </a:solidFill>
                          <a:effectLst/>
                          <a:latin typeface="Arial" pitchFamily="34" charset="0"/>
                          <a:ea typeface="+mn-ea"/>
                          <a:cs typeface="Arial" pitchFamily="34" charset="0"/>
                        </a:rPr>
                        <a:t>: colesterol y </a:t>
                      </a:r>
                      <a:r>
                        <a:rPr lang="es-ES" sz="1200" b="0" i="0" kern="1200" dirty="0" err="1">
                          <a:solidFill>
                            <a:schemeClr val="tx1"/>
                          </a:solidFill>
                          <a:effectLst/>
                          <a:latin typeface="Arial" pitchFamily="34" charset="0"/>
                          <a:ea typeface="+mn-ea"/>
                          <a:cs typeface="Arial" pitchFamily="34" charset="0"/>
                        </a:rPr>
                        <a:t>trigliceridos</a:t>
                      </a:r>
                      <a:r>
                        <a:rPr lang="es-ES" sz="1200" b="0" i="0" kern="1200" dirty="0">
                          <a:solidFill>
                            <a:schemeClr val="tx1"/>
                          </a:solidFill>
                          <a:effectLst/>
                          <a:latin typeface="Arial" pitchFamily="34" charset="0"/>
                          <a:ea typeface="+mn-ea"/>
                          <a:cs typeface="Arial" pitchFamily="34" charset="0"/>
                        </a:rPr>
                        <a:t>.</a:t>
                      </a:r>
                      <a:endParaRPr lang="es-CL" sz="10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800" kern="1200" dirty="0">
                          <a:solidFill>
                            <a:schemeClr val="tx1"/>
                          </a:solidFill>
                          <a:effectLst/>
                          <a:latin typeface="+mn-lt"/>
                          <a:ea typeface="+mn-ea"/>
                          <a:cs typeface="+mn-cs"/>
                        </a:rPr>
                        <a:t>son un conjunto de drogas que se caracterizan por producir una disminución de los niveles de glicemia.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400" kern="1200" dirty="0">
                          <a:solidFill>
                            <a:schemeClr val="tx1"/>
                          </a:solidFill>
                          <a:effectLst/>
                          <a:latin typeface="+mn-lt"/>
                          <a:ea typeface="+mn-ea"/>
                          <a:cs typeface="+mn-cs"/>
                        </a:rPr>
                        <a:t>Las vitaminoterapias</a:t>
                      </a:r>
                      <a:r>
                        <a:rPr lang="es-CL" sz="1400" b="1" kern="1200" dirty="0">
                          <a:solidFill>
                            <a:schemeClr val="tx1"/>
                          </a:solidFill>
                          <a:effectLst/>
                          <a:latin typeface="+mn-lt"/>
                          <a:ea typeface="+mn-ea"/>
                          <a:cs typeface="+mn-cs"/>
                        </a:rPr>
                        <a:t> </a:t>
                      </a:r>
                      <a:r>
                        <a:rPr lang="es-CL" sz="1400" kern="1200" dirty="0">
                          <a:solidFill>
                            <a:schemeClr val="tx1"/>
                          </a:solidFill>
                          <a:effectLst/>
                          <a:latin typeface="+mn-lt"/>
                          <a:ea typeface="+mn-ea"/>
                          <a:cs typeface="+mn-cs"/>
                        </a:rPr>
                        <a:t>son compuestos imprescindibles para la vida, que al ingerirlos de forma equilibrada y en dosis esenciales promueven el correcto funcionamiento fisiológico,</a:t>
                      </a:r>
                      <a:r>
                        <a:rPr lang="es-CL" sz="1400" kern="1200" baseline="0" dirty="0">
                          <a:solidFill>
                            <a:schemeClr val="tx1"/>
                          </a:solidFill>
                          <a:effectLst/>
                          <a:latin typeface="+mn-lt"/>
                          <a:ea typeface="+mn-ea"/>
                          <a:cs typeface="+mn-cs"/>
                        </a:rPr>
                        <a:t> como por ejemplo del sistema inmune.</a:t>
                      </a:r>
                      <a:endParaRPr lang="es-CL" sz="1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378">
                <a:tc>
                  <a:txBody>
                    <a:bodyPr/>
                    <a:lstStyle/>
                    <a:p>
                      <a:pPr algn="ctr">
                        <a:lnSpc>
                          <a:spcPct val="107000"/>
                        </a:lnSpc>
                        <a:spcAft>
                          <a:spcPts val="0"/>
                        </a:spcAft>
                      </a:pPr>
                      <a:r>
                        <a:rPr lang="es-ES" sz="1200" b="1">
                          <a:effectLst/>
                          <a:latin typeface="Arial"/>
                          <a:ea typeface="Calibri"/>
                          <a:cs typeface="Times New Roman"/>
                        </a:rPr>
                        <a:t>EJEMPLOS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800" kern="1200" dirty="0">
                          <a:solidFill>
                            <a:schemeClr val="tx1"/>
                          </a:solidFill>
                          <a:effectLst/>
                          <a:latin typeface="+mn-lt"/>
                          <a:ea typeface="+mn-ea"/>
                          <a:cs typeface="+mn-cs"/>
                        </a:rPr>
                        <a:t>ATORVASTATINA</a:t>
                      </a:r>
                      <a:endParaRPr lang="es-CL"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800" dirty="0">
                          <a:effectLst/>
                          <a:latin typeface="Calibri"/>
                          <a:ea typeface="Calibri"/>
                          <a:cs typeface="Times New Roman"/>
                        </a:rPr>
                        <a:t>INSULINA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400" dirty="0">
                          <a:effectLst/>
                          <a:latin typeface="Calibri"/>
                          <a:ea typeface="Calibri"/>
                          <a:cs typeface="Times New Roman"/>
                        </a:rPr>
                        <a:t>ACIDO FÓLICO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1890">
                <a:tc>
                  <a:txBody>
                    <a:bodyPr/>
                    <a:lstStyle/>
                    <a:p>
                      <a:pPr algn="ctr">
                        <a:lnSpc>
                          <a:spcPct val="107000"/>
                        </a:lnSpc>
                        <a:spcAft>
                          <a:spcPts val="0"/>
                        </a:spcAft>
                      </a:pPr>
                      <a:r>
                        <a:rPr lang="es-ES" sz="1200" b="1">
                          <a:effectLst/>
                          <a:latin typeface="Arial"/>
                          <a:ea typeface="Calibri"/>
                          <a:cs typeface="Times New Roman"/>
                        </a:rPr>
                        <a:t>EFECTOS ADVERSOS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400" kern="1200" dirty="0">
                          <a:solidFill>
                            <a:schemeClr val="tx1"/>
                          </a:solidFill>
                          <a:effectLst/>
                          <a:latin typeface="+mn-lt"/>
                          <a:ea typeface="+mn-ea"/>
                          <a:cs typeface="+mn-cs"/>
                        </a:rPr>
                        <a:t>trastornos gastrointestinales</a:t>
                      </a:r>
                    </a:p>
                    <a:p>
                      <a:pPr marL="285750" lvl="0" indent="-285750">
                        <a:buFont typeface="Arial" pitchFamily="34" charset="0"/>
                        <a:buChar char="•"/>
                      </a:pPr>
                      <a:r>
                        <a:rPr lang="es-CL" sz="1400" kern="1200" dirty="0">
                          <a:solidFill>
                            <a:schemeClr val="tx1"/>
                          </a:solidFill>
                          <a:effectLst/>
                          <a:latin typeface="+mn-lt"/>
                          <a:ea typeface="+mn-ea"/>
                          <a:cs typeface="+mn-cs"/>
                        </a:rPr>
                        <a:t> cefalea</a:t>
                      </a:r>
                    </a:p>
                    <a:p>
                      <a:pPr marL="285750" lvl="0" indent="-285750">
                        <a:buFont typeface="Arial" pitchFamily="34" charset="0"/>
                        <a:buChar char="•"/>
                      </a:pPr>
                      <a:r>
                        <a:rPr lang="es-CL" sz="1400" kern="1200" dirty="0">
                          <a:solidFill>
                            <a:schemeClr val="tx1"/>
                          </a:solidFill>
                          <a:effectLst/>
                          <a:latin typeface="+mn-lt"/>
                          <a:ea typeface="+mn-ea"/>
                          <a:cs typeface="+mn-cs"/>
                        </a:rPr>
                        <a:t> náuseas </a:t>
                      </a:r>
                    </a:p>
                    <a:p>
                      <a:pPr marL="285750" lvl="0" indent="-285750">
                        <a:buFont typeface="Arial" pitchFamily="34" charset="0"/>
                        <a:buChar char="•"/>
                      </a:pPr>
                      <a:r>
                        <a:rPr lang="es-CL" sz="1400" kern="1200" dirty="0">
                          <a:solidFill>
                            <a:schemeClr val="tx1"/>
                          </a:solidFill>
                          <a:effectLst/>
                          <a:latin typeface="+mn-lt"/>
                          <a:ea typeface="+mn-ea"/>
                          <a:cs typeface="+mn-cs"/>
                        </a:rPr>
                        <a:t>flatulencias</a:t>
                      </a:r>
                    </a:p>
                    <a:p>
                      <a:pPr marL="285750" lvl="0" indent="-285750">
                        <a:buFont typeface="Arial" pitchFamily="34" charset="0"/>
                        <a:buChar char="•"/>
                      </a:pPr>
                      <a:r>
                        <a:rPr lang="es-CL" sz="1400" kern="1200" dirty="0">
                          <a:solidFill>
                            <a:schemeClr val="tx1"/>
                          </a:solidFill>
                          <a:effectLst/>
                          <a:latin typeface="+mn-lt"/>
                          <a:ea typeface="+mn-ea"/>
                          <a:cs typeface="+mn-cs"/>
                        </a:rPr>
                        <a:t> Diarrea</a:t>
                      </a:r>
                    </a:p>
                    <a:p>
                      <a:pPr marL="342900" lvl="0" indent="-342900">
                        <a:lnSpc>
                          <a:spcPct val="107000"/>
                        </a:lnSpc>
                        <a:spcAft>
                          <a:spcPts val="0"/>
                        </a:spcAft>
                        <a:buFont typeface="Wingdings"/>
                        <a:buChar char=""/>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a:solidFill>
                            <a:schemeClr val="tx1"/>
                          </a:solidFill>
                          <a:effectLst/>
                          <a:latin typeface="+mn-lt"/>
                          <a:ea typeface="+mn-ea"/>
                          <a:cs typeface="+mn-cs"/>
                        </a:rPr>
                        <a:t>Náuseas</a:t>
                      </a:r>
                    </a:p>
                    <a:p>
                      <a:pPr marL="285750" lvl="0" indent="-285750">
                        <a:buFont typeface="Arial" pitchFamily="34" charset="0"/>
                        <a:buChar char="•"/>
                      </a:pPr>
                      <a:r>
                        <a:rPr lang="es-CL" sz="1800" kern="1200" dirty="0">
                          <a:solidFill>
                            <a:schemeClr val="tx1"/>
                          </a:solidFill>
                          <a:effectLst/>
                          <a:latin typeface="+mn-lt"/>
                          <a:ea typeface="+mn-ea"/>
                          <a:cs typeface="+mn-cs"/>
                        </a:rPr>
                        <a:t>vómitos</a:t>
                      </a:r>
                    </a:p>
                    <a:p>
                      <a:pPr marL="285750" lvl="0" indent="-285750">
                        <a:buFont typeface="Arial" pitchFamily="34" charset="0"/>
                        <a:buChar char="•"/>
                      </a:pPr>
                      <a:r>
                        <a:rPr lang="es-CL" sz="1800" kern="1200" dirty="0">
                          <a:solidFill>
                            <a:schemeClr val="tx1"/>
                          </a:solidFill>
                          <a:effectLst/>
                          <a:latin typeface="+mn-lt"/>
                          <a:ea typeface="+mn-ea"/>
                          <a:cs typeface="+mn-cs"/>
                        </a:rPr>
                        <a:t>diarrea</a:t>
                      </a:r>
                    </a:p>
                    <a:p>
                      <a:pPr marL="285750" lvl="0" indent="-285750">
                        <a:buFont typeface="Arial" pitchFamily="34" charset="0"/>
                        <a:buChar char="•"/>
                      </a:pPr>
                      <a:r>
                        <a:rPr lang="es-CL" sz="1800" kern="1200" dirty="0">
                          <a:solidFill>
                            <a:schemeClr val="tx1"/>
                          </a:solidFill>
                          <a:effectLst/>
                          <a:latin typeface="+mn-lt"/>
                          <a:ea typeface="+mn-ea"/>
                          <a:cs typeface="+mn-cs"/>
                        </a:rPr>
                        <a:t>hipoglicemia</a:t>
                      </a:r>
                    </a:p>
                    <a:p>
                      <a:pPr marL="342900" lvl="0" indent="-342900">
                        <a:lnSpc>
                          <a:spcPct val="107000"/>
                        </a:lnSpc>
                        <a:spcAft>
                          <a:spcPts val="0"/>
                        </a:spcAft>
                        <a:buFont typeface="Wingdings"/>
                        <a:buChar char=""/>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a:lnSpc>
                          <a:spcPct val="115000"/>
                        </a:lnSpc>
                        <a:spcAft>
                          <a:spcPts val="0"/>
                        </a:spcAft>
                        <a:buFont typeface="Arial" pitchFamily="34" charset="0"/>
                        <a:buChar char="•"/>
                      </a:pPr>
                      <a:r>
                        <a:rPr lang="es-CL" sz="1600" dirty="0">
                          <a:solidFill>
                            <a:srgbClr val="000000"/>
                          </a:solidFill>
                          <a:effectLst/>
                          <a:latin typeface="Arial"/>
                          <a:ea typeface="Calibri"/>
                          <a:cs typeface="Times New Roman"/>
                        </a:rPr>
                        <a:t>Epigástricos</a:t>
                      </a:r>
                      <a:endParaRPr lang="es-CL" sz="1400" dirty="0">
                        <a:effectLst/>
                        <a:latin typeface="Calibri"/>
                        <a:ea typeface="Calibri"/>
                        <a:cs typeface="Times New Roman"/>
                      </a:endParaRPr>
                    </a:p>
                    <a:p>
                      <a:pPr marL="171450" lvl="0" indent="-171450" algn="l">
                        <a:lnSpc>
                          <a:spcPct val="115000"/>
                        </a:lnSpc>
                        <a:spcAft>
                          <a:spcPts val="1000"/>
                        </a:spcAft>
                        <a:buFont typeface="Arial" pitchFamily="34" charset="0"/>
                        <a:buChar char="•"/>
                      </a:pPr>
                      <a:r>
                        <a:rPr lang="es-CL" sz="1600" dirty="0">
                          <a:solidFill>
                            <a:srgbClr val="000000"/>
                          </a:solidFill>
                          <a:effectLst/>
                          <a:latin typeface="Arial"/>
                          <a:ea typeface="Calibri"/>
                          <a:cs typeface="Times New Roman"/>
                        </a:rPr>
                        <a:t>Nauseas y vómitos</a:t>
                      </a:r>
                      <a:endParaRPr lang="es-CL" sz="1400" dirty="0">
                        <a:effectLst/>
                        <a:latin typeface="Calibri"/>
                        <a:ea typeface="Calibri"/>
                        <a:cs typeface="Times New Roman"/>
                      </a:endParaRPr>
                    </a:p>
                  </a:txBody>
                  <a:tcPr marL="89535" marR="8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5512">
                <a:tc>
                  <a:txBody>
                    <a:bodyPr/>
                    <a:lstStyle/>
                    <a:p>
                      <a:pPr algn="ctr">
                        <a:lnSpc>
                          <a:spcPct val="107000"/>
                        </a:lnSpc>
                        <a:spcAft>
                          <a:spcPts val="0"/>
                        </a:spcAft>
                      </a:pPr>
                      <a:r>
                        <a:rPr lang="es-ES" sz="1200" b="1" dirty="0">
                          <a:effectLst/>
                          <a:latin typeface="Arial"/>
                          <a:ea typeface="Calibri"/>
                          <a:cs typeface="Times New Roman"/>
                        </a:rPr>
                        <a:t>CUIDADOS</a:t>
                      </a:r>
                      <a:endParaRPr lang="es-CL" sz="1100" dirty="0">
                        <a:effectLst/>
                        <a:latin typeface="Calibri"/>
                        <a:ea typeface="Calibri"/>
                        <a:cs typeface="Times New Roman"/>
                      </a:endParaRPr>
                    </a:p>
                    <a:p>
                      <a:pPr algn="ctr">
                        <a:lnSpc>
                          <a:spcPct val="107000"/>
                        </a:lnSpc>
                        <a:spcAft>
                          <a:spcPts val="0"/>
                        </a:spcAft>
                      </a:pPr>
                      <a:r>
                        <a:rPr lang="es-ES" sz="1200" b="1" dirty="0">
                          <a:effectLst/>
                          <a:latin typeface="Arial"/>
                          <a:ea typeface="Calibri"/>
                          <a:cs typeface="Times New Roman"/>
                        </a:rPr>
                        <a:t>DE ENFERMERÍA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800" dirty="0">
                          <a:effectLst/>
                          <a:latin typeface="Arial" pitchFamily="34" charset="0"/>
                          <a:ea typeface="Calibri"/>
                          <a:cs typeface="Arial" pitchFamily="34" charset="0"/>
                        </a:rPr>
                        <a:t>Los mismos que los otros medicamentos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07000"/>
                        </a:lnSpc>
                        <a:spcAft>
                          <a:spcPts val="0"/>
                        </a:spcAft>
                        <a:buFont typeface="Arial" pitchFamily="34" charset="0"/>
                        <a:buChar char="•"/>
                      </a:pPr>
                      <a:r>
                        <a:rPr lang="es-CL" sz="1600" dirty="0">
                          <a:effectLst/>
                          <a:latin typeface="Arial" pitchFamily="34" charset="0"/>
                          <a:ea typeface="Calibri"/>
                          <a:cs typeface="Arial" pitchFamily="34" charset="0"/>
                        </a:rPr>
                        <a:t>Tomar HGT previo a la</a:t>
                      </a:r>
                      <a:r>
                        <a:rPr lang="es-CL" sz="1600" baseline="0" dirty="0">
                          <a:effectLst/>
                          <a:latin typeface="Arial" pitchFamily="34" charset="0"/>
                          <a:ea typeface="Calibri"/>
                          <a:cs typeface="Arial" pitchFamily="34" charset="0"/>
                        </a:rPr>
                        <a:t> administración de hipoglicemiantes orales e inyectables.</a:t>
                      </a:r>
                    </a:p>
                    <a:p>
                      <a:pPr marL="285750" indent="-285750" algn="just">
                        <a:lnSpc>
                          <a:spcPct val="107000"/>
                        </a:lnSpc>
                        <a:spcAft>
                          <a:spcPts val="0"/>
                        </a:spcAft>
                        <a:buFont typeface="Arial" pitchFamily="34" charset="0"/>
                        <a:buChar char="•"/>
                      </a:pPr>
                      <a:r>
                        <a:rPr lang="es-CL" sz="1600" baseline="0" dirty="0">
                          <a:effectLst/>
                          <a:latin typeface="Arial" pitchFamily="34" charset="0"/>
                          <a:ea typeface="Calibri"/>
                          <a:cs typeface="Arial" pitchFamily="34" charset="0"/>
                        </a:rPr>
                        <a:t>Administrar siempre previo a una colación o comidas. </a:t>
                      </a:r>
                    </a:p>
                    <a:p>
                      <a:pPr algn="just">
                        <a:lnSpc>
                          <a:spcPct val="107000"/>
                        </a:lnSpc>
                        <a:spcAft>
                          <a:spcPts val="0"/>
                        </a:spcAft>
                      </a:pPr>
                      <a:endParaRPr lang="es-CL" sz="16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s-CL" sz="1800" dirty="0">
                          <a:effectLst/>
                          <a:latin typeface="Arial" pitchFamily="34" charset="0"/>
                          <a:ea typeface="Calibri"/>
                          <a:cs typeface="Arial" pitchFamily="34" charset="0"/>
                        </a:rPr>
                        <a:t>Los mismos que los otros medicamentos</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4 Rectángulo"/>
          <p:cNvSpPr/>
          <p:nvPr/>
        </p:nvSpPr>
        <p:spPr>
          <a:xfrm>
            <a:off x="2060725" y="306021"/>
            <a:ext cx="7824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FAMILIA FARMACOLÓGICA</a:t>
            </a:r>
          </a:p>
        </p:txBody>
      </p:sp>
    </p:spTree>
    <p:extLst>
      <p:ext uri="{BB962C8B-B14F-4D97-AF65-F5344CB8AC3E}">
        <p14:creationId xmlns:p14="http://schemas.microsoft.com/office/powerpoint/2010/main" val="290389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33412222"/>
              </p:ext>
            </p:extLst>
          </p:nvPr>
        </p:nvGraphicFramePr>
        <p:xfrm>
          <a:off x="263857" y="1229351"/>
          <a:ext cx="11759821" cy="5475201"/>
        </p:xfrm>
        <a:graphic>
          <a:graphicData uri="http://schemas.openxmlformats.org/drawingml/2006/table">
            <a:tbl>
              <a:tblPr firstRow="1" firstCol="1" bandRow="1"/>
              <a:tblGrid>
                <a:gridCol w="1513332">
                  <a:extLst>
                    <a:ext uri="{9D8B030D-6E8A-4147-A177-3AD203B41FA5}">
                      <a16:colId xmlns:a16="http://schemas.microsoft.com/office/drawing/2014/main" val="20000"/>
                    </a:ext>
                  </a:extLst>
                </a:gridCol>
                <a:gridCol w="3363935">
                  <a:extLst>
                    <a:ext uri="{9D8B030D-6E8A-4147-A177-3AD203B41FA5}">
                      <a16:colId xmlns:a16="http://schemas.microsoft.com/office/drawing/2014/main" val="20001"/>
                    </a:ext>
                  </a:extLst>
                </a:gridCol>
                <a:gridCol w="3713166">
                  <a:extLst>
                    <a:ext uri="{9D8B030D-6E8A-4147-A177-3AD203B41FA5}">
                      <a16:colId xmlns:a16="http://schemas.microsoft.com/office/drawing/2014/main" val="20002"/>
                    </a:ext>
                  </a:extLst>
                </a:gridCol>
                <a:gridCol w="3169388">
                  <a:extLst>
                    <a:ext uri="{9D8B030D-6E8A-4147-A177-3AD203B41FA5}">
                      <a16:colId xmlns:a16="http://schemas.microsoft.com/office/drawing/2014/main" val="20003"/>
                    </a:ext>
                  </a:extLst>
                </a:gridCol>
              </a:tblGrid>
              <a:tr h="246378">
                <a:tc>
                  <a:txBody>
                    <a:bodyPr/>
                    <a:lstStyle/>
                    <a:p>
                      <a:pPr algn="ctr">
                        <a:lnSpc>
                          <a:spcPct val="107000"/>
                        </a:lnSpc>
                        <a:spcAft>
                          <a:spcPts val="0"/>
                        </a:spcAft>
                      </a:pPr>
                      <a:r>
                        <a:rPr lang="es-ES" sz="1200" b="1" dirty="0">
                          <a:effectLst/>
                          <a:latin typeface="Arial"/>
                          <a:ea typeface="Calibri"/>
                          <a:cs typeface="Times New Roman"/>
                        </a:rPr>
                        <a:t>FAMILIA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400" b="1" dirty="0">
                          <a:effectLst/>
                        </a:rPr>
                        <a:t> HORMONOTERÁPICOS </a:t>
                      </a:r>
                      <a:endParaRPr lang="es-C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400" b="1" dirty="0">
                          <a:effectLst/>
                          <a:latin typeface="Calibri"/>
                          <a:ea typeface="Calibri"/>
                          <a:cs typeface="Times New Roman"/>
                        </a:rPr>
                        <a:t>ANTICOAGULANTES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a:effectLst/>
                          <a:latin typeface="Calibri"/>
                          <a:ea typeface="Calibri"/>
                          <a:cs typeface="Times New Roman"/>
                        </a:rPr>
                        <a:t>RELAJANTES MUSCULARES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71024">
                <a:tc>
                  <a:txBody>
                    <a:bodyPr/>
                    <a:lstStyle/>
                    <a:p>
                      <a:pPr algn="ctr">
                        <a:lnSpc>
                          <a:spcPct val="107000"/>
                        </a:lnSpc>
                        <a:spcAft>
                          <a:spcPts val="0"/>
                        </a:spcAft>
                      </a:pPr>
                      <a:r>
                        <a:rPr lang="es-ES" sz="1200" b="1">
                          <a:effectLst/>
                          <a:latin typeface="Arial"/>
                          <a:ea typeface="Calibri"/>
                          <a:cs typeface="Times New Roman"/>
                        </a:rPr>
                        <a:t>DEFINICIÓN </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CL" sz="1400" kern="1200" dirty="0">
                          <a:solidFill>
                            <a:schemeClr val="tx1"/>
                          </a:solidFill>
                          <a:effectLst/>
                          <a:latin typeface="+mn-lt"/>
                          <a:ea typeface="+mn-ea"/>
                          <a:cs typeface="+mn-cs"/>
                        </a:rPr>
                        <a:t>Las hormonas son sustancias químicas secretadas por glándulas endocrinas, las cuales ejercen un efecto fisiológico sobre células del organismo, las hormonas actúan como mensajeros que activan mecanismos para que el organismo se adapte a las diversas alteraciones que se producen en el ambiente externo e interno.</a:t>
                      </a:r>
                    </a:p>
                    <a:p>
                      <a:pPr>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800" u="none" kern="1200" dirty="0">
                          <a:solidFill>
                            <a:schemeClr val="tx1"/>
                          </a:solidFill>
                          <a:effectLst/>
                          <a:latin typeface="+mn-lt"/>
                          <a:ea typeface="+mn-ea"/>
                          <a:cs typeface="+mn-cs"/>
                        </a:rPr>
                        <a:t>son una sustancia que interfiere o inhibe la coagulación</a:t>
                      </a:r>
                      <a:r>
                        <a:rPr lang="es-CL" sz="1800" u="none" kern="1200" baseline="0" dirty="0">
                          <a:solidFill>
                            <a:schemeClr val="tx1"/>
                          </a:solidFill>
                          <a:effectLst/>
                          <a:latin typeface="+mn-lt"/>
                          <a:ea typeface="+mn-ea"/>
                          <a:cs typeface="+mn-cs"/>
                        </a:rPr>
                        <a:t> de la sangre</a:t>
                      </a:r>
                      <a:r>
                        <a:rPr lang="es-CL" sz="1800" u="none" kern="1200" dirty="0">
                          <a:solidFill>
                            <a:schemeClr val="tx1"/>
                          </a:solidFill>
                          <a:effectLst/>
                          <a:latin typeface="+mn-lt"/>
                          <a:ea typeface="+mn-ea"/>
                          <a:cs typeface="+mn-cs"/>
                        </a:rPr>
                        <a:t>, creando un estado </a:t>
                      </a:r>
                      <a:r>
                        <a:rPr lang="es-CL" sz="1800" u="none" kern="1200" dirty="0" err="1">
                          <a:solidFill>
                            <a:schemeClr val="tx1"/>
                          </a:solidFill>
                          <a:effectLst/>
                          <a:latin typeface="+mn-lt"/>
                          <a:ea typeface="+mn-ea"/>
                          <a:cs typeface="+mn-cs"/>
                        </a:rPr>
                        <a:t>antitrombótico</a:t>
                      </a:r>
                      <a:r>
                        <a:rPr lang="es-CL" sz="1800" u="none" kern="1200" dirty="0">
                          <a:solidFill>
                            <a:schemeClr val="tx1"/>
                          </a:solidFill>
                          <a:effectLst/>
                          <a:latin typeface="+mn-lt"/>
                          <a:ea typeface="+mn-ea"/>
                          <a:cs typeface="+mn-cs"/>
                        </a:rPr>
                        <a:t>. </a:t>
                      </a:r>
                      <a:endParaRPr lang="es-CL" sz="1100" u="none"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L" sz="1600" u="none" kern="1200" dirty="0">
                          <a:solidFill>
                            <a:schemeClr val="tx1"/>
                          </a:solidFill>
                          <a:effectLst/>
                          <a:latin typeface="+mn-lt"/>
                          <a:ea typeface="+mn-ea"/>
                          <a:cs typeface="+mn-cs"/>
                        </a:rPr>
                        <a:t>Los </a:t>
                      </a:r>
                      <a:r>
                        <a:rPr lang="es-CL" sz="1600" b="1" u="none" kern="1200" dirty="0">
                          <a:solidFill>
                            <a:schemeClr val="tx1"/>
                          </a:solidFill>
                          <a:effectLst/>
                          <a:latin typeface="+mn-lt"/>
                          <a:ea typeface="+mn-ea"/>
                          <a:cs typeface="+mn-cs"/>
                        </a:rPr>
                        <a:t>relajantes musculares o antiespasmódicos,</a:t>
                      </a:r>
                      <a:r>
                        <a:rPr lang="es-CL" sz="1600" u="none" kern="1200" dirty="0">
                          <a:solidFill>
                            <a:schemeClr val="tx1"/>
                          </a:solidFill>
                          <a:effectLst/>
                          <a:latin typeface="+mn-lt"/>
                          <a:ea typeface="+mn-ea"/>
                          <a:cs typeface="+mn-cs"/>
                        </a:rPr>
                        <a:t> son todos los medicamentos que afectan la función del músculo esquelético al disminuir el tono muscular.</a:t>
                      </a:r>
                    </a:p>
                    <a:p>
                      <a:r>
                        <a:rPr lang="es-CL" sz="1600" u="none" kern="1200" dirty="0">
                          <a:solidFill>
                            <a:schemeClr val="tx1"/>
                          </a:solidFill>
                          <a:effectLst/>
                          <a:latin typeface="+mn-lt"/>
                          <a:ea typeface="+mn-ea"/>
                          <a:cs typeface="+mn-cs"/>
                        </a:rPr>
                        <a:t>Se pueden usar para aliviar síntomas tales como espasmos musculares, contracturas, dolor e </a:t>
                      </a:r>
                      <a:r>
                        <a:rPr lang="es-CL" sz="1600" u="none" kern="1200" dirty="0" err="1">
                          <a:solidFill>
                            <a:schemeClr val="tx1"/>
                          </a:solidFill>
                          <a:effectLst/>
                          <a:latin typeface="+mn-lt"/>
                          <a:ea typeface="+mn-ea"/>
                          <a:cs typeface="+mn-cs"/>
                        </a:rPr>
                        <a:t>hiperreflexia</a:t>
                      </a:r>
                      <a:r>
                        <a:rPr lang="es-CL" sz="1600" u="none" kern="1200" dirty="0">
                          <a:solidFill>
                            <a:schemeClr val="tx1"/>
                          </a:solidFill>
                          <a:effectLst/>
                          <a:latin typeface="+mn-lt"/>
                          <a:ea typeface="+mn-ea"/>
                          <a:cs typeface="+mn-cs"/>
                        </a:rPr>
                        <a:t>.</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378">
                <a:tc>
                  <a:txBody>
                    <a:bodyPr/>
                    <a:lstStyle/>
                    <a:p>
                      <a:pPr algn="ctr">
                        <a:lnSpc>
                          <a:spcPct val="107000"/>
                        </a:lnSpc>
                        <a:spcAft>
                          <a:spcPts val="0"/>
                        </a:spcAft>
                      </a:pPr>
                      <a:r>
                        <a:rPr lang="es-ES" sz="1200" b="1">
                          <a:effectLst/>
                          <a:latin typeface="Arial"/>
                          <a:ea typeface="Calibri"/>
                          <a:cs typeface="Times New Roman"/>
                        </a:rPr>
                        <a:t>EJEMPLOS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a:effectLst/>
                          <a:latin typeface="Calibri"/>
                          <a:ea typeface="Calibri"/>
                          <a:cs typeface="Times New Roman"/>
                        </a:rPr>
                        <a:t>LEVOTIROXINA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a:effectLst/>
                          <a:latin typeface="Calibri"/>
                          <a:ea typeface="Calibri"/>
                          <a:cs typeface="Times New Roman"/>
                        </a:rPr>
                        <a:t>ACENOCUMAROL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kern="1200" dirty="0">
                          <a:solidFill>
                            <a:schemeClr val="tx1"/>
                          </a:solidFill>
                          <a:effectLst/>
                          <a:latin typeface="+mn-lt"/>
                          <a:ea typeface="+mn-ea"/>
                          <a:cs typeface="+mn-cs"/>
                        </a:rPr>
                        <a:t>CICLOBENZAPRINA</a:t>
                      </a:r>
                      <a:endParaRPr lang="es-CL"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3284">
                <a:tc>
                  <a:txBody>
                    <a:bodyPr/>
                    <a:lstStyle/>
                    <a:p>
                      <a:pPr algn="ctr">
                        <a:lnSpc>
                          <a:spcPct val="107000"/>
                        </a:lnSpc>
                        <a:spcAft>
                          <a:spcPts val="0"/>
                        </a:spcAft>
                      </a:pPr>
                      <a:r>
                        <a:rPr lang="es-ES" sz="1200" b="1">
                          <a:effectLst/>
                          <a:latin typeface="Arial"/>
                          <a:ea typeface="Calibri"/>
                          <a:cs typeface="Times New Roman"/>
                        </a:rPr>
                        <a:t>EFECTOS ADVERSOS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nSpc>
                          <a:spcPct val="107000"/>
                        </a:lnSpc>
                        <a:spcAft>
                          <a:spcPts val="0"/>
                        </a:spcAft>
                        <a:buFont typeface="Arial" pitchFamily="34" charset="0"/>
                        <a:buChar char="•"/>
                      </a:pPr>
                      <a:r>
                        <a:rPr lang="es-CL" sz="1600" dirty="0">
                          <a:effectLst/>
                          <a:latin typeface="Calibri"/>
                          <a:ea typeface="Calibri"/>
                          <a:cs typeface="Times New Roman"/>
                        </a:rPr>
                        <a:t>Aumento de peso</a:t>
                      </a:r>
                    </a:p>
                    <a:p>
                      <a:pPr marL="285750" lvl="0" indent="-285750">
                        <a:lnSpc>
                          <a:spcPct val="107000"/>
                        </a:lnSpc>
                        <a:spcAft>
                          <a:spcPts val="0"/>
                        </a:spcAft>
                        <a:buFont typeface="Arial" pitchFamily="34" charset="0"/>
                        <a:buChar char="•"/>
                      </a:pPr>
                      <a:r>
                        <a:rPr lang="es-CL" sz="1600" dirty="0">
                          <a:effectLst/>
                          <a:latin typeface="Calibri"/>
                          <a:ea typeface="Calibri"/>
                          <a:cs typeface="Times New Roman"/>
                        </a:rPr>
                        <a:t>Taquicardia</a:t>
                      </a:r>
                    </a:p>
                    <a:p>
                      <a:pPr marL="285750" lvl="0" indent="-285750">
                        <a:lnSpc>
                          <a:spcPct val="107000"/>
                        </a:lnSpc>
                        <a:spcAft>
                          <a:spcPts val="0"/>
                        </a:spcAft>
                        <a:buFont typeface="Arial" pitchFamily="34" charset="0"/>
                        <a:buChar char="•"/>
                      </a:pPr>
                      <a:r>
                        <a:rPr lang="es-CL" sz="1600" dirty="0">
                          <a:effectLst/>
                          <a:latin typeface="Calibri"/>
                          <a:ea typeface="Calibri"/>
                          <a:cs typeface="Times New Roman"/>
                        </a:rPr>
                        <a:t>Insomnio</a:t>
                      </a:r>
                    </a:p>
                    <a:p>
                      <a:pPr marL="285750" lvl="0" indent="-285750">
                        <a:lnSpc>
                          <a:spcPct val="107000"/>
                        </a:lnSpc>
                        <a:spcAft>
                          <a:spcPts val="0"/>
                        </a:spcAft>
                        <a:buFont typeface="Arial" pitchFamily="34" charset="0"/>
                        <a:buChar char="•"/>
                      </a:pPr>
                      <a:r>
                        <a:rPr lang="es-CL" sz="1600" dirty="0">
                          <a:effectLst/>
                          <a:latin typeface="Calibri"/>
                          <a:ea typeface="Calibri"/>
                          <a:cs typeface="Times New Roman"/>
                        </a:rPr>
                        <a:t>Alteraciones gastrointestinales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Wingdings"/>
                        <a:buNone/>
                      </a:pPr>
                      <a:r>
                        <a:rPr lang="es-CL" sz="1800" kern="1200" dirty="0">
                          <a:solidFill>
                            <a:schemeClr val="tx1"/>
                          </a:solidFill>
                          <a:effectLst/>
                          <a:latin typeface="+mn-lt"/>
                          <a:ea typeface="+mn-ea"/>
                          <a:cs typeface="+mn-cs"/>
                        </a:rPr>
                        <a:t>Hemorragia fatal o no fatal de cualquier tejido u órgano, por su acción farmacológica.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a:solidFill>
                            <a:schemeClr val="tx1"/>
                          </a:solidFill>
                          <a:effectLst/>
                          <a:latin typeface="+mn-lt"/>
                          <a:ea typeface="+mn-ea"/>
                          <a:cs typeface="+mn-cs"/>
                        </a:rPr>
                        <a:t>Mareos y nauseas</a:t>
                      </a:r>
                    </a:p>
                    <a:p>
                      <a:pPr marL="285750" lvl="0" indent="-285750">
                        <a:buFont typeface="Arial" pitchFamily="34" charset="0"/>
                        <a:buChar char="•"/>
                      </a:pPr>
                      <a:r>
                        <a:rPr lang="es-CL" sz="1800" kern="1200" dirty="0">
                          <a:solidFill>
                            <a:schemeClr val="tx1"/>
                          </a:solidFill>
                          <a:effectLst/>
                          <a:latin typeface="+mn-lt"/>
                          <a:ea typeface="+mn-ea"/>
                          <a:cs typeface="+mn-cs"/>
                        </a:rPr>
                        <a:t>Hipotensión</a:t>
                      </a:r>
                    </a:p>
                    <a:p>
                      <a:pPr marL="285750" lvl="0" indent="-285750">
                        <a:buFont typeface="Arial" pitchFamily="34" charset="0"/>
                        <a:buChar char="•"/>
                      </a:pPr>
                      <a:r>
                        <a:rPr lang="es-CL" sz="1800" kern="1200" dirty="0">
                          <a:solidFill>
                            <a:schemeClr val="tx1"/>
                          </a:solidFill>
                          <a:effectLst/>
                          <a:latin typeface="+mn-lt"/>
                          <a:ea typeface="+mn-ea"/>
                          <a:cs typeface="+mn-cs"/>
                        </a:rPr>
                        <a:t>Confusión </a:t>
                      </a:r>
                    </a:p>
                    <a:p>
                      <a:pPr marL="285750" indent="-285750">
                        <a:buFont typeface="Arial" pitchFamily="34" charset="0"/>
                        <a:buChar char="•"/>
                      </a:pPr>
                      <a:r>
                        <a:rPr lang="es-CL" sz="1800" kern="1200" dirty="0">
                          <a:solidFill>
                            <a:schemeClr val="tx1"/>
                          </a:solidFill>
                          <a:effectLst/>
                          <a:latin typeface="+mn-lt"/>
                          <a:ea typeface="+mn-ea"/>
                          <a:cs typeface="+mn-cs"/>
                        </a:rPr>
                        <a:t>Insomnio</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5512">
                <a:tc>
                  <a:txBody>
                    <a:bodyPr/>
                    <a:lstStyle/>
                    <a:p>
                      <a:pPr algn="ctr">
                        <a:lnSpc>
                          <a:spcPct val="107000"/>
                        </a:lnSpc>
                        <a:spcAft>
                          <a:spcPts val="0"/>
                        </a:spcAft>
                      </a:pPr>
                      <a:r>
                        <a:rPr lang="es-ES" sz="1200" b="1" dirty="0">
                          <a:effectLst/>
                          <a:latin typeface="Arial"/>
                          <a:ea typeface="Calibri"/>
                          <a:cs typeface="Times New Roman"/>
                        </a:rPr>
                        <a:t>CUIDADOS</a:t>
                      </a:r>
                      <a:endParaRPr lang="es-CL" sz="1100" dirty="0">
                        <a:effectLst/>
                        <a:latin typeface="Calibri"/>
                        <a:ea typeface="Calibri"/>
                        <a:cs typeface="Times New Roman"/>
                      </a:endParaRPr>
                    </a:p>
                    <a:p>
                      <a:pPr algn="ctr">
                        <a:lnSpc>
                          <a:spcPct val="107000"/>
                        </a:lnSpc>
                        <a:spcAft>
                          <a:spcPts val="0"/>
                        </a:spcAft>
                      </a:pPr>
                      <a:r>
                        <a:rPr lang="es-ES" sz="1200" b="1" dirty="0">
                          <a:effectLst/>
                          <a:latin typeface="Arial"/>
                          <a:ea typeface="Calibri"/>
                          <a:cs typeface="Times New Roman"/>
                        </a:rPr>
                        <a:t>DE ENFERMERÍA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s-CL" sz="1600" dirty="0">
                          <a:effectLst/>
                          <a:latin typeface="Arial" pitchFamily="34" charset="0"/>
                          <a:ea typeface="Calibri"/>
                          <a:cs typeface="Arial" pitchFamily="34" charset="0"/>
                        </a:rPr>
                        <a:t>Los mismos que los otros medicamentos</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7000"/>
                        </a:lnSpc>
                        <a:spcAft>
                          <a:spcPts val="0"/>
                        </a:spcAft>
                        <a:buFont typeface="Arial" pitchFamily="34" charset="0"/>
                        <a:buChar char="•"/>
                      </a:pPr>
                      <a:r>
                        <a:rPr lang="es-CL" sz="1400" dirty="0">
                          <a:effectLst/>
                          <a:latin typeface="Calibri"/>
                          <a:ea typeface="Calibri"/>
                          <a:cs typeface="Times New Roman"/>
                        </a:rPr>
                        <a:t>Si</a:t>
                      </a:r>
                      <a:r>
                        <a:rPr lang="es-CL" sz="1400" baseline="0" dirty="0">
                          <a:effectLst/>
                          <a:latin typeface="Calibri"/>
                          <a:ea typeface="Calibri"/>
                          <a:cs typeface="Times New Roman"/>
                        </a:rPr>
                        <a:t> usuario presenta algún sangramiento, suspender dosis y avisar inmediatamente al enfermero de turno.</a:t>
                      </a:r>
                    </a:p>
                    <a:p>
                      <a:pPr marL="171450" indent="-171450" algn="just">
                        <a:lnSpc>
                          <a:spcPct val="107000"/>
                        </a:lnSpc>
                        <a:spcAft>
                          <a:spcPts val="0"/>
                        </a:spcAft>
                        <a:buFont typeface="Arial" pitchFamily="34" charset="0"/>
                        <a:buChar char="•"/>
                      </a:pPr>
                      <a:r>
                        <a:rPr lang="es-CL" sz="1400" baseline="0" dirty="0">
                          <a:effectLst/>
                          <a:latin typeface="Calibri"/>
                          <a:ea typeface="Calibri"/>
                          <a:cs typeface="Times New Roman"/>
                        </a:rPr>
                        <a:t>Prevenir caídas por riesgo de hemorragias</a:t>
                      </a:r>
                    </a:p>
                    <a:p>
                      <a:pPr marL="171450" indent="-171450" algn="just">
                        <a:lnSpc>
                          <a:spcPct val="107000"/>
                        </a:lnSpc>
                        <a:spcAft>
                          <a:spcPts val="0"/>
                        </a:spcAft>
                        <a:buFont typeface="Arial" pitchFamily="34" charset="0"/>
                        <a:buChar char="•"/>
                      </a:pPr>
                      <a:r>
                        <a:rPr lang="es-CL" sz="1400" baseline="0" dirty="0">
                          <a:effectLst/>
                          <a:latin typeface="Calibri"/>
                          <a:ea typeface="Calibri"/>
                          <a:cs typeface="Times New Roman"/>
                        </a:rPr>
                        <a:t>Tomar examen sanguíneo de coagulación (INR, protrombina) para ajustar dosis por el medico.</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7000"/>
                        </a:lnSpc>
                        <a:spcAft>
                          <a:spcPts val="0"/>
                        </a:spcAft>
                        <a:buFont typeface="Arial" pitchFamily="34" charset="0"/>
                        <a:buChar char="•"/>
                      </a:pPr>
                      <a:r>
                        <a:rPr lang="es-CL" sz="1600" dirty="0">
                          <a:effectLst/>
                          <a:latin typeface="Calibri"/>
                          <a:ea typeface="Calibri"/>
                          <a:cs typeface="Times New Roman"/>
                        </a:rPr>
                        <a:t>Si el usuario se encuentra somnoliento  no administrar y avisar a enfermero de turno.</a:t>
                      </a:r>
                    </a:p>
                    <a:p>
                      <a:pPr marL="171450" indent="-171450" algn="just">
                        <a:lnSpc>
                          <a:spcPct val="107000"/>
                        </a:lnSpc>
                        <a:spcAft>
                          <a:spcPts val="0"/>
                        </a:spcAft>
                        <a:buFont typeface="Arial" pitchFamily="34" charset="0"/>
                        <a:buChar char="•"/>
                      </a:pPr>
                      <a:r>
                        <a:rPr lang="es-CL" sz="1600" dirty="0">
                          <a:effectLst/>
                          <a:latin typeface="Calibri"/>
                          <a:ea typeface="Calibri"/>
                          <a:cs typeface="Times New Roman"/>
                        </a:rPr>
                        <a:t>Prevenir caídas</a:t>
                      </a:r>
                    </a:p>
                    <a:p>
                      <a:pPr marL="171450" indent="-171450" algn="just">
                        <a:lnSpc>
                          <a:spcPct val="107000"/>
                        </a:lnSpc>
                        <a:spcAft>
                          <a:spcPts val="0"/>
                        </a:spcAft>
                        <a:buFont typeface="Arial" pitchFamily="34" charset="0"/>
                        <a:buChar char="•"/>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4 Rectángulo"/>
          <p:cNvSpPr/>
          <p:nvPr/>
        </p:nvSpPr>
        <p:spPr>
          <a:xfrm>
            <a:off x="2060725" y="306021"/>
            <a:ext cx="7824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FAMILIA FARMACOLÓGICA</a:t>
            </a:r>
          </a:p>
        </p:txBody>
      </p:sp>
    </p:spTree>
    <p:extLst>
      <p:ext uri="{BB962C8B-B14F-4D97-AF65-F5344CB8AC3E}">
        <p14:creationId xmlns:p14="http://schemas.microsoft.com/office/powerpoint/2010/main" val="140362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1812698"/>
              </p:ext>
            </p:extLst>
          </p:nvPr>
        </p:nvGraphicFramePr>
        <p:xfrm>
          <a:off x="1815066" y="1214650"/>
          <a:ext cx="8590433" cy="5457035"/>
        </p:xfrm>
        <a:graphic>
          <a:graphicData uri="http://schemas.openxmlformats.org/drawingml/2006/table">
            <a:tbl>
              <a:tblPr firstRow="1" firstCol="1" bandRow="1"/>
              <a:tblGrid>
                <a:gridCol w="1513332">
                  <a:extLst>
                    <a:ext uri="{9D8B030D-6E8A-4147-A177-3AD203B41FA5}">
                      <a16:colId xmlns:a16="http://schemas.microsoft.com/office/drawing/2014/main" val="20000"/>
                    </a:ext>
                  </a:extLst>
                </a:gridCol>
                <a:gridCol w="3363935">
                  <a:extLst>
                    <a:ext uri="{9D8B030D-6E8A-4147-A177-3AD203B41FA5}">
                      <a16:colId xmlns:a16="http://schemas.microsoft.com/office/drawing/2014/main" val="20001"/>
                    </a:ext>
                  </a:extLst>
                </a:gridCol>
                <a:gridCol w="3713166">
                  <a:extLst>
                    <a:ext uri="{9D8B030D-6E8A-4147-A177-3AD203B41FA5}">
                      <a16:colId xmlns:a16="http://schemas.microsoft.com/office/drawing/2014/main" val="20002"/>
                    </a:ext>
                  </a:extLst>
                </a:gridCol>
              </a:tblGrid>
              <a:tr h="331730">
                <a:tc>
                  <a:txBody>
                    <a:bodyPr/>
                    <a:lstStyle/>
                    <a:p>
                      <a:pPr algn="ctr">
                        <a:lnSpc>
                          <a:spcPct val="107000"/>
                        </a:lnSpc>
                        <a:spcAft>
                          <a:spcPts val="0"/>
                        </a:spcAft>
                      </a:pPr>
                      <a:r>
                        <a:rPr lang="es-ES" sz="1200" b="1" dirty="0">
                          <a:effectLst/>
                          <a:latin typeface="Arial"/>
                          <a:ea typeface="Calibri"/>
                          <a:cs typeface="Times New Roman"/>
                        </a:rPr>
                        <a:t>FAMILIA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L" sz="1800" b="1" dirty="0">
                          <a:effectLst/>
                        </a:rPr>
                        <a:t>HIPNÓTICOS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a:effectLst/>
                          <a:latin typeface="Calibri"/>
                          <a:ea typeface="Calibri"/>
                          <a:cs typeface="Times New Roman"/>
                        </a:rPr>
                        <a:t>BENZODIACEPINAS</a:t>
                      </a:r>
                      <a:r>
                        <a:rPr lang="es-CL"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97972">
                <a:tc>
                  <a:txBody>
                    <a:bodyPr/>
                    <a:lstStyle/>
                    <a:p>
                      <a:pPr algn="ctr">
                        <a:lnSpc>
                          <a:spcPct val="107000"/>
                        </a:lnSpc>
                        <a:spcAft>
                          <a:spcPts val="0"/>
                        </a:spcAft>
                      </a:pPr>
                      <a:r>
                        <a:rPr lang="es-ES" sz="1200" b="1">
                          <a:effectLst/>
                          <a:latin typeface="Arial"/>
                          <a:ea typeface="Calibri"/>
                          <a:cs typeface="Times New Roman"/>
                        </a:rPr>
                        <a:t>DEFINICIÓN </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CL" sz="1800" kern="1200" dirty="0">
                          <a:solidFill>
                            <a:schemeClr val="tx1"/>
                          </a:solidFill>
                          <a:effectLst/>
                          <a:latin typeface="+mn-lt"/>
                          <a:ea typeface="+mn-ea"/>
                          <a:cs typeface="+mn-cs"/>
                        </a:rPr>
                        <a:t>Los Inductores del Sueño son agentes que acorta el tiempo de comienzo del sueño y reduce la incidencia de despertares nocturnos, con lo que aumenta la calidad del sueño y del despertar por la mañana.</a:t>
                      </a:r>
                    </a:p>
                    <a:p>
                      <a:pPr>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800" b="0" i="0" u="none" kern="1200" dirty="0">
                          <a:solidFill>
                            <a:schemeClr val="tx1"/>
                          </a:solidFill>
                          <a:effectLst/>
                          <a:latin typeface="+mn-lt"/>
                          <a:ea typeface="+mn-ea"/>
                          <a:cs typeface="+mn-cs"/>
                        </a:rPr>
                        <a:t>Las benzodiacepinas son medicamentos que disminuyen la excitación neuronal y que tienen un efecto </a:t>
                      </a:r>
                      <a:r>
                        <a:rPr lang="es-ES" sz="1800" b="0" i="0" u="none" strike="noStrike" kern="1200" dirty="0">
                          <a:solidFill>
                            <a:schemeClr val="tx1"/>
                          </a:solidFill>
                          <a:effectLst/>
                          <a:latin typeface="+mn-lt"/>
                          <a:ea typeface="+mn-ea"/>
                          <a:cs typeface="+mn-cs"/>
                        </a:rPr>
                        <a:t>antiepiléptico</a:t>
                      </a:r>
                      <a:r>
                        <a:rPr lang="es-ES" sz="1800" b="0" i="0" u="none" kern="1200" dirty="0">
                          <a:solidFill>
                            <a:schemeClr val="tx1"/>
                          </a:solidFill>
                          <a:effectLst/>
                          <a:latin typeface="+mn-lt"/>
                          <a:ea typeface="+mn-ea"/>
                          <a:cs typeface="+mn-cs"/>
                        </a:rPr>
                        <a:t>, ansiolítico, hipnótico y relajante muscular.</a:t>
                      </a:r>
                      <a:endParaRPr lang="es-CL" sz="1100" b="0" u="none"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1919">
                <a:tc>
                  <a:txBody>
                    <a:bodyPr/>
                    <a:lstStyle/>
                    <a:p>
                      <a:pPr algn="ctr">
                        <a:lnSpc>
                          <a:spcPct val="107000"/>
                        </a:lnSpc>
                        <a:spcAft>
                          <a:spcPts val="0"/>
                        </a:spcAft>
                      </a:pPr>
                      <a:r>
                        <a:rPr lang="es-ES" sz="1200" b="1">
                          <a:effectLst/>
                          <a:latin typeface="Arial"/>
                          <a:ea typeface="Calibri"/>
                          <a:cs typeface="Times New Roman"/>
                        </a:rPr>
                        <a:t>EJEMPLOS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800" dirty="0">
                          <a:effectLst/>
                          <a:latin typeface="Calibri"/>
                          <a:ea typeface="Calibri"/>
                          <a:cs typeface="Times New Roman"/>
                        </a:rPr>
                        <a:t>ZOPICLONA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a:effectLst/>
                          <a:latin typeface="Calibri"/>
                          <a:ea typeface="Calibri"/>
                          <a:cs typeface="Times New Roman"/>
                        </a:rPr>
                        <a:t>CLONAZEPAM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67241">
                <a:tc>
                  <a:txBody>
                    <a:bodyPr/>
                    <a:lstStyle/>
                    <a:p>
                      <a:pPr algn="ctr">
                        <a:lnSpc>
                          <a:spcPct val="107000"/>
                        </a:lnSpc>
                        <a:spcAft>
                          <a:spcPts val="0"/>
                        </a:spcAft>
                      </a:pPr>
                      <a:r>
                        <a:rPr lang="es-ES" sz="1200" b="1">
                          <a:effectLst/>
                          <a:latin typeface="Arial"/>
                          <a:ea typeface="Calibri"/>
                          <a:cs typeface="Times New Roman"/>
                        </a:rPr>
                        <a:t>EFECTOS ADVERSOS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a:solidFill>
                            <a:schemeClr val="tx1"/>
                          </a:solidFill>
                          <a:effectLst/>
                          <a:latin typeface="+mn-lt"/>
                          <a:ea typeface="+mn-ea"/>
                          <a:cs typeface="+mn-cs"/>
                        </a:rPr>
                        <a:t>trastornos  visuales</a:t>
                      </a:r>
                    </a:p>
                    <a:p>
                      <a:pPr marL="285750" lvl="0" indent="-285750">
                        <a:buFont typeface="Arial" pitchFamily="34" charset="0"/>
                        <a:buChar char="•"/>
                      </a:pPr>
                      <a:r>
                        <a:rPr lang="es-CL" sz="1800" kern="1200" dirty="0">
                          <a:solidFill>
                            <a:schemeClr val="tx1"/>
                          </a:solidFill>
                          <a:effectLst/>
                          <a:latin typeface="+mn-lt"/>
                          <a:ea typeface="+mn-ea"/>
                          <a:cs typeface="+mn-cs"/>
                        </a:rPr>
                        <a:t>cefalea</a:t>
                      </a:r>
                    </a:p>
                    <a:p>
                      <a:pPr marL="285750" lvl="0" indent="-285750">
                        <a:buFont typeface="Arial" pitchFamily="34" charset="0"/>
                        <a:buChar char="•"/>
                      </a:pPr>
                      <a:r>
                        <a:rPr lang="es-CL" sz="1800" kern="1200" dirty="0">
                          <a:solidFill>
                            <a:schemeClr val="tx1"/>
                          </a:solidFill>
                          <a:effectLst/>
                          <a:latin typeface="+mn-lt"/>
                          <a:ea typeface="+mn-ea"/>
                          <a:cs typeface="+mn-cs"/>
                        </a:rPr>
                        <a:t>somnolencia y mareos</a:t>
                      </a:r>
                    </a:p>
                    <a:p>
                      <a:pPr marL="285750" indent="-285750">
                        <a:buFont typeface="Arial" pitchFamily="34" charset="0"/>
                        <a:buChar char="•"/>
                      </a:pPr>
                      <a:r>
                        <a:rPr lang="es-CL" sz="1800" kern="1200" dirty="0">
                          <a:solidFill>
                            <a:schemeClr val="tx1"/>
                          </a:solidFill>
                          <a:effectLst/>
                          <a:latin typeface="+mn-lt"/>
                          <a:ea typeface="+mn-ea"/>
                          <a:cs typeface="+mn-cs"/>
                        </a:rPr>
                        <a:t>Trastornos de la memoria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itchFamily="34" charset="0"/>
                        <a:buChar char="•"/>
                      </a:pPr>
                      <a:r>
                        <a:rPr lang="es-ES" sz="1800" b="0" i="0" kern="1200" dirty="0">
                          <a:solidFill>
                            <a:schemeClr val="tx1"/>
                          </a:solidFill>
                          <a:effectLst/>
                          <a:latin typeface="+mn-lt"/>
                          <a:ea typeface="+mn-ea"/>
                          <a:cs typeface="+mn-cs"/>
                        </a:rPr>
                        <a:t>Somnolencia.</a:t>
                      </a:r>
                    </a:p>
                    <a:p>
                      <a:pPr marL="285750" indent="-285750">
                        <a:buFont typeface="Arial" pitchFamily="34" charset="0"/>
                        <a:buChar char="•"/>
                      </a:pPr>
                      <a:r>
                        <a:rPr lang="es-ES" sz="1800" b="0" i="0" kern="1200" dirty="0">
                          <a:solidFill>
                            <a:schemeClr val="tx1"/>
                          </a:solidFill>
                          <a:effectLst/>
                          <a:latin typeface="+mn-lt"/>
                          <a:ea typeface="+mn-ea"/>
                          <a:cs typeface="+mn-cs"/>
                        </a:rPr>
                        <a:t>Dificultades en la atención.</a:t>
                      </a:r>
                    </a:p>
                    <a:p>
                      <a:pPr marL="285750" indent="-285750">
                        <a:buFont typeface="Arial" pitchFamily="34" charset="0"/>
                        <a:buChar char="•"/>
                      </a:pPr>
                      <a:r>
                        <a:rPr lang="es-ES" sz="1800" b="0" i="0" kern="1200" dirty="0">
                          <a:solidFill>
                            <a:schemeClr val="tx1"/>
                          </a:solidFill>
                          <a:effectLst/>
                          <a:latin typeface="+mn-lt"/>
                          <a:ea typeface="+mn-ea"/>
                          <a:cs typeface="+mn-cs"/>
                        </a:rPr>
                        <a:t>Problemas de memoria.</a:t>
                      </a:r>
                    </a:p>
                    <a:p>
                      <a:pPr marL="285750" indent="-285750">
                        <a:buFont typeface="Arial" pitchFamily="34" charset="0"/>
                        <a:buChar char="•"/>
                      </a:pPr>
                      <a:r>
                        <a:rPr lang="es-ES" sz="1800" b="0" i="0" kern="1200" dirty="0">
                          <a:solidFill>
                            <a:schemeClr val="tx1"/>
                          </a:solidFill>
                          <a:effectLst/>
                          <a:latin typeface="+mn-lt"/>
                          <a:ea typeface="+mn-ea"/>
                          <a:cs typeface="+mn-cs"/>
                        </a:rPr>
                        <a:t>Dificultades de concentración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58173">
                <a:tc>
                  <a:txBody>
                    <a:bodyPr/>
                    <a:lstStyle/>
                    <a:p>
                      <a:pPr algn="ctr">
                        <a:lnSpc>
                          <a:spcPct val="107000"/>
                        </a:lnSpc>
                        <a:spcAft>
                          <a:spcPts val="0"/>
                        </a:spcAft>
                      </a:pPr>
                      <a:r>
                        <a:rPr lang="es-ES" sz="1200" b="1" dirty="0">
                          <a:effectLst/>
                          <a:latin typeface="Arial"/>
                          <a:ea typeface="Calibri"/>
                          <a:cs typeface="Times New Roman"/>
                        </a:rPr>
                        <a:t>CUIDADOS</a:t>
                      </a:r>
                      <a:endParaRPr lang="es-CL" sz="1100" dirty="0">
                        <a:effectLst/>
                        <a:latin typeface="Calibri"/>
                        <a:ea typeface="Calibri"/>
                        <a:cs typeface="Times New Roman"/>
                      </a:endParaRPr>
                    </a:p>
                    <a:p>
                      <a:pPr algn="ctr">
                        <a:lnSpc>
                          <a:spcPct val="107000"/>
                        </a:lnSpc>
                        <a:spcAft>
                          <a:spcPts val="0"/>
                        </a:spcAft>
                      </a:pPr>
                      <a:r>
                        <a:rPr lang="es-ES" sz="1200" b="1" dirty="0">
                          <a:effectLst/>
                          <a:latin typeface="Arial"/>
                          <a:ea typeface="Calibri"/>
                          <a:cs typeface="Times New Roman"/>
                        </a:rPr>
                        <a:t>DE ENFERMERÍA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7000"/>
                        </a:lnSpc>
                        <a:spcAft>
                          <a:spcPts val="0"/>
                        </a:spcAft>
                        <a:buFont typeface="Arial" pitchFamily="34" charset="0"/>
                        <a:buChar char="•"/>
                      </a:pPr>
                      <a:r>
                        <a:rPr lang="es-CL" sz="1600" dirty="0">
                          <a:effectLst/>
                          <a:latin typeface="+mn-lt"/>
                          <a:ea typeface="Calibri"/>
                          <a:cs typeface="Times New Roman"/>
                        </a:rPr>
                        <a:t>Si el usuario se encuentra somnoliento  no administrar y avisar a enfermero de turno.</a:t>
                      </a:r>
                    </a:p>
                    <a:p>
                      <a:pPr marL="171450" indent="-171450" algn="just">
                        <a:lnSpc>
                          <a:spcPct val="107000"/>
                        </a:lnSpc>
                        <a:spcAft>
                          <a:spcPts val="0"/>
                        </a:spcAft>
                        <a:buFont typeface="Arial" pitchFamily="34" charset="0"/>
                        <a:buChar char="•"/>
                      </a:pPr>
                      <a:r>
                        <a:rPr lang="es-CL" sz="1600" dirty="0">
                          <a:effectLst/>
                          <a:latin typeface="+mn-lt"/>
                          <a:ea typeface="Calibri"/>
                          <a:cs typeface="Times New Roman"/>
                        </a:rPr>
                        <a:t>Prevenir caídas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7000"/>
                        </a:lnSpc>
                        <a:spcAft>
                          <a:spcPts val="0"/>
                        </a:spcAft>
                        <a:buFont typeface="Arial" pitchFamily="34" charset="0"/>
                        <a:buChar char="•"/>
                      </a:pPr>
                      <a:r>
                        <a:rPr lang="es-CL" sz="1600" dirty="0">
                          <a:effectLst/>
                          <a:latin typeface="+mn-lt"/>
                          <a:ea typeface="Calibri"/>
                          <a:cs typeface="Times New Roman"/>
                        </a:rPr>
                        <a:t>Si el usuario se encuentra somnoliento  no administrar y avisar a enfermero de turno.</a:t>
                      </a:r>
                    </a:p>
                    <a:p>
                      <a:pPr marL="171450" indent="-171450" algn="just">
                        <a:lnSpc>
                          <a:spcPct val="107000"/>
                        </a:lnSpc>
                        <a:spcAft>
                          <a:spcPts val="0"/>
                        </a:spcAft>
                        <a:buFont typeface="Arial" pitchFamily="34" charset="0"/>
                        <a:buChar char="•"/>
                      </a:pPr>
                      <a:r>
                        <a:rPr lang="es-CL" sz="1600" dirty="0">
                          <a:effectLst/>
                          <a:latin typeface="+mn-lt"/>
                          <a:ea typeface="Calibri"/>
                          <a:cs typeface="Times New Roman"/>
                        </a:rPr>
                        <a:t>Prevenir caídas</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4 Rectángulo"/>
          <p:cNvSpPr/>
          <p:nvPr/>
        </p:nvSpPr>
        <p:spPr>
          <a:xfrm>
            <a:off x="1815066" y="128600"/>
            <a:ext cx="7824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FAMILIA FARMACOLÓGICA</a:t>
            </a:r>
          </a:p>
        </p:txBody>
      </p:sp>
    </p:spTree>
    <p:extLst>
      <p:ext uri="{BB962C8B-B14F-4D97-AF65-F5344CB8AC3E}">
        <p14:creationId xmlns:p14="http://schemas.microsoft.com/office/powerpoint/2010/main" val="411530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057401"/>
            <a:ext cx="10515600" cy="4119562"/>
          </a:xfrm>
        </p:spPr>
        <p:txBody>
          <a:bodyPr/>
          <a:lstStyle/>
          <a:p>
            <a:pPr marL="514350" indent="-514350">
              <a:buFont typeface="+mj-lt"/>
              <a:buAutoNum type="arabicPeriod"/>
            </a:pPr>
            <a:r>
              <a:rPr lang="es-CL" dirty="0"/>
              <a:t>Registre en su cuaderno fecha, objetivo general y de la clase. </a:t>
            </a:r>
          </a:p>
          <a:p>
            <a:pPr marL="514350" indent="-514350">
              <a:buFont typeface="+mj-lt"/>
              <a:buAutoNum type="arabicPeriod"/>
            </a:pPr>
            <a:r>
              <a:rPr lang="es-CL" dirty="0"/>
              <a:t>Siga escribiendo el cuadro de la familia de medicamentos y de 5 ejemplos de medicamentos en cada una de ellas, </a:t>
            </a:r>
          </a:p>
          <a:p>
            <a:pPr marL="0" indent="0">
              <a:buNone/>
            </a:pPr>
            <a:endParaRPr lang="es-C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6" y="109183"/>
            <a:ext cx="2597624" cy="194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857" y="3579662"/>
            <a:ext cx="2802056" cy="287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565" y="4065114"/>
            <a:ext cx="4402138"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662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999</Words>
  <Application>Microsoft Office PowerPoint</Application>
  <PresentationFormat>Widescreen</PresentationFormat>
  <Paragraphs>160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famila paz tarifeño</cp:lastModifiedBy>
  <cp:revision>32</cp:revision>
  <dcterms:created xsi:type="dcterms:W3CDTF">2020-03-26T01:44:03Z</dcterms:created>
  <dcterms:modified xsi:type="dcterms:W3CDTF">2020-05-06T01:23:25Z</dcterms:modified>
</cp:coreProperties>
</file>