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9" r:id="rId11"/>
    <p:sldId id="268" r:id="rId12"/>
    <p:sldId id="266" r:id="rId1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06FA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4" d="100"/>
          <a:sy n="84" d="100"/>
        </p:scale>
        <p:origin x="9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71920D16-69DA-4DC6-9D8D-A2C35825AD7C}" type="datetimeFigureOut">
              <a:rPr lang="es-ES" smtClean="0"/>
              <a:t>17/03/2020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51291C-72D1-46DC-ABC2-EE58F103485F}" type="slidenum">
              <a:rPr lang="es-ES" smtClean="0"/>
              <a:t>‹Nº›</a:t>
            </a:fld>
            <a:endParaRPr lang="es-ES"/>
          </a:p>
        </p:txBody>
      </p:sp>
    </p:spTree>
    <p:extLst>
      <p:ext uri="{BB962C8B-B14F-4D97-AF65-F5344CB8AC3E}">
        <p14:creationId xmlns:p14="http://schemas.microsoft.com/office/powerpoint/2010/main" val="209332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1920D16-69DA-4DC6-9D8D-A2C35825AD7C}" type="datetimeFigureOut">
              <a:rPr lang="es-ES" smtClean="0"/>
              <a:t>17/03/2020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51291C-72D1-46DC-ABC2-EE58F103485F}" type="slidenum">
              <a:rPr lang="es-ES" smtClean="0"/>
              <a:t>‹Nº›</a:t>
            </a:fld>
            <a:endParaRPr lang="es-ES"/>
          </a:p>
        </p:txBody>
      </p:sp>
    </p:spTree>
    <p:extLst>
      <p:ext uri="{BB962C8B-B14F-4D97-AF65-F5344CB8AC3E}">
        <p14:creationId xmlns:p14="http://schemas.microsoft.com/office/powerpoint/2010/main" val="41116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1920D16-69DA-4DC6-9D8D-A2C35825AD7C}" type="datetimeFigureOut">
              <a:rPr lang="es-ES" smtClean="0"/>
              <a:t>17/03/2020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51291C-72D1-46DC-ABC2-EE58F103485F}" type="slidenum">
              <a:rPr lang="es-ES" smtClean="0"/>
              <a:t>‹Nº›</a:t>
            </a:fld>
            <a:endParaRPr lang="es-ES"/>
          </a:p>
        </p:txBody>
      </p:sp>
    </p:spTree>
    <p:extLst>
      <p:ext uri="{BB962C8B-B14F-4D97-AF65-F5344CB8AC3E}">
        <p14:creationId xmlns:p14="http://schemas.microsoft.com/office/powerpoint/2010/main" val="730333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1920D16-69DA-4DC6-9D8D-A2C35825AD7C}" type="datetimeFigureOut">
              <a:rPr lang="es-ES" smtClean="0"/>
              <a:t>17/03/2020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51291C-72D1-46DC-ABC2-EE58F103485F}" type="slidenum">
              <a:rPr lang="es-ES" smtClean="0"/>
              <a:t>‹Nº›</a:t>
            </a:fld>
            <a:endParaRPr lang="es-ES"/>
          </a:p>
        </p:txBody>
      </p:sp>
    </p:spTree>
    <p:extLst>
      <p:ext uri="{BB962C8B-B14F-4D97-AF65-F5344CB8AC3E}">
        <p14:creationId xmlns:p14="http://schemas.microsoft.com/office/powerpoint/2010/main" val="520262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71920D16-69DA-4DC6-9D8D-A2C35825AD7C}" type="datetimeFigureOut">
              <a:rPr lang="es-ES" smtClean="0"/>
              <a:t>17/03/2020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51291C-72D1-46DC-ABC2-EE58F103485F}" type="slidenum">
              <a:rPr lang="es-ES" smtClean="0"/>
              <a:t>‹Nº›</a:t>
            </a:fld>
            <a:endParaRPr lang="es-ES"/>
          </a:p>
        </p:txBody>
      </p:sp>
    </p:spTree>
    <p:extLst>
      <p:ext uri="{BB962C8B-B14F-4D97-AF65-F5344CB8AC3E}">
        <p14:creationId xmlns:p14="http://schemas.microsoft.com/office/powerpoint/2010/main" val="118437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71920D16-69DA-4DC6-9D8D-A2C35825AD7C}" type="datetimeFigureOut">
              <a:rPr lang="es-ES" smtClean="0"/>
              <a:t>17/03/2020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351291C-72D1-46DC-ABC2-EE58F103485F}" type="slidenum">
              <a:rPr lang="es-ES" smtClean="0"/>
              <a:t>‹Nº›</a:t>
            </a:fld>
            <a:endParaRPr lang="es-ES"/>
          </a:p>
        </p:txBody>
      </p:sp>
    </p:spTree>
    <p:extLst>
      <p:ext uri="{BB962C8B-B14F-4D97-AF65-F5344CB8AC3E}">
        <p14:creationId xmlns:p14="http://schemas.microsoft.com/office/powerpoint/2010/main" val="415613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71920D16-69DA-4DC6-9D8D-A2C35825AD7C}" type="datetimeFigureOut">
              <a:rPr lang="es-ES" smtClean="0"/>
              <a:t>17/03/2020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351291C-72D1-46DC-ABC2-EE58F103485F}" type="slidenum">
              <a:rPr lang="es-ES" smtClean="0"/>
              <a:t>‹Nº›</a:t>
            </a:fld>
            <a:endParaRPr lang="es-ES"/>
          </a:p>
        </p:txBody>
      </p:sp>
    </p:spTree>
    <p:extLst>
      <p:ext uri="{BB962C8B-B14F-4D97-AF65-F5344CB8AC3E}">
        <p14:creationId xmlns:p14="http://schemas.microsoft.com/office/powerpoint/2010/main" val="19193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71920D16-69DA-4DC6-9D8D-A2C35825AD7C}" type="datetimeFigureOut">
              <a:rPr lang="es-ES" smtClean="0"/>
              <a:t>17/03/2020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351291C-72D1-46DC-ABC2-EE58F103485F}" type="slidenum">
              <a:rPr lang="es-ES" smtClean="0"/>
              <a:t>‹Nº›</a:t>
            </a:fld>
            <a:endParaRPr lang="es-ES"/>
          </a:p>
        </p:txBody>
      </p:sp>
    </p:spTree>
    <p:extLst>
      <p:ext uri="{BB962C8B-B14F-4D97-AF65-F5344CB8AC3E}">
        <p14:creationId xmlns:p14="http://schemas.microsoft.com/office/powerpoint/2010/main" val="1580137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1920D16-69DA-4DC6-9D8D-A2C35825AD7C}" type="datetimeFigureOut">
              <a:rPr lang="es-ES" smtClean="0"/>
              <a:t>17/03/2020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351291C-72D1-46DC-ABC2-EE58F103485F}" type="slidenum">
              <a:rPr lang="es-ES" smtClean="0"/>
              <a:t>‹Nº›</a:t>
            </a:fld>
            <a:endParaRPr lang="es-ES"/>
          </a:p>
        </p:txBody>
      </p:sp>
    </p:spTree>
    <p:extLst>
      <p:ext uri="{BB962C8B-B14F-4D97-AF65-F5344CB8AC3E}">
        <p14:creationId xmlns:p14="http://schemas.microsoft.com/office/powerpoint/2010/main" val="1827590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1920D16-69DA-4DC6-9D8D-A2C35825AD7C}" type="datetimeFigureOut">
              <a:rPr lang="es-ES" smtClean="0"/>
              <a:t>17/03/2020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351291C-72D1-46DC-ABC2-EE58F103485F}" type="slidenum">
              <a:rPr lang="es-ES" smtClean="0"/>
              <a:t>‹Nº›</a:t>
            </a:fld>
            <a:endParaRPr lang="es-ES"/>
          </a:p>
        </p:txBody>
      </p:sp>
    </p:spTree>
    <p:extLst>
      <p:ext uri="{BB962C8B-B14F-4D97-AF65-F5344CB8AC3E}">
        <p14:creationId xmlns:p14="http://schemas.microsoft.com/office/powerpoint/2010/main" val="2512771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1920D16-69DA-4DC6-9D8D-A2C35825AD7C}" type="datetimeFigureOut">
              <a:rPr lang="es-ES" smtClean="0"/>
              <a:t>17/03/2020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351291C-72D1-46DC-ABC2-EE58F103485F}" type="slidenum">
              <a:rPr lang="es-ES" smtClean="0"/>
              <a:t>‹Nº›</a:t>
            </a:fld>
            <a:endParaRPr lang="es-ES"/>
          </a:p>
        </p:txBody>
      </p:sp>
    </p:spTree>
    <p:extLst>
      <p:ext uri="{BB962C8B-B14F-4D97-AF65-F5344CB8AC3E}">
        <p14:creationId xmlns:p14="http://schemas.microsoft.com/office/powerpoint/2010/main" val="4207309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20D16-69DA-4DC6-9D8D-A2C35825AD7C}" type="datetimeFigureOut">
              <a:rPr lang="es-ES" smtClean="0"/>
              <a:t>17/03/2020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1291C-72D1-46DC-ABC2-EE58F103485F}" type="slidenum">
              <a:rPr lang="es-ES" smtClean="0"/>
              <a:t>‹Nº›</a:t>
            </a:fld>
            <a:endParaRPr lang="es-ES"/>
          </a:p>
        </p:txBody>
      </p:sp>
    </p:spTree>
    <p:extLst>
      <p:ext uri="{BB962C8B-B14F-4D97-AF65-F5344CB8AC3E}">
        <p14:creationId xmlns:p14="http://schemas.microsoft.com/office/powerpoint/2010/main" val="2594977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definicion.de/orientacion/" TargetMode="External"/><Relationship Id="rId7" Type="http://schemas.openxmlformats.org/officeDocument/2006/relationships/hyperlink" Target="https://danalarcon.com/las-nuevas-tipologias-de-familias/"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hyperlink" Target="https://www.bcn.cl/formacioncivica/detalle_guia?h=10221.3/45664" TargetMode="External"/><Relationship Id="rId5" Type="http://schemas.openxmlformats.org/officeDocument/2006/relationships/hyperlink" Target="http://www.senama.gob.cl/noticias/segun-la-oms-los-chilenos-viven-mas-lo-que-somos-a-lo-largo-de-la-vida-se-refleja-en-la-vejez" TargetMode="External"/><Relationship Id="rId4" Type="http://schemas.openxmlformats.org/officeDocument/2006/relationships/hyperlink" Target="http://www.senama.gob.cl/storage/docs/GLOSARIO_GERONTOLOGICO.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duotone>
              <a:schemeClr val="accent2">
                <a:shade val="45000"/>
                <a:satMod val="135000"/>
              </a:schemeClr>
              <a:prstClr val="white"/>
            </a:duotone>
          </a:blip>
          <a:stretch>
            <a:fillRect/>
          </a:stretch>
        </p:blipFill>
        <p:spPr>
          <a:xfrm>
            <a:off x="0" y="0"/>
            <a:ext cx="12192000" cy="6858000"/>
          </a:xfrm>
          <a:prstGeom prst="rect">
            <a:avLst/>
          </a:prstGeom>
        </p:spPr>
      </p:pic>
      <p:pic>
        <p:nvPicPr>
          <p:cNvPr id="7" name="Imagen 6"/>
          <p:cNvPicPr>
            <a:picLocks noChangeAspect="1"/>
          </p:cNvPicPr>
          <p:nvPr/>
        </p:nvPicPr>
        <p:blipFill>
          <a:blip r:embed="rId3"/>
          <a:stretch>
            <a:fillRect/>
          </a:stretch>
        </p:blipFill>
        <p:spPr>
          <a:xfrm>
            <a:off x="837744" y="2490135"/>
            <a:ext cx="10516511" cy="1533226"/>
          </a:xfrm>
          <a:prstGeom prst="rect">
            <a:avLst/>
          </a:prstGeom>
        </p:spPr>
      </p:pic>
      <p:pic>
        <p:nvPicPr>
          <p:cNvPr id="1134" name="Imagen 1133"/>
          <p:cNvPicPr>
            <a:picLocks noChangeAspect="1"/>
          </p:cNvPicPr>
          <p:nvPr/>
        </p:nvPicPr>
        <p:blipFill>
          <a:blip r:embed="rId4"/>
          <a:stretch>
            <a:fillRect/>
          </a:stretch>
        </p:blipFill>
        <p:spPr>
          <a:xfrm>
            <a:off x="3328175" y="708373"/>
            <a:ext cx="5535648" cy="1012024"/>
          </a:xfrm>
          <a:prstGeom prst="rect">
            <a:avLst/>
          </a:prstGeom>
        </p:spPr>
      </p:pic>
      <p:pic>
        <p:nvPicPr>
          <p:cNvPr id="8" name="Imagen 7"/>
          <p:cNvPicPr>
            <a:picLocks noChangeAspect="1"/>
          </p:cNvPicPr>
          <p:nvPr/>
        </p:nvPicPr>
        <p:blipFill>
          <a:blip r:embed="rId5"/>
          <a:stretch>
            <a:fillRect/>
          </a:stretch>
        </p:blipFill>
        <p:spPr>
          <a:xfrm>
            <a:off x="1329230" y="5562838"/>
            <a:ext cx="10607959" cy="1225402"/>
          </a:xfrm>
          <a:prstGeom prst="rect">
            <a:avLst/>
          </a:prstGeom>
        </p:spPr>
      </p:pic>
    </p:spTree>
    <p:extLst>
      <p:ext uri="{BB962C8B-B14F-4D97-AF65-F5344CB8AC3E}">
        <p14:creationId xmlns:p14="http://schemas.microsoft.com/office/powerpoint/2010/main" val="2173855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duotone>
              <a:schemeClr val="accent2">
                <a:shade val="45000"/>
                <a:satMod val="135000"/>
              </a:schemeClr>
              <a:prstClr val="white"/>
            </a:duotone>
          </a:blip>
          <a:stretch>
            <a:fillRect/>
          </a:stretch>
        </p:blipFill>
        <p:spPr>
          <a:xfrm>
            <a:off x="-529" y="-297"/>
            <a:ext cx="12193057" cy="6858594"/>
          </a:xfrm>
          <a:prstGeom prst="rect">
            <a:avLst/>
          </a:prstGeom>
        </p:spPr>
      </p:pic>
      <p:pic>
        <p:nvPicPr>
          <p:cNvPr id="4" name="Imagen 3"/>
          <p:cNvPicPr>
            <a:picLocks noChangeAspect="1"/>
          </p:cNvPicPr>
          <p:nvPr/>
        </p:nvPicPr>
        <p:blipFill>
          <a:blip r:embed="rId3"/>
          <a:stretch>
            <a:fillRect/>
          </a:stretch>
        </p:blipFill>
        <p:spPr>
          <a:xfrm>
            <a:off x="3328175" y="236938"/>
            <a:ext cx="5535648" cy="1012024"/>
          </a:xfrm>
          <a:prstGeom prst="rect">
            <a:avLst/>
          </a:prstGeom>
        </p:spPr>
      </p:pic>
      <p:sp>
        <p:nvSpPr>
          <p:cNvPr id="6" name="Marcador de contenido 5"/>
          <p:cNvSpPr>
            <a:spLocks noGrp="1"/>
          </p:cNvSpPr>
          <p:nvPr>
            <p:ph idx="1"/>
          </p:nvPr>
        </p:nvSpPr>
        <p:spPr/>
        <p:txBody>
          <a:bodyPr>
            <a:normAutofit/>
          </a:bodyPr>
          <a:lstStyle/>
          <a:p>
            <a:pPr algn="ctr"/>
            <a:r>
              <a:rPr lang="es-ES" sz="2600" dirty="0" smtClean="0">
                <a:solidFill>
                  <a:srgbClr val="FF0000"/>
                </a:solidFill>
                <a:effectLst>
                  <a:outerShdw blurRad="38100" dist="38100" dir="2700000" algn="tl">
                    <a:srgbClr val="000000">
                      <a:alpha val="43137"/>
                    </a:srgbClr>
                  </a:outerShdw>
                </a:effectLst>
              </a:rPr>
              <a:t>¿Qué factores deben ser incluidos al momento de orientar a una persona?</a:t>
            </a:r>
          </a:p>
          <a:p>
            <a:pPr marL="0" indent="0" algn="just">
              <a:buNone/>
            </a:pPr>
            <a:r>
              <a:rPr lang="es-ES" sz="2600" dirty="0">
                <a:effectLst>
                  <a:outerShdw blurRad="38100" dist="38100" dir="2700000" algn="tl">
                    <a:srgbClr val="000000">
                      <a:alpha val="43137"/>
                    </a:srgbClr>
                  </a:outerShdw>
                </a:effectLst>
              </a:rPr>
              <a:t>	</a:t>
            </a:r>
            <a:r>
              <a:rPr lang="es-ES" sz="2200" dirty="0" smtClean="0"/>
              <a:t>Los factores que deben ser considerados al momento de orientar a un persona son: escucha activa, respeto, tolerancia, empatía, responsabilidad, entrega de información oportuna y clara tanto al adulto mayor como a el cuidador, respetar los tiempos para procesar información entregada, así como la toma de decisiones que el adulto mayor y familia decidan.</a:t>
            </a:r>
            <a:endParaRPr lang="es-ES" sz="2600" dirty="0"/>
          </a:p>
        </p:txBody>
      </p:sp>
    </p:spTree>
    <p:extLst>
      <p:ext uri="{BB962C8B-B14F-4D97-AF65-F5344CB8AC3E}">
        <p14:creationId xmlns:p14="http://schemas.microsoft.com/office/powerpoint/2010/main" val="2394394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duotone>
              <a:schemeClr val="accent2">
                <a:shade val="45000"/>
                <a:satMod val="135000"/>
              </a:schemeClr>
              <a:prstClr val="white"/>
            </a:duotone>
          </a:blip>
          <a:stretch>
            <a:fillRect/>
          </a:stretch>
        </p:blipFill>
        <p:spPr>
          <a:xfrm>
            <a:off x="-529" y="-297"/>
            <a:ext cx="12193057" cy="6858594"/>
          </a:xfrm>
          <a:prstGeom prst="rect">
            <a:avLst/>
          </a:prstGeom>
        </p:spPr>
      </p:pic>
      <p:pic>
        <p:nvPicPr>
          <p:cNvPr id="4" name="Imagen 3"/>
          <p:cNvPicPr>
            <a:picLocks noChangeAspect="1"/>
          </p:cNvPicPr>
          <p:nvPr/>
        </p:nvPicPr>
        <p:blipFill>
          <a:blip r:embed="rId3"/>
          <a:stretch>
            <a:fillRect/>
          </a:stretch>
        </p:blipFill>
        <p:spPr>
          <a:xfrm>
            <a:off x="3328175" y="236938"/>
            <a:ext cx="5535648" cy="1012024"/>
          </a:xfrm>
          <a:prstGeom prst="rect">
            <a:avLst/>
          </a:prstGeom>
        </p:spPr>
      </p:pic>
      <p:sp>
        <p:nvSpPr>
          <p:cNvPr id="6" name="Marcador de contenido 5"/>
          <p:cNvSpPr>
            <a:spLocks noGrp="1"/>
          </p:cNvSpPr>
          <p:nvPr>
            <p:ph idx="1"/>
          </p:nvPr>
        </p:nvSpPr>
        <p:spPr/>
        <p:txBody>
          <a:bodyPr>
            <a:normAutofit lnSpcReduction="10000"/>
          </a:bodyPr>
          <a:lstStyle/>
          <a:p>
            <a:pPr algn="ctr"/>
            <a:r>
              <a:rPr lang="es-ES" sz="2600" dirty="0" smtClean="0">
                <a:solidFill>
                  <a:srgbClr val="FF0000"/>
                </a:solidFill>
                <a:effectLst>
                  <a:outerShdw blurRad="38100" dist="38100" dir="2700000" algn="tl">
                    <a:srgbClr val="000000">
                      <a:alpha val="43137"/>
                    </a:srgbClr>
                  </a:outerShdw>
                </a:effectLst>
              </a:rPr>
              <a:t>Usted como Técnico Profesional, ¿cuál es el rol (función) en el proceso de orientar a la familia del adulto mayor con que estemos trabajando?</a:t>
            </a:r>
          </a:p>
          <a:p>
            <a:pPr marL="0" indent="0" algn="just">
              <a:buNone/>
            </a:pPr>
            <a:r>
              <a:rPr lang="es-ES" sz="2600" dirty="0">
                <a:effectLst>
                  <a:outerShdw blurRad="38100" dist="38100" dir="2700000" algn="tl">
                    <a:srgbClr val="000000">
                      <a:alpha val="43137"/>
                    </a:srgbClr>
                  </a:outerShdw>
                </a:effectLst>
              </a:rPr>
              <a:t>	</a:t>
            </a:r>
            <a:endParaRPr lang="es-ES" sz="2600" dirty="0" smtClean="0">
              <a:effectLst>
                <a:outerShdw blurRad="38100" dist="38100" dir="2700000" algn="tl">
                  <a:srgbClr val="000000">
                    <a:alpha val="43137"/>
                  </a:srgbClr>
                </a:outerShdw>
              </a:effectLst>
            </a:endParaRPr>
          </a:p>
          <a:p>
            <a:pPr marL="0" indent="0" algn="just">
              <a:buNone/>
            </a:pPr>
            <a:r>
              <a:rPr lang="es-ES" sz="2600" dirty="0">
                <a:effectLst>
                  <a:outerShdw blurRad="38100" dist="38100" dir="2700000" algn="tl">
                    <a:srgbClr val="000000">
                      <a:alpha val="43137"/>
                    </a:srgbClr>
                  </a:outerShdw>
                </a:effectLst>
              </a:rPr>
              <a:t>	</a:t>
            </a:r>
            <a:r>
              <a:rPr lang="es-ES" sz="2200" dirty="0"/>
              <a:t>Comunicarse en forma efectiva con superiores, compañeros de trabajo, pacientes y familiares de manera </a:t>
            </a:r>
            <a:r>
              <a:rPr lang="es-ES" sz="2200" dirty="0" smtClean="0"/>
              <a:t>individual </a:t>
            </a:r>
            <a:r>
              <a:rPr lang="es-ES" sz="2200" dirty="0"/>
              <a:t>y colectiva, creando  ambientes cordiales y de </a:t>
            </a:r>
            <a:r>
              <a:rPr lang="es-ES" sz="2200" dirty="0" smtClean="0"/>
              <a:t>respeto.</a:t>
            </a:r>
          </a:p>
          <a:p>
            <a:pPr marL="0" indent="0" algn="just">
              <a:buNone/>
            </a:pPr>
            <a:r>
              <a:rPr lang="es-ES" sz="2200" dirty="0"/>
              <a:t>	Demostrar respeto por la diversidad, trabajando y tratando con dignidad y sin hacer distinciones entre mujeres y hombres de distintos orígenes, nivel socio económico, etnias y culturas</a:t>
            </a:r>
            <a:r>
              <a:rPr lang="es-ES" sz="2200" dirty="0" smtClean="0"/>
              <a:t>.</a:t>
            </a:r>
          </a:p>
          <a:p>
            <a:pPr marL="0" indent="0" algn="just">
              <a:buNone/>
            </a:pPr>
            <a:r>
              <a:rPr lang="es-ES" sz="2200" dirty="0"/>
              <a:t>	</a:t>
            </a:r>
            <a:r>
              <a:rPr lang="es-ES" sz="2200" dirty="0" smtClean="0"/>
              <a:t>Entregar herramientas necesarias tanto al adulto mayor como a su cuidador.</a:t>
            </a:r>
          </a:p>
          <a:p>
            <a:pPr marL="0" indent="0" algn="just">
              <a:buNone/>
            </a:pPr>
            <a:r>
              <a:rPr lang="es-ES" sz="2200" dirty="0"/>
              <a:t>	</a:t>
            </a:r>
            <a:r>
              <a:rPr lang="es-ES" sz="2200" dirty="0" smtClean="0"/>
              <a:t>Informar y explicar los procedimientos indicados por médico tratante.</a:t>
            </a:r>
          </a:p>
          <a:p>
            <a:pPr marL="0" indent="0" algn="just">
              <a:buNone/>
            </a:pPr>
            <a:r>
              <a:rPr lang="es-ES" sz="2200" dirty="0"/>
              <a:t>	</a:t>
            </a:r>
            <a:r>
              <a:rPr lang="es-ES" sz="2200" dirty="0" smtClean="0"/>
              <a:t>Potenciar pauta de trabajo para el adulto mayor o a cuidador.</a:t>
            </a:r>
            <a:endParaRPr lang="es-ES" sz="2200" dirty="0"/>
          </a:p>
        </p:txBody>
      </p:sp>
    </p:spTree>
    <p:extLst>
      <p:ext uri="{BB962C8B-B14F-4D97-AF65-F5344CB8AC3E}">
        <p14:creationId xmlns:p14="http://schemas.microsoft.com/office/powerpoint/2010/main" val="1450672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duotone>
              <a:schemeClr val="accent2">
                <a:shade val="45000"/>
                <a:satMod val="135000"/>
              </a:schemeClr>
              <a:prstClr val="white"/>
            </a:duotone>
          </a:blip>
          <a:stretch>
            <a:fillRect/>
          </a:stretch>
        </p:blipFill>
        <p:spPr>
          <a:xfrm>
            <a:off x="0" y="-594"/>
            <a:ext cx="12193057" cy="6858594"/>
          </a:xfrm>
          <a:prstGeom prst="rect">
            <a:avLst/>
          </a:prstGeom>
        </p:spPr>
      </p:pic>
      <p:sp>
        <p:nvSpPr>
          <p:cNvPr id="2" name="Título 1"/>
          <p:cNvSpPr>
            <a:spLocks noGrp="1"/>
          </p:cNvSpPr>
          <p:nvPr>
            <p:ph type="title"/>
          </p:nvPr>
        </p:nvSpPr>
        <p:spPr>
          <a:xfrm>
            <a:off x="689610" y="1279124"/>
            <a:ext cx="10515600" cy="1325563"/>
          </a:xfrm>
        </p:spPr>
        <p:txBody>
          <a:bodyPr/>
          <a:lstStyle/>
          <a:p>
            <a:pPr algn="ctr"/>
            <a:r>
              <a:rPr lang="es-ES" dirty="0" smtClean="0"/>
              <a:t>Bibliografía</a:t>
            </a:r>
            <a:endParaRPr lang="es-ES" dirty="0"/>
          </a:p>
        </p:txBody>
      </p:sp>
      <p:sp>
        <p:nvSpPr>
          <p:cNvPr id="5" name="Marcador de contenido 4"/>
          <p:cNvSpPr>
            <a:spLocks noGrp="1"/>
          </p:cNvSpPr>
          <p:nvPr>
            <p:ph idx="1"/>
          </p:nvPr>
        </p:nvSpPr>
        <p:spPr>
          <a:xfrm>
            <a:off x="838200" y="2735480"/>
            <a:ext cx="10515600" cy="4351338"/>
          </a:xfrm>
        </p:spPr>
        <p:txBody>
          <a:bodyPr/>
          <a:lstStyle/>
          <a:p>
            <a:r>
              <a:rPr lang="es-ES" sz="1800" dirty="0">
                <a:hlinkClick r:id="rId3"/>
              </a:rPr>
              <a:t>https://definicion.de/orientacion</a:t>
            </a:r>
            <a:r>
              <a:rPr lang="es-ES" sz="1800" dirty="0" smtClean="0">
                <a:hlinkClick r:id="rId3"/>
              </a:rPr>
              <a:t>/</a:t>
            </a:r>
            <a:endParaRPr lang="es-ES" sz="1800" dirty="0" smtClean="0"/>
          </a:p>
          <a:p>
            <a:r>
              <a:rPr lang="es-ES" sz="1800" dirty="0">
                <a:hlinkClick r:id="rId4"/>
              </a:rPr>
              <a:t>http://www.senama.gob.cl/storage/docs/GLOSARIO_GERONTOLOGICO.pdf</a:t>
            </a:r>
            <a:endParaRPr lang="es-ES" sz="1800" dirty="0"/>
          </a:p>
          <a:p>
            <a:r>
              <a:rPr lang="es-ES" sz="1800" dirty="0" smtClean="0">
                <a:hlinkClick r:id="rId5"/>
              </a:rPr>
              <a:t>http://www.senama.gob.cl/noticias/segun-la-oms-los-chilenos-viven-mas-lo-que-somos-a-lo-largo-de-la-vida-se-refleja-en-la-vejez</a:t>
            </a:r>
            <a:endParaRPr lang="es-ES" sz="1800" dirty="0" smtClean="0"/>
          </a:p>
          <a:p>
            <a:r>
              <a:rPr lang="es-ES" sz="1800" dirty="0" smtClean="0">
                <a:hlinkClick r:id="rId6"/>
              </a:rPr>
              <a:t>https://www.bcn.cl/formacioncivica/detalle_guia?h=10221.3/45664</a:t>
            </a:r>
            <a:endParaRPr lang="es-ES" sz="1800"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sz="1800" dirty="0" smtClean="0">
                <a:hlinkClick r:id="rId7"/>
              </a:rPr>
              <a:t>https://danalarcon.com/las-nuevas-tipologias-de-familias/</a:t>
            </a:r>
            <a:endParaRPr lang="es-ES" sz="1800" dirty="0" smtClean="0"/>
          </a:p>
          <a:p>
            <a:endParaRPr lang="es-ES" sz="1800" dirty="0"/>
          </a:p>
        </p:txBody>
      </p:sp>
      <p:pic>
        <p:nvPicPr>
          <p:cNvPr id="4" name="Imagen 3"/>
          <p:cNvPicPr>
            <a:picLocks noChangeAspect="1"/>
          </p:cNvPicPr>
          <p:nvPr/>
        </p:nvPicPr>
        <p:blipFill>
          <a:blip r:embed="rId8"/>
          <a:stretch>
            <a:fillRect/>
          </a:stretch>
        </p:blipFill>
        <p:spPr>
          <a:xfrm>
            <a:off x="3469957" y="136307"/>
            <a:ext cx="5535648" cy="1012024"/>
          </a:xfrm>
          <a:prstGeom prst="rect">
            <a:avLst/>
          </a:prstGeom>
        </p:spPr>
      </p:pic>
    </p:spTree>
    <p:extLst>
      <p:ext uri="{BB962C8B-B14F-4D97-AF65-F5344CB8AC3E}">
        <p14:creationId xmlns:p14="http://schemas.microsoft.com/office/powerpoint/2010/main" val="2898959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duotone>
              <a:schemeClr val="accent2">
                <a:shade val="45000"/>
                <a:satMod val="135000"/>
              </a:schemeClr>
              <a:prstClr val="white"/>
            </a:duotone>
          </a:blip>
          <a:stretch>
            <a:fillRect/>
          </a:stretch>
        </p:blipFill>
        <p:spPr>
          <a:xfrm>
            <a:off x="-529" y="-297"/>
            <a:ext cx="12193057" cy="6858594"/>
          </a:xfrm>
          <a:prstGeom prst="rect">
            <a:avLst/>
          </a:prstGeom>
        </p:spPr>
      </p:pic>
      <p:pic>
        <p:nvPicPr>
          <p:cNvPr id="4" name="Imagen 3"/>
          <p:cNvPicPr>
            <a:picLocks noChangeAspect="1"/>
          </p:cNvPicPr>
          <p:nvPr/>
        </p:nvPicPr>
        <p:blipFill>
          <a:blip r:embed="rId3"/>
          <a:stretch>
            <a:fillRect/>
          </a:stretch>
        </p:blipFill>
        <p:spPr>
          <a:xfrm>
            <a:off x="3328175" y="374098"/>
            <a:ext cx="5535648" cy="1012024"/>
          </a:xfrm>
          <a:prstGeom prst="rect">
            <a:avLst/>
          </a:prstGeom>
        </p:spPr>
      </p:pic>
      <p:sp>
        <p:nvSpPr>
          <p:cNvPr id="6" name="Marcador de contenido 5"/>
          <p:cNvSpPr>
            <a:spLocks noGrp="1"/>
          </p:cNvSpPr>
          <p:nvPr>
            <p:ph idx="1"/>
          </p:nvPr>
        </p:nvSpPr>
        <p:spPr/>
        <p:txBody>
          <a:bodyPr>
            <a:normAutofit lnSpcReduction="10000"/>
          </a:bodyPr>
          <a:lstStyle/>
          <a:p>
            <a:pPr marL="0" indent="0" algn="just">
              <a:buNone/>
            </a:pPr>
            <a:r>
              <a:rPr lang="es-ES" b="1" dirty="0" smtClean="0">
                <a:solidFill>
                  <a:srgbClr val="3A3A3A"/>
                </a:solidFill>
              </a:rPr>
              <a:t>Nivel: cuarto medio D</a:t>
            </a:r>
          </a:p>
          <a:p>
            <a:pPr algn="just"/>
            <a:r>
              <a:rPr lang="es-ES" b="1" dirty="0" smtClean="0">
                <a:solidFill>
                  <a:srgbClr val="3A3A3A"/>
                </a:solidFill>
              </a:rPr>
              <a:t>OA: </a:t>
            </a:r>
            <a:r>
              <a:rPr lang="es-ES" dirty="0" smtClean="0">
                <a:solidFill>
                  <a:srgbClr val="3A3A3A"/>
                </a:solidFill>
              </a:rPr>
              <a:t>Retroalimentar instrumento de evaluación diagnóstica Orientación familiar para el cuidado del adulto mayor.</a:t>
            </a:r>
          </a:p>
          <a:p>
            <a:pPr algn="just"/>
            <a:endParaRPr lang="es-ES" dirty="0">
              <a:solidFill>
                <a:srgbClr val="3A3A3A"/>
              </a:solidFill>
            </a:endParaRPr>
          </a:p>
          <a:p>
            <a:pPr algn="just"/>
            <a:r>
              <a:rPr lang="es-ES" b="1" dirty="0" smtClean="0">
                <a:solidFill>
                  <a:srgbClr val="3A3A3A"/>
                </a:solidFill>
              </a:rPr>
              <a:t>Objetivo clase: </a:t>
            </a:r>
            <a:r>
              <a:rPr lang="es-ES" dirty="0" smtClean="0">
                <a:solidFill>
                  <a:srgbClr val="3A3A3A"/>
                </a:solidFill>
              </a:rPr>
              <a:t>Que los/as estudiantes sepan, analicen e incorporen las definiciones en relación a prueba de diagnóstico aplicada.</a:t>
            </a:r>
          </a:p>
          <a:p>
            <a:pPr algn="just"/>
            <a:endParaRPr lang="es-ES" b="1" dirty="0">
              <a:solidFill>
                <a:srgbClr val="3A3A3A"/>
              </a:solidFill>
            </a:endParaRPr>
          </a:p>
          <a:p>
            <a:pPr algn="just"/>
            <a:r>
              <a:rPr lang="es-ES" b="1" dirty="0" smtClean="0">
                <a:solidFill>
                  <a:srgbClr val="3A3A3A"/>
                </a:solidFill>
              </a:rPr>
              <a:t>Actividad: </a:t>
            </a:r>
            <a:r>
              <a:rPr lang="es-ES" dirty="0" smtClean="0">
                <a:solidFill>
                  <a:srgbClr val="3A3A3A"/>
                </a:solidFill>
              </a:rPr>
              <a:t>Retroalimentación por medio de presentación power point, definiendo nuevos conceptos. Actividad debe estar escrita en cuaderno.</a:t>
            </a:r>
            <a:endParaRPr lang="es-ES" b="1" dirty="0">
              <a:solidFill>
                <a:srgbClr val="3A3A3A"/>
              </a:solidFill>
            </a:endParaRPr>
          </a:p>
        </p:txBody>
      </p:sp>
    </p:spTree>
    <p:extLst>
      <p:ext uri="{BB962C8B-B14F-4D97-AF65-F5344CB8AC3E}">
        <p14:creationId xmlns:p14="http://schemas.microsoft.com/office/powerpoint/2010/main" val="58822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1"/>
          <p:cNvSpPr>
            <a:spLocks noGrp="1"/>
          </p:cNvSpPr>
          <p:nvPr>
            <p:ph type="title"/>
          </p:nvPr>
        </p:nvSpPr>
        <p:spPr/>
        <p:txBody>
          <a:bodyPr/>
          <a:lstStyle/>
          <a:p>
            <a:endParaRPr lang="es-ES"/>
          </a:p>
        </p:txBody>
      </p:sp>
      <p:pic>
        <p:nvPicPr>
          <p:cNvPr id="3" name="Imagen 2"/>
          <p:cNvPicPr>
            <a:picLocks noChangeAspect="1"/>
          </p:cNvPicPr>
          <p:nvPr/>
        </p:nvPicPr>
        <p:blipFill>
          <a:blip r:embed="rId2">
            <a:duotone>
              <a:schemeClr val="accent2">
                <a:shade val="45000"/>
                <a:satMod val="135000"/>
              </a:schemeClr>
              <a:prstClr val="white"/>
            </a:duotone>
          </a:blip>
          <a:stretch>
            <a:fillRect/>
          </a:stretch>
        </p:blipFill>
        <p:spPr>
          <a:xfrm>
            <a:off x="-529" y="-297"/>
            <a:ext cx="12193057" cy="6858594"/>
          </a:xfrm>
          <a:prstGeom prst="rect">
            <a:avLst/>
          </a:prstGeom>
        </p:spPr>
      </p:pic>
      <p:sp>
        <p:nvSpPr>
          <p:cNvPr id="13" name="Marcador de contenido 12"/>
          <p:cNvSpPr>
            <a:spLocks noGrp="1"/>
          </p:cNvSpPr>
          <p:nvPr>
            <p:ph idx="1"/>
          </p:nvPr>
        </p:nvSpPr>
        <p:spPr/>
        <p:txBody>
          <a:bodyPr/>
          <a:lstStyle/>
          <a:p>
            <a:pPr algn="ctr"/>
            <a:r>
              <a:rPr lang="es-ES" dirty="0" smtClean="0">
                <a:solidFill>
                  <a:srgbClr val="FF0000"/>
                </a:solidFill>
                <a:effectLst>
                  <a:outerShdw blurRad="38100" dist="38100" dir="2700000" algn="tl">
                    <a:srgbClr val="000000">
                      <a:alpha val="43137"/>
                    </a:srgbClr>
                  </a:outerShdw>
                </a:effectLst>
              </a:rPr>
              <a:t>¿Qué entiende por el concepto Orientación?</a:t>
            </a:r>
          </a:p>
          <a:p>
            <a:pPr marL="0" indent="0" algn="just">
              <a:buNone/>
            </a:pPr>
            <a:r>
              <a:rPr lang="es-ES" sz="1800" b="0" i="0" dirty="0" smtClean="0">
                <a:solidFill>
                  <a:srgbClr val="0070C0"/>
                </a:solidFill>
                <a:effectLst/>
                <a:latin typeface="Arial" panose="020B0604020202020204" pitchFamily="34" charset="0"/>
                <a:cs typeface="Arial" panose="020B0604020202020204" pitchFamily="34" charset="0"/>
              </a:rPr>
              <a:t>	</a:t>
            </a:r>
          </a:p>
          <a:p>
            <a:pPr marL="0" indent="0" algn="just">
              <a:buNone/>
            </a:pPr>
            <a:endParaRPr lang="es-ES" sz="1800" dirty="0">
              <a:solidFill>
                <a:srgbClr val="0070C0"/>
              </a:solidFill>
              <a:latin typeface="Arial" panose="020B0604020202020204" pitchFamily="34" charset="0"/>
              <a:cs typeface="Arial" panose="020B0604020202020204" pitchFamily="34" charset="0"/>
            </a:endParaRPr>
          </a:p>
          <a:p>
            <a:pPr marL="0" indent="0" algn="just">
              <a:buNone/>
            </a:pPr>
            <a:r>
              <a:rPr lang="es-ES" sz="1800" b="0" i="0" dirty="0" smtClean="0">
                <a:solidFill>
                  <a:srgbClr val="0070C0"/>
                </a:solidFill>
                <a:effectLst/>
                <a:latin typeface="Arial" panose="020B0604020202020204" pitchFamily="34" charset="0"/>
                <a:cs typeface="Arial" panose="020B0604020202020204" pitchFamily="34" charset="0"/>
              </a:rPr>
              <a:t>	</a:t>
            </a:r>
            <a:r>
              <a:rPr lang="es-ES" sz="2400" b="0" i="0" dirty="0" smtClean="0">
                <a:effectLst/>
                <a:cs typeface="Arial" panose="020B0604020202020204" pitchFamily="34" charset="0"/>
              </a:rPr>
              <a:t>El concepto de </a:t>
            </a:r>
            <a:r>
              <a:rPr lang="es-ES" sz="2400" b="1" i="0" dirty="0" smtClean="0">
                <a:effectLst/>
                <a:cs typeface="Arial" panose="020B0604020202020204" pitchFamily="34" charset="0"/>
              </a:rPr>
              <a:t>orientación</a:t>
            </a:r>
            <a:r>
              <a:rPr lang="es-ES" sz="2400" b="0" i="0" dirty="0" smtClean="0">
                <a:effectLst/>
                <a:cs typeface="Arial" panose="020B0604020202020204" pitchFamily="34" charset="0"/>
              </a:rPr>
              <a:t> está vinculado al verbo </a:t>
            </a:r>
            <a:r>
              <a:rPr lang="es-ES" sz="2400" b="1" i="0" dirty="0" smtClean="0">
                <a:effectLst/>
                <a:cs typeface="Arial" panose="020B0604020202020204" pitchFamily="34" charset="0"/>
              </a:rPr>
              <a:t>orientar</a:t>
            </a:r>
            <a:r>
              <a:rPr lang="es-ES" sz="2400" b="0" i="0" dirty="0" smtClean="0">
                <a:effectLst/>
                <a:cs typeface="Arial" panose="020B0604020202020204" pitchFamily="34" charset="0"/>
              </a:rPr>
              <a:t>. Esta acción hace referencia a situar una cosa en una cierta posición, a comunicar a una persona aquello que no sabe y que pretende conocer, o a guiar a un sujeto hacia un sitio.</a:t>
            </a:r>
          </a:p>
          <a:p>
            <a:pPr marL="0" indent="0" algn="r">
              <a:buNone/>
            </a:pPr>
            <a:r>
              <a:rPr lang="es-ES" sz="1800"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s-ES" sz="1800"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3"/>
          <a:stretch>
            <a:fillRect/>
          </a:stretch>
        </p:blipFill>
        <p:spPr>
          <a:xfrm>
            <a:off x="3469692" y="365125"/>
            <a:ext cx="5535648" cy="1012024"/>
          </a:xfrm>
          <a:prstGeom prst="rect">
            <a:avLst/>
          </a:prstGeom>
        </p:spPr>
      </p:pic>
    </p:spTree>
    <p:extLst>
      <p:ext uri="{BB962C8B-B14F-4D97-AF65-F5344CB8AC3E}">
        <p14:creationId xmlns:p14="http://schemas.microsoft.com/office/powerpoint/2010/main" val="4190973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duotone>
              <a:schemeClr val="accent2">
                <a:shade val="45000"/>
                <a:satMod val="135000"/>
              </a:schemeClr>
              <a:prstClr val="white"/>
            </a:duotone>
          </a:blip>
          <a:stretch>
            <a:fillRect/>
          </a:stretch>
        </p:blipFill>
        <p:spPr>
          <a:xfrm>
            <a:off x="-529" y="-297"/>
            <a:ext cx="12193057" cy="6858594"/>
          </a:xfrm>
          <a:prstGeom prst="rect">
            <a:avLst/>
          </a:prstGeom>
        </p:spPr>
      </p:pic>
      <p:sp>
        <p:nvSpPr>
          <p:cNvPr id="6" name="Marcador de contenido 5"/>
          <p:cNvSpPr>
            <a:spLocks noGrp="1"/>
          </p:cNvSpPr>
          <p:nvPr>
            <p:ph idx="1"/>
          </p:nvPr>
        </p:nvSpPr>
        <p:spPr/>
        <p:txBody>
          <a:bodyPr>
            <a:normAutofit/>
          </a:bodyPr>
          <a:lstStyle/>
          <a:p>
            <a:pPr algn="ctr"/>
            <a:r>
              <a:rPr lang="es-ES" dirty="0" smtClean="0">
                <a:solidFill>
                  <a:srgbClr val="FF0000"/>
                </a:solidFill>
                <a:effectLst>
                  <a:outerShdw blurRad="38100" dist="38100" dir="2700000" algn="tl">
                    <a:srgbClr val="000000">
                      <a:alpha val="43137"/>
                    </a:srgbClr>
                  </a:outerShdw>
                </a:effectLst>
              </a:rPr>
              <a:t>Explique el concepto Población adulto mayor</a:t>
            </a:r>
          </a:p>
          <a:p>
            <a:pPr marL="0" indent="0" algn="just">
              <a:buNone/>
            </a:pPr>
            <a:r>
              <a:rPr lang="es-ES" dirty="0" smtClean="0"/>
              <a:t>	</a:t>
            </a:r>
            <a:r>
              <a:rPr lang="es-ES" sz="2400" dirty="0" smtClean="0"/>
              <a:t>Persona de 60 años y más, criterio de Naciones Unidas y asumido por el Gobierno de Chile establecido en la Ley 19.828 que crea el Servicio Nacional del Adulto Mayor, SENAMA. </a:t>
            </a:r>
          </a:p>
          <a:p>
            <a:pPr marL="0" indent="0" algn="just">
              <a:buNone/>
            </a:pPr>
            <a:r>
              <a:rPr lang="es-ES" sz="2400" dirty="0"/>
              <a:t>	</a:t>
            </a:r>
            <a:r>
              <a:rPr lang="es-ES" sz="2400" dirty="0" smtClean="0"/>
              <a:t>Desde SENAMA se ha promovido la utilización del término adulto mayor, como también persona mayor, en reemplazo de tercera edad, anciano, abuelo, viejo, senescente que pueden ser entendidos en un sentido peyorativo y que se asocian a una imagen negativa, discriminatoria y sesgada de la vejez.</a:t>
            </a:r>
          </a:p>
          <a:p>
            <a:pPr marL="0" indent="0" algn="just">
              <a:buNone/>
            </a:pPr>
            <a:r>
              <a:rPr lang="es-ES" sz="2400" dirty="0" smtClean="0"/>
              <a:t>	De </a:t>
            </a:r>
            <a:r>
              <a:rPr lang="es-ES" sz="2400" dirty="0"/>
              <a:t>acuerdo a la OMS en nuestro país las cifras indican que la esperanza de vida alcanza a  los 83 años en las mujeres y los 76 para los hombres.</a:t>
            </a:r>
            <a:endParaRPr lang="es-ES" sz="2400" dirty="0" smtClean="0"/>
          </a:p>
        </p:txBody>
      </p:sp>
      <p:pic>
        <p:nvPicPr>
          <p:cNvPr id="4" name="Imagen 3"/>
          <p:cNvPicPr>
            <a:picLocks noChangeAspect="1"/>
          </p:cNvPicPr>
          <p:nvPr/>
        </p:nvPicPr>
        <p:blipFill>
          <a:blip r:embed="rId3"/>
          <a:stretch>
            <a:fillRect/>
          </a:stretch>
        </p:blipFill>
        <p:spPr>
          <a:xfrm>
            <a:off x="3762516" y="365125"/>
            <a:ext cx="5535648" cy="1012024"/>
          </a:xfrm>
          <a:prstGeom prst="rect">
            <a:avLst/>
          </a:prstGeom>
        </p:spPr>
      </p:pic>
    </p:spTree>
    <p:extLst>
      <p:ext uri="{BB962C8B-B14F-4D97-AF65-F5344CB8AC3E}">
        <p14:creationId xmlns:p14="http://schemas.microsoft.com/office/powerpoint/2010/main" val="2636250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duotone>
              <a:schemeClr val="accent2">
                <a:shade val="45000"/>
                <a:satMod val="135000"/>
              </a:schemeClr>
              <a:prstClr val="white"/>
            </a:duotone>
          </a:blip>
          <a:stretch>
            <a:fillRect/>
          </a:stretch>
        </p:blipFill>
        <p:spPr>
          <a:xfrm>
            <a:off x="0" y="-594"/>
            <a:ext cx="12193057" cy="6858594"/>
          </a:xfrm>
          <a:prstGeom prst="rect">
            <a:avLst/>
          </a:prstGeom>
        </p:spPr>
      </p:pic>
      <p:pic>
        <p:nvPicPr>
          <p:cNvPr id="4" name="Imagen 3"/>
          <p:cNvPicPr>
            <a:picLocks noChangeAspect="1"/>
          </p:cNvPicPr>
          <p:nvPr/>
        </p:nvPicPr>
        <p:blipFill>
          <a:blip r:embed="rId3"/>
          <a:stretch>
            <a:fillRect/>
          </a:stretch>
        </p:blipFill>
        <p:spPr>
          <a:xfrm>
            <a:off x="3469692" y="214078"/>
            <a:ext cx="5535648" cy="1012024"/>
          </a:xfrm>
          <a:prstGeom prst="rect">
            <a:avLst/>
          </a:prstGeom>
        </p:spPr>
      </p:pic>
      <p:sp>
        <p:nvSpPr>
          <p:cNvPr id="6" name="Marcador de contenido 5"/>
          <p:cNvSpPr>
            <a:spLocks noGrp="1"/>
          </p:cNvSpPr>
          <p:nvPr>
            <p:ph idx="1"/>
          </p:nvPr>
        </p:nvSpPr>
        <p:spPr/>
        <p:txBody>
          <a:bodyPr>
            <a:normAutofit fontScale="92500" lnSpcReduction="10000"/>
          </a:bodyPr>
          <a:lstStyle/>
          <a:p>
            <a:pPr algn="ctr"/>
            <a:r>
              <a:rPr lang="es-ES" dirty="0" smtClean="0">
                <a:solidFill>
                  <a:srgbClr val="FF0000"/>
                </a:solidFill>
                <a:effectLst>
                  <a:outerShdw blurRad="38100" dist="38100" dir="2700000" algn="tl">
                    <a:srgbClr val="000000">
                      <a:alpha val="43137"/>
                    </a:srgbClr>
                  </a:outerShdw>
                </a:effectLst>
              </a:rPr>
              <a:t>En nuestra sociedad encontramos un alto número de personas mayores, ¿a qué se debe este fenómeno?</a:t>
            </a:r>
          </a:p>
          <a:p>
            <a:pPr marL="0" indent="0" algn="just">
              <a:buNone/>
            </a:pPr>
            <a:endParaRPr lang="es-ES" dirty="0" smtClean="0"/>
          </a:p>
          <a:p>
            <a:pPr marL="457200" indent="-457200" algn="just">
              <a:buFont typeface="+mj-lt"/>
              <a:buAutoNum type="alphaLcPeriod"/>
            </a:pPr>
            <a:r>
              <a:rPr lang="es-ES" sz="2400" dirty="0" smtClean="0"/>
              <a:t>Al aumento de las tecnologías    Se descubren vacunas, medicamentos, tratamientos para enfermedades que eran consideradas mortales, por ejemplo cólera, fiebre amarilla.</a:t>
            </a:r>
          </a:p>
          <a:p>
            <a:pPr marL="457200" indent="-457200" algn="just">
              <a:buFont typeface="+mj-lt"/>
              <a:buAutoNum type="alphaLcPeriod"/>
            </a:pPr>
            <a:r>
              <a:rPr lang="es-ES" sz="2400" dirty="0" smtClean="0"/>
              <a:t>Control de enfermedades     Acceso a vacunas de forma masiva, acceso a nuevas tecnologías.</a:t>
            </a:r>
          </a:p>
          <a:p>
            <a:pPr marL="457200" indent="-457200" algn="just">
              <a:buFont typeface="+mj-lt"/>
              <a:buAutoNum type="alphaLcPeriod"/>
            </a:pPr>
            <a:r>
              <a:rPr lang="es-ES" sz="2400" dirty="0" smtClean="0"/>
              <a:t>Disminución de natalidad y mortalidad  En la década de los 60 aparecen los anticonceptivos; las mujeres deciden cómo, cuándo y con quién tener hijos. Pasa a ser un Derecho.</a:t>
            </a:r>
          </a:p>
          <a:p>
            <a:pPr marL="0" indent="0" algn="just">
              <a:buNone/>
            </a:pPr>
            <a:r>
              <a:rPr lang="es-ES" sz="2400" dirty="0" smtClean="0"/>
              <a:t>	Los cambios antes mencionados derivan en la prolongación de la vida.</a:t>
            </a:r>
          </a:p>
          <a:p>
            <a:pPr marL="0" indent="0" algn="just">
              <a:buNone/>
            </a:pPr>
            <a:endParaRPr lang="es-ES" sz="2400" dirty="0"/>
          </a:p>
          <a:p>
            <a:pPr marL="0" indent="0" algn="just">
              <a:buNone/>
            </a:pPr>
            <a:endParaRPr lang="es-ES" dirty="0"/>
          </a:p>
        </p:txBody>
      </p:sp>
      <p:sp>
        <p:nvSpPr>
          <p:cNvPr id="9" name="Flecha derecha 8"/>
          <p:cNvSpPr/>
          <p:nvPr/>
        </p:nvSpPr>
        <p:spPr>
          <a:xfrm>
            <a:off x="4964430" y="3154086"/>
            <a:ext cx="228600" cy="1485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Flecha derecha 9"/>
          <p:cNvSpPr/>
          <p:nvPr/>
        </p:nvSpPr>
        <p:spPr>
          <a:xfrm>
            <a:off x="4575810" y="4081304"/>
            <a:ext cx="228600" cy="1485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Flecha derecha 10"/>
          <p:cNvSpPr/>
          <p:nvPr/>
        </p:nvSpPr>
        <p:spPr>
          <a:xfrm>
            <a:off x="6257112" y="4718388"/>
            <a:ext cx="228600" cy="1485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519016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duotone>
              <a:schemeClr val="accent2">
                <a:shade val="45000"/>
                <a:satMod val="135000"/>
              </a:schemeClr>
              <a:prstClr val="white"/>
            </a:duotone>
          </a:blip>
          <a:stretch>
            <a:fillRect/>
          </a:stretch>
        </p:blipFill>
        <p:spPr>
          <a:xfrm>
            <a:off x="0" y="-171747"/>
            <a:ext cx="12193057" cy="6858594"/>
          </a:xfrm>
          <a:prstGeom prst="rect">
            <a:avLst/>
          </a:prstGeom>
        </p:spPr>
      </p:pic>
      <p:pic>
        <p:nvPicPr>
          <p:cNvPr id="4" name="Imagen 3"/>
          <p:cNvPicPr>
            <a:picLocks noChangeAspect="1"/>
          </p:cNvPicPr>
          <p:nvPr/>
        </p:nvPicPr>
        <p:blipFill>
          <a:blip r:embed="rId3"/>
          <a:stretch>
            <a:fillRect/>
          </a:stretch>
        </p:blipFill>
        <p:spPr>
          <a:xfrm>
            <a:off x="3328176" y="191218"/>
            <a:ext cx="5535648" cy="1012024"/>
          </a:xfrm>
          <a:prstGeom prst="rect">
            <a:avLst/>
          </a:prstGeom>
        </p:spPr>
      </p:pic>
      <p:sp>
        <p:nvSpPr>
          <p:cNvPr id="6" name="Marcador de contenido 5"/>
          <p:cNvSpPr>
            <a:spLocks noGrp="1"/>
          </p:cNvSpPr>
          <p:nvPr>
            <p:ph idx="1"/>
          </p:nvPr>
        </p:nvSpPr>
        <p:spPr/>
        <p:txBody>
          <a:bodyPr>
            <a:normAutofit lnSpcReduction="10000"/>
          </a:bodyPr>
          <a:lstStyle/>
          <a:p>
            <a:pPr algn="ctr"/>
            <a:r>
              <a:rPr lang="es-ES" sz="2600" dirty="0" smtClean="0">
                <a:solidFill>
                  <a:srgbClr val="FF0000"/>
                </a:solidFill>
                <a:effectLst>
                  <a:outerShdw blurRad="38100" dist="38100" dir="2700000" algn="tl">
                    <a:srgbClr val="000000">
                      <a:alpha val="43137"/>
                    </a:srgbClr>
                  </a:outerShdw>
                </a:effectLst>
              </a:rPr>
              <a:t>¿Qué entiende por Familia?, ¿conoce algún tipo de familia? Nómbrelas</a:t>
            </a:r>
          </a:p>
          <a:p>
            <a:pPr marL="0" indent="0" algn="just">
              <a:buNone/>
            </a:pPr>
            <a:r>
              <a:rPr lang="es-ES" sz="2400" dirty="0" smtClean="0"/>
              <a:t>	</a:t>
            </a:r>
            <a:r>
              <a:rPr lang="es-ES" sz="2200" i="1" dirty="0" smtClean="0"/>
              <a:t>Definición: </a:t>
            </a:r>
            <a:r>
              <a:rPr lang="es-ES" sz="2200" dirty="0" smtClean="0"/>
              <a:t>La</a:t>
            </a:r>
            <a:r>
              <a:rPr lang="es-ES" sz="2200" dirty="0"/>
              <a:t> </a:t>
            </a:r>
            <a:r>
              <a:rPr lang="es-ES" sz="2200" dirty="0" smtClean="0"/>
              <a:t>Constitución Política de la República</a:t>
            </a:r>
            <a:r>
              <a:rPr lang="es-ES" sz="2200" dirty="0"/>
              <a:t> no define el concepto de "familia". Sin embargo, establece en su artículo 1º inciso segundo que </a:t>
            </a:r>
            <a:r>
              <a:rPr lang="es-ES" sz="2200" dirty="0">
                <a:solidFill>
                  <a:srgbClr val="C00000"/>
                </a:solidFill>
              </a:rPr>
              <a:t>“La familia es el núcleo fundamental de la sociedad” </a:t>
            </a:r>
            <a:r>
              <a:rPr lang="es-ES" sz="2200" dirty="0"/>
              <a:t>y es deber del Estado dar protección y propender a su fortalecimiento</a:t>
            </a:r>
            <a:r>
              <a:rPr lang="es-ES" sz="2200" dirty="0" smtClean="0"/>
              <a:t>.</a:t>
            </a:r>
          </a:p>
          <a:p>
            <a:pPr marL="0" indent="0">
              <a:buNone/>
            </a:pPr>
            <a:r>
              <a:rPr lang="es-ES" sz="2200" dirty="0">
                <a:effectLst>
                  <a:outerShdw blurRad="38100" dist="38100" dir="2700000" algn="tl">
                    <a:srgbClr val="000000">
                      <a:alpha val="43137"/>
                    </a:srgbClr>
                  </a:outerShdw>
                </a:effectLst>
              </a:rPr>
              <a:t>	</a:t>
            </a:r>
            <a:r>
              <a:rPr lang="es-ES" sz="2200" dirty="0"/>
              <a:t>Para Manuel Somarriva Undurraga la familia es el “conjunto de personas unidas por el vínculo de matrimonio, del parentesco o de la adopción” (Somarriva, 1963).</a:t>
            </a:r>
          </a:p>
          <a:p>
            <a:pPr marL="0" indent="0">
              <a:buNone/>
            </a:pPr>
            <a:r>
              <a:rPr lang="es-ES" sz="2200" dirty="0" smtClean="0"/>
              <a:t>	Para </a:t>
            </a:r>
            <a:r>
              <a:rPr lang="es-ES" sz="2200" dirty="0"/>
              <a:t>Hernán Corral Talciani la familia es “aquella comunidad que, iniciada o basada en la asociación permanente de un hombre y una mujer destinada a la realización de los actos humanos propios de la generación, está integrada por personas que conviven bajo la autoridad directiva o las atribuciones de poder concedidas a uno o más de ellas, adjuntan sus esfuerzos para lograr el sustento propio y el desarrollo económico del grupo y se hallan unidas por un afecto natural derivado de la relación de pareja o del parentesco de sangre el que las induce a ayudarse y auxiliarse mutuamente” (Corral, 2005).</a:t>
            </a:r>
          </a:p>
          <a:p>
            <a:pPr marL="0" indent="0" algn="just">
              <a:buNone/>
            </a:pPr>
            <a:endParaRPr lang="es-E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84449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duotone>
              <a:schemeClr val="accent2">
                <a:shade val="45000"/>
                <a:satMod val="135000"/>
              </a:schemeClr>
              <a:prstClr val="white"/>
            </a:duotone>
          </a:blip>
          <a:stretch>
            <a:fillRect/>
          </a:stretch>
        </p:blipFill>
        <p:spPr>
          <a:xfrm>
            <a:off x="-1057" y="-594"/>
            <a:ext cx="12193057" cy="6858594"/>
          </a:xfrm>
          <a:prstGeom prst="rect">
            <a:avLst/>
          </a:prstGeom>
        </p:spPr>
      </p:pic>
      <p:pic>
        <p:nvPicPr>
          <p:cNvPr id="4" name="Imagen 3"/>
          <p:cNvPicPr>
            <a:picLocks noChangeAspect="1"/>
          </p:cNvPicPr>
          <p:nvPr/>
        </p:nvPicPr>
        <p:blipFill>
          <a:blip r:embed="rId3"/>
          <a:stretch>
            <a:fillRect/>
          </a:stretch>
        </p:blipFill>
        <p:spPr>
          <a:xfrm>
            <a:off x="3328175" y="259798"/>
            <a:ext cx="5535648" cy="1012024"/>
          </a:xfrm>
          <a:prstGeom prst="rect">
            <a:avLst/>
          </a:prstGeom>
        </p:spPr>
      </p:pic>
      <p:sp>
        <p:nvSpPr>
          <p:cNvPr id="6" name="Marcador de contenido 5"/>
          <p:cNvSpPr>
            <a:spLocks noGrp="1"/>
          </p:cNvSpPr>
          <p:nvPr>
            <p:ph idx="1"/>
          </p:nvPr>
        </p:nvSpPr>
        <p:spPr/>
        <p:txBody>
          <a:bodyPr>
            <a:normAutofit fontScale="77500" lnSpcReduction="20000"/>
          </a:bodyPr>
          <a:lstStyle/>
          <a:p>
            <a:pPr algn="ctr"/>
            <a:r>
              <a:rPr lang="es-ES" sz="3400" dirty="0" smtClean="0">
                <a:solidFill>
                  <a:srgbClr val="FF0000"/>
                </a:solidFill>
                <a:effectLst>
                  <a:outerShdw blurRad="38100" dist="38100" dir="2700000" algn="tl">
                    <a:srgbClr val="000000">
                      <a:alpha val="43137"/>
                    </a:srgbClr>
                  </a:outerShdw>
                </a:effectLst>
              </a:rPr>
              <a:t>Tipos de familia</a:t>
            </a:r>
            <a:endParaRPr lang="es-ES" sz="3400" dirty="0">
              <a:solidFill>
                <a:srgbClr val="FF0000"/>
              </a:solidFill>
              <a:effectLst>
                <a:outerShdw blurRad="38100" dist="38100" dir="2700000" algn="tl">
                  <a:srgbClr val="000000">
                    <a:alpha val="43137"/>
                  </a:srgbClr>
                </a:outerShdw>
              </a:effectLst>
            </a:endParaRPr>
          </a:p>
          <a:p>
            <a:pPr marL="0" indent="0">
              <a:buNone/>
            </a:pPr>
            <a:r>
              <a:rPr lang="es-ES" dirty="0"/>
              <a:t>Las familias están clasificadas en los siguientes tipos</a:t>
            </a:r>
          </a:p>
          <a:p>
            <a:r>
              <a:rPr lang="es-ES" b="1" dirty="0"/>
              <a:t>Familia nuclear:</a:t>
            </a:r>
            <a:r>
              <a:rPr lang="es-ES" dirty="0"/>
              <a:t> formada por los progenitores y uno o más hijos</a:t>
            </a:r>
          </a:p>
          <a:p>
            <a:r>
              <a:rPr lang="es-ES" b="1" dirty="0"/>
              <a:t>Familia extensa:</a:t>
            </a:r>
            <a:r>
              <a:rPr lang="es-ES" dirty="0"/>
              <a:t> abuelos, tíos, primos y otros parientes consanguíneos o afines.</a:t>
            </a:r>
          </a:p>
          <a:p>
            <a:r>
              <a:rPr lang="es-ES" b="1" dirty="0"/>
              <a:t>Familia monoparental:</a:t>
            </a:r>
            <a:r>
              <a:rPr lang="es-ES" dirty="0"/>
              <a:t> en la que el hijo o hijos viven con un solo progenitor (ya sea la madre o el padre).</a:t>
            </a:r>
          </a:p>
          <a:p>
            <a:r>
              <a:rPr lang="es-ES" b="1" dirty="0"/>
              <a:t>Familia ensamblada:</a:t>
            </a:r>
            <a:r>
              <a:rPr lang="es-ES" dirty="0"/>
              <a:t> Una familia ensamblada</a:t>
            </a:r>
            <a:r>
              <a:rPr lang="es-ES" dirty="0" smtClean="0"/>
              <a:t>, familia </a:t>
            </a:r>
            <a:r>
              <a:rPr lang="es-ES" dirty="0"/>
              <a:t>reconstituida o familia mixta es una familia en la cual uno o ambos miembros de la actual pareja tiene uno o varios hijos de uniones anteriores.</a:t>
            </a:r>
          </a:p>
          <a:p>
            <a:r>
              <a:rPr lang="es-ES" b="1" dirty="0"/>
              <a:t>Familia homoparental</a:t>
            </a:r>
            <a:r>
              <a:rPr lang="es-ES" dirty="0"/>
              <a:t>:Se considera familia homoparental aquella donde una pareja de hombres o de mujeres se convierten en tutores de uno o más niños.</a:t>
            </a:r>
          </a:p>
          <a:p>
            <a:r>
              <a:rPr lang="es-ES" b="1" dirty="0"/>
              <a:t>La familia de padres separados:</a:t>
            </a:r>
            <a:r>
              <a:rPr lang="es-ES" dirty="0"/>
              <a:t> en la que los padres se niegan a vivir juntos; no son pareja pero deben seguir cumpliendo su rol de padres ante los hijos por muy distantes que estos se encuentren.</a:t>
            </a:r>
          </a:p>
          <a:p>
            <a:pPr marL="0" indent="0" algn="just">
              <a:buNone/>
            </a:pPr>
            <a:endParaRPr lang="es-E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5691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duotone>
              <a:schemeClr val="accent2">
                <a:shade val="45000"/>
                <a:satMod val="135000"/>
              </a:schemeClr>
              <a:prstClr val="white"/>
            </a:duotone>
          </a:blip>
          <a:stretch>
            <a:fillRect/>
          </a:stretch>
        </p:blipFill>
        <p:spPr>
          <a:xfrm>
            <a:off x="-529" y="-297"/>
            <a:ext cx="12193057" cy="6858594"/>
          </a:xfrm>
          <a:prstGeom prst="rect">
            <a:avLst/>
          </a:prstGeom>
        </p:spPr>
      </p:pic>
      <p:pic>
        <p:nvPicPr>
          <p:cNvPr id="4" name="Imagen 3"/>
          <p:cNvPicPr>
            <a:picLocks noChangeAspect="1"/>
          </p:cNvPicPr>
          <p:nvPr/>
        </p:nvPicPr>
        <p:blipFill>
          <a:blip r:embed="rId3"/>
          <a:stretch>
            <a:fillRect/>
          </a:stretch>
        </p:blipFill>
        <p:spPr>
          <a:xfrm>
            <a:off x="3469692" y="282658"/>
            <a:ext cx="5535648" cy="1012024"/>
          </a:xfrm>
          <a:prstGeom prst="rect">
            <a:avLst/>
          </a:prstGeom>
        </p:spPr>
      </p:pic>
      <p:sp>
        <p:nvSpPr>
          <p:cNvPr id="6" name="Marcador de contenido 5"/>
          <p:cNvSpPr>
            <a:spLocks noGrp="1"/>
          </p:cNvSpPr>
          <p:nvPr>
            <p:ph idx="1"/>
          </p:nvPr>
        </p:nvSpPr>
        <p:spPr/>
        <p:txBody>
          <a:bodyPr/>
          <a:lstStyle/>
          <a:p>
            <a:pPr algn="ctr"/>
            <a:r>
              <a:rPr lang="es-ES" sz="2600" dirty="0" smtClean="0">
                <a:solidFill>
                  <a:srgbClr val="FF0000"/>
                </a:solidFill>
                <a:effectLst>
                  <a:outerShdw blurRad="38100" dist="38100" dir="2700000" algn="tl">
                    <a:srgbClr val="000000">
                      <a:alpha val="43137"/>
                    </a:srgbClr>
                  </a:outerShdw>
                </a:effectLst>
              </a:rPr>
              <a:t>Para un adulto mayor, ¿la familia tiene importancia?</a:t>
            </a:r>
          </a:p>
          <a:p>
            <a:pPr marL="0" indent="0" algn="just">
              <a:buNone/>
            </a:pPr>
            <a:r>
              <a:rPr lang="es-ES" dirty="0"/>
              <a:t>	</a:t>
            </a:r>
            <a:endParaRPr lang="es-ES" dirty="0" smtClean="0"/>
          </a:p>
          <a:p>
            <a:pPr marL="0" indent="0" algn="just">
              <a:buNone/>
            </a:pPr>
            <a:r>
              <a:rPr lang="es-ES" sz="2400" dirty="0"/>
              <a:t>	</a:t>
            </a:r>
            <a:r>
              <a:rPr lang="es-ES" sz="2400" dirty="0" smtClean="0"/>
              <a:t>Tanto para el adulto mayor como para cualquier persona, independiente del ciclo vital en el que se encuentre, la familia cumple un rol relevante, pues se transforma en red de apoyo, genera sentimiento de pertenencia, por ejemplo soy Campos Pérez, proporciona la vinculación afectiva entre sus integrantes.</a:t>
            </a:r>
          </a:p>
          <a:p>
            <a:pPr marL="0" indent="0" algn="just">
              <a:buNone/>
            </a:pPr>
            <a:r>
              <a:rPr lang="es-ES" dirty="0" smtClean="0"/>
              <a:t>	</a:t>
            </a:r>
            <a:r>
              <a:rPr lang="es-ES" dirty="0"/>
              <a:t>	</a:t>
            </a:r>
          </a:p>
        </p:txBody>
      </p:sp>
    </p:spTree>
    <p:extLst>
      <p:ext uri="{BB962C8B-B14F-4D97-AF65-F5344CB8AC3E}">
        <p14:creationId xmlns:p14="http://schemas.microsoft.com/office/powerpoint/2010/main" val="3474963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duotone>
              <a:schemeClr val="accent2">
                <a:shade val="45000"/>
                <a:satMod val="135000"/>
              </a:schemeClr>
              <a:prstClr val="white"/>
            </a:duotone>
          </a:blip>
          <a:stretch>
            <a:fillRect/>
          </a:stretch>
        </p:blipFill>
        <p:spPr>
          <a:xfrm>
            <a:off x="-529" y="-297"/>
            <a:ext cx="12193057" cy="6858594"/>
          </a:xfrm>
          <a:prstGeom prst="rect">
            <a:avLst/>
          </a:prstGeom>
        </p:spPr>
      </p:pic>
      <p:pic>
        <p:nvPicPr>
          <p:cNvPr id="4" name="Imagen 3"/>
          <p:cNvPicPr>
            <a:picLocks noChangeAspect="1"/>
          </p:cNvPicPr>
          <p:nvPr/>
        </p:nvPicPr>
        <p:blipFill>
          <a:blip r:embed="rId3"/>
          <a:stretch>
            <a:fillRect/>
          </a:stretch>
        </p:blipFill>
        <p:spPr>
          <a:xfrm>
            <a:off x="3328175" y="236938"/>
            <a:ext cx="5535648" cy="1012024"/>
          </a:xfrm>
          <a:prstGeom prst="rect">
            <a:avLst/>
          </a:prstGeom>
        </p:spPr>
      </p:pic>
      <p:sp>
        <p:nvSpPr>
          <p:cNvPr id="6" name="Marcador de contenido 5"/>
          <p:cNvSpPr>
            <a:spLocks noGrp="1"/>
          </p:cNvSpPr>
          <p:nvPr>
            <p:ph idx="1"/>
          </p:nvPr>
        </p:nvSpPr>
        <p:spPr/>
        <p:txBody>
          <a:bodyPr/>
          <a:lstStyle/>
          <a:p>
            <a:pPr algn="ctr"/>
            <a:r>
              <a:rPr lang="es-ES" sz="2600" dirty="0" smtClean="0">
                <a:solidFill>
                  <a:srgbClr val="FF0000"/>
                </a:solidFill>
                <a:effectLst>
                  <a:outerShdw blurRad="38100" dist="38100" dir="2700000" algn="tl">
                    <a:srgbClr val="000000">
                      <a:alpha val="43137"/>
                    </a:srgbClr>
                  </a:outerShdw>
                </a:effectLst>
              </a:rPr>
              <a:t>¿Cuándo es necesario orientar a una persona? Comente y explique</a:t>
            </a:r>
          </a:p>
          <a:p>
            <a:pPr marL="0" indent="0" algn="just">
              <a:buNone/>
            </a:pPr>
            <a:r>
              <a:rPr lang="es-ES" sz="2200" dirty="0" smtClean="0"/>
              <a:t>	Cuando la persona lo solicite de manera voluntaria, en caso de ser cuidador de un adulto mayor cuando un médico, técnico en enfermería u otro profesional lo requiera para entregar algún procedimiento medicamentoso o de ayuda para recibir algún beneficio social, que vaya en favor del adulto mayor.</a:t>
            </a:r>
            <a:endParaRPr lang="es-ES" sz="2200" dirty="0"/>
          </a:p>
        </p:txBody>
      </p:sp>
    </p:spTree>
    <p:extLst>
      <p:ext uri="{BB962C8B-B14F-4D97-AF65-F5344CB8AC3E}">
        <p14:creationId xmlns:p14="http://schemas.microsoft.com/office/powerpoint/2010/main" val="4099569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282</Words>
  <Application>Microsoft Office PowerPoint</Application>
  <PresentationFormat>Panorámica</PresentationFormat>
  <Paragraphs>54</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Bibliografía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Orientación familiar para el cuidado del adulto mayor. Técnico en nivel medio de atención enfermería con mención en adulto mayor Paulina Navarrete A. marzo 2020.</dc:title>
  <dc:creator>P.Navarrete</dc:creator>
  <cp:lastModifiedBy>P.Navarrete</cp:lastModifiedBy>
  <cp:revision>20</cp:revision>
  <dcterms:created xsi:type="dcterms:W3CDTF">2020-03-17T12:01:15Z</dcterms:created>
  <dcterms:modified xsi:type="dcterms:W3CDTF">2020-03-17T15:10:22Z</dcterms:modified>
</cp:coreProperties>
</file>