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58" r:id="rId3"/>
    <p:sldId id="280" r:id="rId4"/>
    <p:sldId id="282" r:id="rId5"/>
    <p:sldId id="284" r:id="rId6"/>
    <p:sldId id="287"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14-08-2020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14-08-2020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14-08-2020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14-08-2020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14-08-2020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14-08-2020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14-08-2020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14-08-2020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Profesor: Felipe Campos Romero </a:t>
            </a:r>
            <a:br>
              <a:rPr lang="es-CL" sz="3600" dirty="0"/>
            </a:br>
            <a:r>
              <a:rPr lang="es-CL" sz="3600" dirty="0"/>
              <a:t>Asignatura: Emprendimiento y Empleabilidad</a:t>
            </a:r>
          </a:p>
        </p:txBody>
      </p:sp>
      <p:sp>
        <p:nvSpPr>
          <p:cNvPr id="3" name="2 Subtítulo"/>
          <p:cNvSpPr>
            <a:spLocks noGrp="1"/>
          </p:cNvSpPr>
          <p:nvPr>
            <p:ph type="subTitle" idx="4294967295"/>
          </p:nvPr>
        </p:nvSpPr>
        <p:spPr>
          <a:xfrm>
            <a:off x="0" y="1556792"/>
            <a:ext cx="7854950" cy="4967833"/>
          </a:xfrm>
          <a:noFill/>
        </p:spPr>
        <p:txBody>
          <a:bodyPr>
            <a:noAutofit/>
          </a:bodyPr>
          <a:lstStyle/>
          <a:p>
            <a:pPr algn="ctr"/>
            <a:r>
              <a:rPr lang="es-ES_tradnl" sz="1800" b="1" dirty="0">
                <a:latin typeface="Times New Roman" pitchFamily="18" charset="0"/>
                <a:cs typeface="Times New Roman" pitchFamily="18" charset="0"/>
              </a:rPr>
              <a:t>GUÍA DE TRABAJO DE EMPRENDIMIENTO Y EMPLEABILIDAD 4TO MEDIO</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 Profesor: FELIPE CAMPOS R</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Fecha: Semana 14, del 17 al 21 de Agosto de 2020</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Alumno:                                                                         Curso:</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           </a:t>
            </a:r>
            <a:endParaRPr lang="es-CL" sz="1800" dirty="0">
              <a:latin typeface="Times New Roman" pitchFamily="18" charset="0"/>
              <a:cs typeface="Times New Roman" pitchFamily="18" charset="0"/>
            </a:endParaRPr>
          </a:p>
          <a:p>
            <a:pPr algn="just"/>
            <a:r>
              <a:rPr lang="es-ES_tradnl" sz="1800" b="1" dirty="0">
                <a:latin typeface="Times New Roman" pitchFamily="18" charset="0"/>
                <a:cs typeface="Times New Roman" pitchFamily="18" charset="0"/>
              </a:rPr>
              <a:t>OA7 </a:t>
            </a:r>
            <a:r>
              <a:rPr lang="es-ES_tradnl" sz="1800" dirty="0">
                <a:latin typeface="Times New Roman" pitchFamily="18" charset="0"/>
                <a:cs typeface="Times New Roman" pitchFamily="18" charset="0"/>
              </a:rPr>
              <a:t>Explicación y definición de Plan de Negocio, identificando la importancia para la elaboración de un proyecto en particular y evaluar las características de tal proyecto para su posterior presentación. </a:t>
            </a:r>
            <a:endParaRPr lang="es-ES_tradnl" sz="1800" b="1" dirty="0">
              <a:latin typeface="Times New Roman" pitchFamily="18" charset="0"/>
              <a:cs typeface="Times New Roman" pitchFamily="18" charset="0"/>
            </a:endParaRPr>
          </a:p>
          <a:p>
            <a:pPr algn="just"/>
            <a:r>
              <a:rPr lang="es-ES_tradnl" sz="1800" b="1" dirty="0">
                <a:latin typeface="Times New Roman" pitchFamily="18" charset="0"/>
                <a:cs typeface="Times New Roman" pitchFamily="18" charset="0"/>
              </a:rPr>
              <a:t>OBJETIVO</a:t>
            </a:r>
            <a:r>
              <a:rPr lang="es-ES_tradnl" sz="1800" dirty="0">
                <a:latin typeface="Times New Roman" pitchFamily="18" charset="0"/>
                <a:cs typeface="Times New Roman" pitchFamily="18" charset="0"/>
              </a:rPr>
              <a:t> </a:t>
            </a:r>
            <a:r>
              <a:rPr lang="es-ES_tradnl" sz="1800" b="1" dirty="0">
                <a:latin typeface="Times New Roman" pitchFamily="18" charset="0"/>
                <a:cs typeface="Times New Roman" pitchFamily="18" charset="0"/>
              </a:rPr>
              <a:t>DE LAS CLASES</a:t>
            </a:r>
            <a:r>
              <a:rPr lang="es-ES_tradnl" sz="1800" dirty="0">
                <a:latin typeface="Times New Roman" pitchFamily="18" charset="0"/>
                <a:cs typeface="Times New Roman" pitchFamily="18" charset="0"/>
              </a:rPr>
              <a:t>: Conocer el concepto de Plan de Negocio como herramienta para el futuro emprendedor, en donde explique el contenido en términos generales de lo que será o tratará su proyecto en particular.</a:t>
            </a:r>
          </a:p>
          <a:p>
            <a:pPr marL="0" indent="0" algn="just">
              <a:buNone/>
            </a:pPr>
            <a:endParaRPr lang="es-ES_tradnl" sz="1800" dirty="0">
              <a:latin typeface="Times New Roman" pitchFamily="18" charset="0"/>
              <a:cs typeface="Times New Roman" pitchFamily="18" charset="0"/>
            </a:endParaRPr>
          </a:p>
          <a:p>
            <a:pPr marL="0" indent="0" algn="ctr">
              <a:buNone/>
            </a:pPr>
            <a:r>
              <a:rPr lang="es-ES_tradnl" sz="1800" dirty="0">
                <a:latin typeface="Times New Roman" pitchFamily="18" charset="0"/>
                <a:cs typeface="Times New Roman" pitchFamily="18" charset="0"/>
              </a:rPr>
              <a:t> </a:t>
            </a:r>
            <a:r>
              <a:rPr lang="es-CL" sz="1800" b="1" dirty="0">
                <a:latin typeface="Times New Roman" pitchFamily="18" charset="0"/>
                <a:cs typeface="Times New Roman" pitchFamily="18" charset="0"/>
              </a:rPr>
              <a:t>Tema: </a:t>
            </a:r>
            <a:r>
              <a:rPr lang="es-CL" sz="2800" b="1" dirty="0">
                <a:latin typeface="Times New Roman" pitchFamily="18" charset="0"/>
                <a:cs typeface="Times New Roman" pitchFamily="18" charset="0"/>
              </a:rPr>
              <a:t>Plan de Negocio.</a:t>
            </a:r>
            <a:endParaRPr lang="es-CL" sz="1800" b="1" dirty="0">
              <a:latin typeface="Times New Roman" pitchFamily="18" charset="0"/>
              <a:cs typeface="Times New Roman" pitchFamily="18" charset="0"/>
            </a:endParaRPr>
          </a:p>
          <a:p>
            <a:pPr marL="0" indent="0" algn="ctr">
              <a:buNone/>
            </a:pPr>
            <a:endParaRPr lang="es-CL" sz="24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007541385"/>
              </p:ext>
            </p:extLst>
          </p:nvPr>
        </p:nvGraphicFramePr>
        <p:xfrm>
          <a:off x="7884368" y="116632"/>
          <a:ext cx="1173829" cy="1224136"/>
        </p:xfrm>
        <a:graphic>
          <a:graphicData uri="http://schemas.openxmlformats.org/presentationml/2006/ole">
            <mc:AlternateContent xmlns:mc="http://schemas.openxmlformats.org/markup-compatibility/2006">
              <mc:Choice xmlns:v="urn:schemas-microsoft-com:vml" Requires="v">
                <p:oleObj spid="_x0000_s1051"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116632"/>
                        <a:ext cx="1173829" cy="1224136"/>
                      </a:xfrm>
                      <a:prstGeom prst="rect">
                        <a:avLst/>
                      </a:prstGeom>
                      <a:noFill/>
                    </p:spPr>
                  </p:pic>
                </p:oleObj>
              </mc:Fallback>
            </mc:AlternateContent>
          </a:graphicData>
        </a:graphic>
      </p:graphicFrame>
      <p:pic>
        <p:nvPicPr>
          <p:cNvPr id="5" name="Imagen 4">
            <a:extLst>
              <a:ext uri="{FF2B5EF4-FFF2-40B4-BE49-F238E27FC236}">
                <a16:creationId xmlns:a16="http://schemas.microsoft.com/office/drawing/2014/main" id="{C4DD200E-8AF9-47FB-B107-8FECB83E451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176" y="5661248"/>
            <a:ext cx="2847340" cy="1114425"/>
          </a:xfrm>
          <a:prstGeom prst="rect">
            <a:avLst/>
          </a:prstGeom>
          <a:noFill/>
          <a:ln>
            <a:noFill/>
          </a:ln>
        </p:spPr>
      </p:pic>
    </p:spTree>
    <p:extLst>
      <p:ext uri="{BB962C8B-B14F-4D97-AF65-F5344CB8AC3E}">
        <p14:creationId xmlns:p14="http://schemas.microsoft.com/office/powerpoint/2010/main" val="20882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a:t>
            </a:r>
            <a:r>
              <a:rPr lang="es-CL" sz="3600" dirty="0">
                <a:cs typeface="Times New Roman" panose="02020603050405020304" pitchFamily="18" charset="0"/>
              </a:rPr>
              <a:t>Plan de Negocio</a:t>
            </a:r>
            <a:endParaRPr lang="es-CL" sz="3600" dirty="0"/>
          </a:p>
        </p:txBody>
      </p:sp>
      <p:graphicFrame>
        <p:nvGraphicFramePr>
          <p:cNvPr id="4" name="3 Objeto"/>
          <p:cNvGraphicFramePr>
            <a:graphicFrameLocks noChangeAspect="1"/>
          </p:cNvGraphicFramePr>
          <p:nvPr>
            <p:extLst>
              <p:ext uri="{D42A27DB-BD31-4B8C-83A1-F6EECF244321}">
                <p14:modId xmlns:p14="http://schemas.microsoft.com/office/powerpoint/2010/main" val="33203073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2079"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
        <p:nvSpPr>
          <p:cNvPr id="7" name="Rectangle 26">
            <a:extLst>
              <a:ext uri="{FF2B5EF4-FFF2-40B4-BE49-F238E27FC236}">
                <a16:creationId xmlns:a16="http://schemas.microsoft.com/office/drawing/2014/main" id="{AA6E40B1-8937-45B7-A997-0E0F3D6E2785}"/>
              </a:ext>
            </a:extLst>
          </p:cNvPr>
          <p:cNvSpPr>
            <a:spLocks noGrp="1" noChangeArrowheads="1"/>
          </p:cNvSpPr>
          <p:nvPr>
            <p:ph type="subTitle" idx="4294967295"/>
          </p:nvPr>
        </p:nvSpPr>
        <p:spPr bwMode="auto">
          <a:xfrm>
            <a:off x="107503" y="1347094"/>
            <a:ext cx="7744271" cy="5459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gn="ctr">
              <a:spcAft>
                <a:spcPts val="1500"/>
              </a:spcAft>
              <a:buNone/>
            </a:pPr>
            <a:r>
              <a:rPr kumimoji="0" lang="es-CL" altLang="es-CL" sz="18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¿Qué es el Plan de Negocio?</a:t>
            </a:r>
          </a:p>
          <a:p>
            <a:pPr marL="0" indent="0" algn="just">
              <a:spcAft>
                <a:spcPts val="1500"/>
              </a:spcAft>
              <a:buNone/>
            </a:pPr>
            <a:r>
              <a:rPr kumimoji="0" lang="es-CL" altLang="es-CL" sz="18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 plan de negocio es un documento en el que se plantea un nuevo proyecto comercial centrado en un bien, en un servicio, o en el conjunto de una empresa. </a:t>
            </a:r>
            <a:r>
              <a:rPr kumimoji="0" lang="es-CL" altLang="es-CL" sz="18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través del contenido del plan de negocio, la compañía trata de evaluar las características de este proyecto para su posterior presentación.</a:t>
            </a:r>
          </a:p>
          <a:p>
            <a:pPr marL="0" indent="0" algn="just">
              <a:spcAft>
                <a:spcPts val="1500"/>
              </a:spcAft>
              <a:buNone/>
            </a:pPr>
            <a:r>
              <a:rPr lang="es-C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el plan de negocio se estudia el </a:t>
            </a:r>
            <a:r>
              <a:rPr lang="es-CL"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entorno</a:t>
            </a:r>
            <a:r>
              <a:rPr lang="es-C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la empresa, analizando y evaluando los posibles resultados si se lograran los objetivos marcados en el proyecto. Para ello, es importante que el plan de negocio contenga en sus páginas las diversas variables que conforman sus objetivos y los recursos que serán necesarios dedicar a los mismos para iniciar su funcionamiento y para conseguir alcanzar esos objetivos.</a:t>
            </a: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1500"/>
              </a:spcAft>
              <a:buNone/>
            </a:pPr>
            <a:r>
              <a:rPr lang="es-C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 lo tanto, este documento se redacta antes de la realización de una inversión o al comienzo de un negocio. Recoge los sucesivos pasos o etapas necesarios para su desarrollo y consecución de las metas definidas. En ese sentido, es habitual que los </a:t>
            </a:r>
            <a:r>
              <a:rPr lang="es-CL"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emprendedores</a:t>
            </a:r>
            <a:r>
              <a:rPr lang="es-C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elaboren uno de cara a plantear su línea a seguir en el futuro.</a:t>
            </a: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458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a:t>
            </a:r>
            <a:r>
              <a:rPr lang="es-CL" sz="3600" dirty="0">
                <a:cs typeface="Times New Roman" panose="02020603050405020304" pitchFamily="18" charset="0"/>
              </a:rPr>
              <a:t>Plan de Negocio</a:t>
            </a:r>
            <a:endParaRPr lang="es-CL" sz="3600" dirty="0"/>
          </a:p>
        </p:txBody>
      </p:sp>
      <p:sp>
        <p:nvSpPr>
          <p:cNvPr id="3" name="2 Subtítulo"/>
          <p:cNvSpPr>
            <a:spLocks noGrp="1"/>
          </p:cNvSpPr>
          <p:nvPr>
            <p:ph type="subTitle" idx="4294967295"/>
          </p:nvPr>
        </p:nvSpPr>
        <p:spPr>
          <a:xfrm>
            <a:off x="0" y="1557338"/>
            <a:ext cx="7854950" cy="4967287"/>
          </a:xfrm>
          <a:noFill/>
        </p:spPr>
        <p:txBody>
          <a:bodyPr>
            <a:noAutofit/>
          </a:bodyPr>
          <a:lstStyle/>
          <a:p>
            <a:pPr marL="0" indent="0" algn="ctr">
              <a:buNone/>
            </a:pPr>
            <a:r>
              <a:rPr lang="es-CL" sz="2400" b="1" dirty="0">
                <a:latin typeface="Times New Roman" panose="02020603050405020304" pitchFamily="18" charset="0"/>
                <a:cs typeface="Times New Roman" panose="02020603050405020304" pitchFamily="18" charset="0"/>
              </a:rPr>
              <a:t>Componentes de un plan de negocio</a:t>
            </a:r>
            <a:endParaRPr lang="es-CL" sz="2400" dirty="0">
              <a:latin typeface="Times New Roman" panose="02020603050405020304" pitchFamily="18" charset="0"/>
              <a:cs typeface="Times New Roman" panose="02020603050405020304" pitchFamily="18" charset="0"/>
            </a:endParaRPr>
          </a:p>
          <a:p>
            <a:pPr marL="0" indent="0">
              <a:buNone/>
            </a:pPr>
            <a:r>
              <a:rPr lang="es-CL" sz="2400" dirty="0">
                <a:latin typeface="Times New Roman" panose="02020603050405020304" pitchFamily="18" charset="0"/>
                <a:cs typeface="Times New Roman" panose="02020603050405020304" pitchFamily="18" charset="0"/>
              </a:rPr>
              <a:t>Si nos referimos a la composición del plan, pueden encontrarse generalmente los siguientes puntos de análisis:</a:t>
            </a:r>
          </a:p>
          <a:p>
            <a:pPr lvl="0"/>
            <a:r>
              <a:rPr lang="es-CL" sz="2400" dirty="0">
                <a:latin typeface="Times New Roman" panose="02020603050405020304" pitchFamily="18" charset="0"/>
                <a:cs typeface="Times New Roman" panose="02020603050405020304" pitchFamily="18" charset="0"/>
              </a:rPr>
              <a:t>Visión general de la empresa.</a:t>
            </a:r>
          </a:p>
          <a:p>
            <a:pPr lvl="0"/>
            <a:r>
              <a:rPr lang="es-CL" sz="2400" dirty="0">
                <a:latin typeface="Times New Roman" panose="02020603050405020304" pitchFamily="18" charset="0"/>
                <a:cs typeface="Times New Roman" panose="02020603050405020304" pitchFamily="18" charset="0"/>
              </a:rPr>
              <a:t>Productos o servicios y cómo se producen.</a:t>
            </a:r>
          </a:p>
          <a:p>
            <a:pPr lvl="0"/>
            <a:r>
              <a:rPr lang="es-CL" sz="2400" dirty="0">
                <a:latin typeface="Times New Roman" panose="02020603050405020304" pitchFamily="18" charset="0"/>
                <a:cs typeface="Times New Roman" panose="02020603050405020304" pitchFamily="18" charset="0"/>
              </a:rPr>
              <a:t>Descripción del modelo de negocio.</a:t>
            </a:r>
          </a:p>
          <a:p>
            <a:pPr lvl="0"/>
            <a:r>
              <a:rPr lang="es-CL" sz="2400" dirty="0">
                <a:latin typeface="Times New Roman" panose="02020603050405020304" pitchFamily="18" charset="0"/>
                <a:cs typeface="Times New Roman" panose="02020603050405020304" pitchFamily="18" charset="0"/>
              </a:rPr>
              <a:t>Estados de flujo de efectivo. Detallando todos los posibles ingresos y gastos.</a:t>
            </a:r>
          </a:p>
          <a:p>
            <a:pPr lvl="0"/>
            <a:r>
              <a:rPr lang="es-CL" sz="2400" dirty="0">
                <a:latin typeface="Times New Roman" panose="02020603050405020304" pitchFamily="18" charset="0"/>
                <a:cs typeface="Times New Roman" panose="02020603050405020304" pitchFamily="18" charset="0"/>
              </a:rPr>
              <a:t>Proyecciones y estimaciones financieras de los ingresos y gastos antes mencionados, así como de otros factores.</a:t>
            </a:r>
          </a:p>
          <a:p>
            <a:pPr lvl="0"/>
            <a:r>
              <a:rPr lang="es-CL" sz="2400" dirty="0">
                <a:latin typeface="Times New Roman" panose="02020603050405020304" pitchFamily="18" charset="0"/>
                <a:cs typeface="Times New Roman" panose="02020603050405020304" pitchFamily="18" charset="0"/>
              </a:rPr>
              <a:t>Identificación de la dirección ejecutiva y el equipo directivo.</a:t>
            </a:r>
          </a:p>
          <a:p>
            <a:pPr algn="just"/>
            <a:endParaRPr lang="es-CL" sz="2400" dirty="0"/>
          </a:p>
          <a:p>
            <a:pPr algn="just"/>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86385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640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a:t>
            </a:r>
            <a:r>
              <a:rPr lang="es-CL" sz="3600" dirty="0">
                <a:cs typeface="Times New Roman" panose="02020603050405020304" pitchFamily="18" charset="0"/>
              </a:rPr>
              <a:t>Plan de Negocio</a:t>
            </a:r>
            <a:endParaRPr lang="es-CL" sz="3600" dirty="0"/>
          </a:p>
        </p:txBody>
      </p:sp>
      <p:sp>
        <p:nvSpPr>
          <p:cNvPr id="3" name="2 Subtítulo"/>
          <p:cNvSpPr>
            <a:spLocks noGrp="1"/>
          </p:cNvSpPr>
          <p:nvPr>
            <p:ph type="subTitle" idx="4294967295"/>
          </p:nvPr>
        </p:nvSpPr>
        <p:spPr>
          <a:xfrm>
            <a:off x="0" y="1557338"/>
            <a:ext cx="7854950" cy="4967287"/>
          </a:xfrm>
          <a:noFill/>
        </p:spPr>
        <p:txBody>
          <a:bodyPr>
            <a:noAutofit/>
          </a:bodyPr>
          <a:lstStyle/>
          <a:p>
            <a:pPr marL="0" indent="0" algn="just">
              <a:buNone/>
            </a:pPr>
            <a:r>
              <a:rPr lang="es-CL" sz="2000" dirty="0">
                <a:latin typeface="Times New Roman" panose="02020603050405020304" pitchFamily="18" charset="0"/>
                <a:cs typeface="Times New Roman" panose="02020603050405020304" pitchFamily="18" charset="0"/>
              </a:rPr>
              <a:t>Dentro de las directrices que se marcan dentro del plan, pueden encontrarse las diferentes alternativas que el negocio a poner en marcha supone. Todo con la idea de estudiar su viabilidad económica o técnica. Es decir, se plantea si la consecución de objetivos es posible desde un punto de vista financiero, si este trabajo se traducirá en beneficios en un tiempo determinado y si la empresa tiene los medios suficientes para ponerlo en marcha.</a:t>
            </a:r>
          </a:p>
          <a:p>
            <a:pPr marL="0" indent="0" algn="just">
              <a:buNone/>
            </a:pPr>
            <a:r>
              <a:rPr lang="es-CL" sz="2000" dirty="0">
                <a:latin typeface="Times New Roman" panose="02020603050405020304" pitchFamily="18" charset="0"/>
                <a:cs typeface="Times New Roman" panose="02020603050405020304" pitchFamily="18" charset="0"/>
              </a:rPr>
              <a:t>La elaboración de un plan de negocio es fundamental cuando se lanza un nuevo producto o servicio o cuando se buscan nuevas metas empresariales. Esto es porque dicho plan se da a conocer para buscar financiación externa o para que tenga la aprobación necesaria de los directivos de la compañía a la hora iniciar el proyecto. Por este motivo, el plan debe ofrecer una imagen sólida y bien detallada de lo propuesto en él.</a:t>
            </a:r>
          </a:p>
          <a:p>
            <a:pPr algn="just"/>
            <a:endParaRPr lang="es-CL" sz="2400" dirty="0">
              <a:latin typeface="Times New Roman" pitchFamily="18" charset="0"/>
              <a:cs typeface="Times New Roman" pitchFamily="18" charset="0"/>
            </a:endParaRPr>
          </a:p>
          <a:p>
            <a:pPr algn="ct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86385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8449"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147784"/>
            <a:ext cx="7851775" cy="1264991"/>
          </a:xfrm>
        </p:spPr>
        <p:txBody>
          <a:bodyPr>
            <a:normAutofit fontScale="90000"/>
          </a:bodyPr>
          <a:lstStyle/>
          <a:p>
            <a:r>
              <a:rPr lang="es-CL" sz="3600" dirty="0"/>
              <a:t>Asignatura: Emprendimiento y Empleabilidad</a:t>
            </a:r>
            <a:br>
              <a:rPr lang="es-CL" sz="3600" dirty="0"/>
            </a:br>
            <a:r>
              <a:rPr lang="es-CL" sz="3600" dirty="0"/>
              <a:t>Tema: </a:t>
            </a:r>
            <a:r>
              <a:rPr lang="es-CL" sz="3600" dirty="0">
                <a:cs typeface="Times New Roman" panose="02020603050405020304" pitchFamily="18" charset="0"/>
              </a:rPr>
              <a:t>Plan de Negocio</a:t>
            </a:r>
            <a:r>
              <a:rPr lang="es-CL" sz="3600" dirty="0">
                <a:latin typeface="Times New Roman" panose="02020603050405020304" pitchFamily="18" charset="0"/>
                <a:cs typeface="Times New Roman" panose="02020603050405020304" pitchFamily="18" charset="0"/>
              </a:rPr>
              <a:t/>
            </a:r>
            <a:br>
              <a:rPr lang="es-CL" sz="3600" dirty="0">
                <a:latin typeface="Times New Roman" panose="02020603050405020304" pitchFamily="18" charset="0"/>
                <a:cs typeface="Times New Roman" panose="02020603050405020304" pitchFamily="18" charset="0"/>
              </a:rPr>
            </a:br>
            <a:endParaRPr lang="es-CL" sz="3600" dirty="0"/>
          </a:p>
        </p:txBody>
      </p:sp>
      <p:sp>
        <p:nvSpPr>
          <p:cNvPr id="3" name="2 Subtítulo"/>
          <p:cNvSpPr>
            <a:spLocks noGrp="1"/>
          </p:cNvSpPr>
          <p:nvPr>
            <p:ph type="subTitle" idx="4294967295"/>
          </p:nvPr>
        </p:nvSpPr>
        <p:spPr>
          <a:xfrm>
            <a:off x="0" y="1268760"/>
            <a:ext cx="8892480" cy="5255865"/>
          </a:xfrm>
          <a:noFill/>
        </p:spPr>
        <p:txBody>
          <a:bodyPr>
            <a:noAutofit/>
          </a:bodyPr>
          <a:lstStyle/>
          <a:p>
            <a:pPr marL="0" indent="0" algn="ctr">
              <a:buNone/>
            </a:pPr>
            <a:r>
              <a:rPr lang="es-CL" sz="2000" b="1" dirty="0">
                <a:latin typeface="Times New Roman" panose="02020603050405020304" pitchFamily="18" charset="0"/>
                <a:cs typeface="Times New Roman" panose="02020603050405020304" pitchFamily="18" charset="0"/>
              </a:rPr>
              <a:t>Estructura del plan de negocio</a:t>
            </a:r>
            <a:endParaRPr lang="es-CL" sz="2000" dirty="0">
              <a:latin typeface="Times New Roman" panose="02020603050405020304" pitchFamily="18" charset="0"/>
              <a:cs typeface="Times New Roman" panose="02020603050405020304" pitchFamily="18" charset="0"/>
            </a:endParaRPr>
          </a:p>
          <a:p>
            <a:pPr marL="0" indent="0">
              <a:buNone/>
            </a:pPr>
            <a:r>
              <a:rPr lang="es-CL" sz="2000" dirty="0">
                <a:latin typeface="Times New Roman" panose="02020603050405020304" pitchFamily="18" charset="0"/>
                <a:cs typeface="Times New Roman" panose="02020603050405020304" pitchFamily="18" charset="0"/>
              </a:rPr>
              <a:t>Un buen plan de negocio debe ser completo y abarcar con totalidad los aspectos y factores principales que conforman el proyecto a analizar con todo detalle. También deberá estar correctamente organizado para su fácil y rápida consulta. Recoge el funcionamiento de varias áreas de la empresa que podemos resumir en:</a:t>
            </a:r>
          </a:p>
          <a:p>
            <a:pPr lvl="0"/>
            <a:r>
              <a:rPr lang="es-CL" sz="1800" b="1" dirty="0">
                <a:latin typeface="Times New Roman" panose="02020603050405020304" pitchFamily="18" charset="0"/>
                <a:cs typeface="Times New Roman" panose="02020603050405020304" pitchFamily="18" charset="0"/>
              </a:rPr>
              <a:t>Estructura de la administración de la empresa:</a:t>
            </a:r>
            <a:r>
              <a:rPr lang="es-CL" sz="1800" dirty="0">
                <a:latin typeface="Times New Roman" panose="02020603050405020304" pitchFamily="18" charset="0"/>
                <a:cs typeface="Times New Roman" panose="02020603050405020304" pitchFamily="18" charset="0"/>
              </a:rPr>
              <a:t> Estatutos, administradores de la sociedad y sus funciones.</a:t>
            </a:r>
          </a:p>
          <a:p>
            <a:pPr lvl="0"/>
            <a:r>
              <a:rPr lang="es-CL" sz="1800" b="1" dirty="0">
                <a:latin typeface="Times New Roman" panose="02020603050405020304" pitchFamily="18" charset="0"/>
                <a:cs typeface="Times New Roman" panose="02020603050405020304" pitchFamily="18" charset="0"/>
              </a:rPr>
              <a:t>Estructura jurídica y mercantil:</a:t>
            </a:r>
            <a:r>
              <a:rPr lang="es-CL" sz="1800" dirty="0">
                <a:latin typeface="Times New Roman" panose="02020603050405020304" pitchFamily="18" charset="0"/>
                <a:cs typeface="Times New Roman" panose="02020603050405020304" pitchFamily="18" charset="0"/>
              </a:rPr>
              <a:t> Constitución de la sociedad, tramitaciones mercantiles y fiscales.</a:t>
            </a:r>
          </a:p>
          <a:p>
            <a:pPr lvl="0"/>
            <a:r>
              <a:rPr lang="es-CL" sz="1800" b="1" dirty="0">
                <a:latin typeface="Times New Roman" panose="02020603050405020304" pitchFamily="18" charset="0"/>
                <a:cs typeface="Times New Roman" panose="02020603050405020304" pitchFamily="18" charset="0"/>
              </a:rPr>
              <a:t>Estructura económica de la empresa:</a:t>
            </a:r>
            <a:r>
              <a:rPr lang="es-CL" sz="1800" dirty="0">
                <a:latin typeface="Times New Roman" panose="02020603050405020304" pitchFamily="18" charset="0"/>
                <a:cs typeface="Times New Roman" panose="02020603050405020304" pitchFamily="18" charset="0"/>
              </a:rPr>
              <a:t> Entorno, mercado, objeto de la actividad y competencia.</a:t>
            </a:r>
          </a:p>
          <a:p>
            <a:pPr lvl="0"/>
            <a:r>
              <a:rPr lang="es-CL" sz="1800" b="1" dirty="0">
                <a:latin typeface="Times New Roman" panose="02020603050405020304" pitchFamily="18" charset="0"/>
                <a:cs typeface="Times New Roman" panose="02020603050405020304" pitchFamily="18" charset="0"/>
              </a:rPr>
              <a:t>Plan de marketing</a:t>
            </a:r>
            <a:r>
              <a:rPr lang="es-CL" sz="1800" dirty="0">
                <a:latin typeface="Times New Roman" panose="02020603050405020304" pitchFamily="18" charset="0"/>
                <a:cs typeface="Times New Roman" panose="02020603050405020304" pitchFamily="18" charset="0"/>
              </a:rPr>
              <a:t>: Indica cómo la firma pretende efectuar sus esfuerzos de ventas.</a:t>
            </a:r>
          </a:p>
          <a:p>
            <a:pPr lvl="0"/>
            <a:r>
              <a:rPr lang="es-CL" sz="1800" b="1" dirty="0">
                <a:latin typeface="Times New Roman" panose="02020603050405020304" pitchFamily="18" charset="0"/>
                <a:cs typeface="Times New Roman" panose="02020603050405020304" pitchFamily="18" charset="0"/>
              </a:rPr>
              <a:t>Planificación de las ventas:</a:t>
            </a:r>
            <a:r>
              <a:rPr lang="es-CL" sz="1800" dirty="0">
                <a:latin typeface="Times New Roman" panose="02020603050405020304" pitchFamily="18" charset="0"/>
                <a:cs typeface="Times New Roman" panose="02020603050405020304" pitchFamily="18" charset="0"/>
              </a:rPr>
              <a:t> Estimaciones, sistemas de ventas y gestión de cobros y pagos.</a:t>
            </a:r>
          </a:p>
          <a:p>
            <a:pPr lvl="0"/>
            <a:r>
              <a:rPr lang="es-CL" sz="1800" b="1" dirty="0">
                <a:latin typeface="Times New Roman" panose="02020603050405020304" pitchFamily="18" charset="0"/>
                <a:cs typeface="Times New Roman" panose="02020603050405020304" pitchFamily="18" charset="0"/>
              </a:rPr>
              <a:t>Gestión de recursos humanos:</a:t>
            </a:r>
            <a:r>
              <a:rPr lang="es-CL" sz="1800" dirty="0">
                <a:latin typeface="Times New Roman" panose="02020603050405020304" pitchFamily="18" charset="0"/>
                <a:cs typeface="Times New Roman" panose="02020603050405020304" pitchFamily="18" charset="0"/>
              </a:rPr>
              <a:t> Selección, formación, coordinación y políticas salariales.</a:t>
            </a:r>
          </a:p>
          <a:p>
            <a:pPr lvl="0"/>
            <a:r>
              <a:rPr lang="es-CL" sz="1800" b="1" dirty="0">
                <a:latin typeface="Times New Roman" panose="02020603050405020304" pitchFamily="18" charset="0"/>
                <a:cs typeface="Times New Roman" panose="02020603050405020304" pitchFamily="18" charset="0"/>
              </a:rPr>
              <a:t>Plan financiero y contable:</a:t>
            </a:r>
            <a:r>
              <a:rPr lang="es-CL" sz="1800" dirty="0">
                <a:latin typeface="Times New Roman" panose="02020603050405020304" pitchFamily="18" charset="0"/>
                <a:cs typeface="Times New Roman" panose="02020603050405020304" pitchFamily="18" charset="0"/>
              </a:rPr>
              <a:t> Valoración de inversiones y proyectos, gestión de flujos de caja, gestión de capital social y pasivos.</a:t>
            </a:r>
          </a:p>
          <a:p>
            <a:pPr algn="just"/>
            <a:endParaRPr lang="es-CL" sz="2100" dirty="0">
              <a:latin typeface="Times New Roman" pitchFamily="18" charset="0"/>
              <a:cs typeface="Times New Roman" pitchFamily="18" charset="0"/>
            </a:endParaRPr>
          </a:p>
          <a:p>
            <a:pPr algn="ct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1353322638"/>
              </p:ext>
            </p:extLst>
          </p:nvPr>
        </p:nvGraphicFramePr>
        <p:xfrm>
          <a:off x="8100392" y="188640"/>
          <a:ext cx="868511" cy="904952"/>
        </p:xfrm>
        <a:graphic>
          <a:graphicData uri="http://schemas.openxmlformats.org/presentationml/2006/ole">
            <mc:AlternateContent xmlns:mc="http://schemas.openxmlformats.org/markup-compatibility/2006">
              <mc:Choice xmlns:v="urn:schemas-microsoft-com:vml" Requires="v">
                <p:oleObj spid="_x0000_s2049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88640"/>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a:t>
            </a:r>
            <a:r>
              <a:rPr lang="es-CL" sz="3600" dirty="0">
                <a:cs typeface="Times New Roman" panose="02020603050405020304" pitchFamily="18" charset="0"/>
              </a:rPr>
              <a:t>Plan de Negocio</a:t>
            </a:r>
            <a:endParaRPr lang="es-CL" sz="3600" dirty="0"/>
          </a:p>
        </p:txBody>
      </p:sp>
      <p:sp>
        <p:nvSpPr>
          <p:cNvPr id="3" name="2 Subtítulo"/>
          <p:cNvSpPr>
            <a:spLocks noGrp="1"/>
          </p:cNvSpPr>
          <p:nvPr>
            <p:ph type="subTitle" idx="4294967295"/>
          </p:nvPr>
        </p:nvSpPr>
        <p:spPr>
          <a:xfrm>
            <a:off x="0" y="1268760"/>
            <a:ext cx="9036496" cy="5255865"/>
          </a:xfrm>
          <a:noFill/>
        </p:spPr>
        <p:txBody>
          <a:bodyPr>
            <a:noAutofit/>
          </a:bodyPr>
          <a:lstStyle/>
          <a:p>
            <a:pPr marL="0" indent="0">
              <a:buNone/>
            </a:pPr>
            <a:r>
              <a:rPr lang="es-CL" sz="2400" b="1" dirty="0">
                <a:latin typeface="Times New Roman" panose="02020603050405020304" pitchFamily="18" charset="0"/>
                <a:cs typeface="Times New Roman" panose="02020603050405020304" pitchFamily="18" charset="0"/>
              </a:rPr>
              <a:t>Estimados Alumnos, la actividad a desarrollar en esta guía será leer las páginas 30, 31 y 32. del libro de Emprendimiento y luego contestar las preguntas de la página 32. Su respuesta será evaluada conforme al contenido de las clases. </a:t>
            </a:r>
          </a:p>
          <a:p>
            <a:pPr marL="0" indent="0" algn="ctr">
              <a:buNone/>
            </a:pPr>
            <a:r>
              <a:rPr lang="es-CL" sz="1800" b="1" dirty="0">
                <a:latin typeface="Times New Roman" panose="02020603050405020304" pitchFamily="18" charset="0"/>
                <a:cs typeface="Times New Roman" panose="02020603050405020304" pitchFamily="18" charset="0"/>
              </a:rPr>
              <a:t>Observe la imagen de la </a:t>
            </a:r>
            <a:r>
              <a:rPr lang="es-CL" sz="1800" b="1" dirty="0" err="1">
                <a:latin typeface="Times New Roman" panose="02020603050405020304" pitchFamily="18" charset="0"/>
                <a:cs typeface="Times New Roman" panose="02020603050405020304" pitchFamily="18" charset="0"/>
              </a:rPr>
              <a:t>Pág</a:t>
            </a:r>
            <a:r>
              <a:rPr lang="es-CL" sz="1800" b="1" dirty="0">
                <a:latin typeface="Times New Roman" panose="02020603050405020304" pitchFamily="18" charset="0"/>
                <a:cs typeface="Times New Roman" panose="02020603050405020304" pitchFamily="18" charset="0"/>
              </a:rPr>
              <a:t> 30 y 31 del libro de Emprendimiento y responda:</a:t>
            </a:r>
          </a:p>
          <a:p>
            <a:pPr marL="0" indent="0">
              <a:buNone/>
            </a:pPr>
            <a:r>
              <a:rPr lang="es-CL" sz="1600" dirty="0">
                <a:latin typeface="Times New Roman" panose="02020603050405020304" pitchFamily="18" charset="0"/>
                <a:cs typeface="Times New Roman" panose="02020603050405020304" pitchFamily="18" charset="0"/>
              </a:rPr>
              <a:t>1- ¿Qué elementos representan los dibujos de la imagen? Nómbralos.</a:t>
            </a:r>
          </a:p>
          <a:p>
            <a:pPr marL="0" indent="0">
              <a:buNone/>
            </a:pPr>
            <a:r>
              <a:rPr lang="es-CL" sz="1600" dirty="0">
                <a:latin typeface="Times New Roman" panose="02020603050405020304" pitchFamily="18" charset="0"/>
                <a:cs typeface="Times New Roman" panose="02020603050405020304" pitchFamily="18" charset="0"/>
              </a:rPr>
              <a:t>2- ¿En que piensa la persona de la imagen? Haz un listado de posibles ideas.</a:t>
            </a:r>
          </a:p>
          <a:p>
            <a:pPr marL="0" indent="0">
              <a:buNone/>
            </a:pPr>
            <a:r>
              <a:rPr lang="es-CL" sz="1600" dirty="0">
                <a:latin typeface="Times New Roman" panose="02020603050405020304" pitchFamily="18" charset="0"/>
                <a:cs typeface="Times New Roman" panose="02020603050405020304" pitchFamily="18" charset="0"/>
              </a:rPr>
              <a:t>3- ¿Cuáles crees que son los pasos para concretar un negocio? Nómbralos.</a:t>
            </a:r>
          </a:p>
          <a:p>
            <a:pPr marL="0" indent="0">
              <a:buNone/>
            </a:pPr>
            <a:endParaRPr lang="es-CL" sz="1600" dirty="0">
              <a:latin typeface="Times New Roman" panose="02020603050405020304" pitchFamily="18" charset="0"/>
              <a:cs typeface="Times New Roman" panose="02020603050405020304" pitchFamily="18" charset="0"/>
            </a:endParaRPr>
          </a:p>
          <a:p>
            <a:pPr marL="0" indent="0" algn="ctr">
              <a:buNone/>
            </a:pPr>
            <a:r>
              <a:rPr lang="es-MX" sz="2000" b="1" dirty="0">
                <a:latin typeface="Times New Roman" panose="02020603050405020304" pitchFamily="18" charset="0"/>
                <a:cs typeface="Times New Roman" panose="02020603050405020304" pitchFamily="18" charset="0"/>
              </a:rPr>
              <a:t>Ticket de Salida.</a:t>
            </a:r>
          </a:p>
          <a:p>
            <a:pPr marL="0" indent="0" algn="ctr">
              <a:buNone/>
            </a:pPr>
            <a:r>
              <a:rPr lang="es-CL" sz="2000" b="1" dirty="0">
                <a:latin typeface="Times New Roman" panose="02020603050405020304" pitchFamily="18" charset="0"/>
                <a:ea typeface="Calibri" panose="020F0502020204030204" pitchFamily="34" charset="0"/>
              </a:rPr>
              <a:t>Con respecto al ticket de salida, este deberá ser respondido por los alumnos que no tienen conectividad con las clases de videoconferencia.</a:t>
            </a:r>
          </a:p>
          <a:p>
            <a:pPr marL="0" indent="0" algn="ctr">
              <a:buNone/>
            </a:pPr>
            <a:endParaRPr lang="es-CL" sz="2000" b="1" dirty="0">
              <a:latin typeface="Times New Roman" pitchFamily="18" charset="0"/>
              <a:cs typeface="Times New Roman" pitchFamily="18" charset="0"/>
            </a:endParaRPr>
          </a:p>
          <a:p>
            <a:pPr marL="0" indent="0">
              <a:buNone/>
            </a:pPr>
            <a:r>
              <a:rPr lang="es-MX" sz="1600" dirty="0">
                <a:latin typeface="Times New Roman" panose="02020603050405020304" pitchFamily="18" charset="0"/>
                <a:cs typeface="Times New Roman" panose="02020603050405020304" pitchFamily="18" charset="0"/>
              </a:rPr>
              <a:t>1.- De acuerdo a lo leído en las presentaciones, explique con el mayor detalle posible, ¿En qué consiste el desarrollo de un Plan de Negocio? Fundamente su respuesta.</a:t>
            </a:r>
          </a:p>
          <a:p>
            <a:pPr marL="0" indent="0">
              <a:buNone/>
            </a:pPr>
            <a:endParaRPr lang="es-CL" dirty="0">
              <a:latin typeface="Times New Roman" panose="02020603050405020304" pitchFamily="18" charset="0"/>
              <a:cs typeface="Times New Roman" panose="02020603050405020304" pitchFamily="18" charset="0"/>
            </a:endParaRPr>
          </a:p>
          <a:p>
            <a:endParaRPr lang="es-CL" b="1" dirty="0"/>
          </a:p>
          <a:p>
            <a:endParaRPr lang="es-CL" b="1" dirty="0"/>
          </a:p>
          <a:p>
            <a:pPr marL="0" indent="0" algn="ctr">
              <a:buNone/>
            </a:pP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446404669"/>
              </p:ext>
            </p:extLst>
          </p:nvPr>
        </p:nvGraphicFramePr>
        <p:xfrm>
          <a:off x="8100392" y="188640"/>
          <a:ext cx="868511" cy="904952"/>
        </p:xfrm>
        <a:graphic>
          <a:graphicData uri="http://schemas.openxmlformats.org/presentationml/2006/ole">
            <mc:AlternateContent xmlns:mc="http://schemas.openxmlformats.org/markup-compatibility/2006">
              <mc:Choice xmlns:v="urn:schemas-microsoft-com:vml" Requires="v">
                <p:oleObj spid="_x0000_s2357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88640"/>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848</TotalTime>
  <Words>527</Words>
  <Application>Microsoft Office PowerPoint</Application>
  <PresentationFormat>Presentación en pantalla (4:3)</PresentationFormat>
  <Paragraphs>50</Paragraphs>
  <Slides>6</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2" baseType="lpstr">
      <vt:lpstr>Arial</vt:lpstr>
      <vt:lpstr>Calibri</vt:lpstr>
      <vt:lpstr>Constantia</vt:lpstr>
      <vt:lpstr>Times New Roman</vt:lpstr>
      <vt:lpstr>Wingdings 2</vt:lpstr>
      <vt:lpstr>Flujo</vt:lpstr>
      <vt:lpstr>Profesor: Felipe Campos Romero  Asignatura: Emprendimiento y Empleabilidad</vt:lpstr>
      <vt:lpstr>Asignatura: Emprendimiento y Empleabilidad Tema: Plan de Negocio</vt:lpstr>
      <vt:lpstr>Asignatura: Emprendimiento y Empleabilidad Tema: Plan de Negocio</vt:lpstr>
      <vt:lpstr>Asignatura: Emprendimiento y Empleabilidad Tema: Plan de Negocio</vt:lpstr>
      <vt:lpstr>Asignatura: Emprendimiento y Empleabilidad Tema: Plan de Negocio </vt:lpstr>
      <vt:lpstr>Asignatura: Emprendimiento y Empleabilidad Tema: Plan de Negocio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Sra paz</cp:lastModifiedBy>
  <cp:revision>51</cp:revision>
  <dcterms:created xsi:type="dcterms:W3CDTF">2020-03-04T01:56:50Z</dcterms:created>
  <dcterms:modified xsi:type="dcterms:W3CDTF">2020-08-14T13:47:49Z</dcterms:modified>
</cp:coreProperties>
</file>