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9" r:id="rId2"/>
    <p:sldId id="258" r:id="rId3"/>
    <p:sldId id="280" r:id="rId4"/>
    <p:sldId id="282" r:id="rId5"/>
    <p:sldId id="284" r:id="rId6"/>
    <p:sldId id="287" r:id="rId7"/>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18-05-2020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18-05-2020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18-05-2020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18-05-2020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18-05-2020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18-05-2020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18-05-2020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Profesor: Felipe Campos Romero </a:t>
            </a:r>
            <a:br>
              <a:rPr lang="es-CL" sz="3600" dirty="0"/>
            </a:br>
            <a:r>
              <a:rPr lang="es-CL" sz="3600" dirty="0"/>
              <a:t>Asignatura: Emprendimiento y Empleabilidad</a:t>
            </a:r>
          </a:p>
        </p:txBody>
      </p:sp>
      <p:sp>
        <p:nvSpPr>
          <p:cNvPr id="3" name="2 Subtítulo"/>
          <p:cNvSpPr>
            <a:spLocks noGrp="1"/>
          </p:cNvSpPr>
          <p:nvPr>
            <p:ph type="subTitle" idx="4294967295"/>
          </p:nvPr>
        </p:nvSpPr>
        <p:spPr>
          <a:xfrm>
            <a:off x="0" y="1556792"/>
            <a:ext cx="7854950" cy="4967833"/>
          </a:xfrm>
          <a:noFill/>
        </p:spPr>
        <p:txBody>
          <a:bodyPr>
            <a:noAutofit/>
          </a:bodyPr>
          <a:lstStyle/>
          <a:p>
            <a:pPr algn="ctr"/>
            <a:r>
              <a:rPr lang="es-ES_tradnl" sz="1800" b="1" dirty="0">
                <a:latin typeface="Times New Roman" pitchFamily="18" charset="0"/>
                <a:cs typeface="Times New Roman" pitchFamily="18" charset="0"/>
              </a:rPr>
              <a:t>GUÍA DE TRABAJO 8 DE EMPRENDIMIENTO Y EMPLEABILIDAD 4TO MEDIO</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 Profesor: FELIPE CAMPOS R</a:t>
            </a:r>
            <a:endParaRPr lang="es-CL" sz="1800" dirty="0">
              <a:latin typeface="Times New Roman" pitchFamily="18" charset="0"/>
              <a:cs typeface="Times New Roman" pitchFamily="18" charset="0"/>
            </a:endParaRPr>
          </a:p>
          <a:p>
            <a:r>
              <a:rPr lang="es-ES_tradnl" sz="1800" b="1" dirty="0" smtClean="0">
                <a:latin typeface="Times New Roman" pitchFamily="18" charset="0"/>
                <a:cs typeface="Times New Roman" pitchFamily="18" charset="0"/>
              </a:rPr>
              <a:t> </a:t>
            </a:r>
            <a:r>
              <a:rPr lang="es-ES_tradnl" sz="1800" b="1" dirty="0">
                <a:latin typeface="Times New Roman" pitchFamily="18" charset="0"/>
                <a:cs typeface="Times New Roman" pitchFamily="18" charset="0"/>
              </a:rPr>
              <a:t>Semana </a:t>
            </a:r>
            <a:r>
              <a:rPr lang="es-ES_tradnl" sz="1800" b="1" dirty="0" smtClean="0">
                <a:latin typeface="Times New Roman" pitchFamily="18" charset="0"/>
                <a:cs typeface="Times New Roman" pitchFamily="18" charset="0"/>
              </a:rPr>
              <a:t> </a:t>
            </a:r>
            <a:r>
              <a:rPr lang="es-ES_tradnl" sz="1800" b="1" dirty="0">
                <a:latin typeface="Times New Roman" pitchFamily="18" charset="0"/>
                <a:cs typeface="Times New Roman" pitchFamily="18" charset="0"/>
              </a:rPr>
              <a:t>del </a:t>
            </a:r>
            <a:r>
              <a:rPr lang="es-ES_tradnl" sz="1800" b="1" dirty="0" smtClean="0">
                <a:latin typeface="Times New Roman" pitchFamily="18" charset="0"/>
                <a:cs typeface="Times New Roman" pitchFamily="18" charset="0"/>
              </a:rPr>
              <a:t>25</a:t>
            </a:r>
            <a:r>
              <a:rPr lang="es-ES_tradnl" sz="1800" b="1" dirty="0" smtClean="0">
                <a:latin typeface="Times New Roman" pitchFamily="18" charset="0"/>
                <a:cs typeface="Times New Roman" pitchFamily="18" charset="0"/>
              </a:rPr>
              <a:t> </a:t>
            </a:r>
            <a:r>
              <a:rPr lang="es-ES_tradnl" sz="1800" b="1" dirty="0">
                <a:latin typeface="Times New Roman" pitchFamily="18" charset="0"/>
                <a:cs typeface="Times New Roman" pitchFamily="18" charset="0"/>
              </a:rPr>
              <a:t>al </a:t>
            </a:r>
            <a:r>
              <a:rPr lang="es-ES_tradnl" sz="1800" b="1" dirty="0" smtClean="0">
                <a:latin typeface="Times New Roman" pitchFamily="18" charset="0"/>
                <a:cs typeface="Times New Roman" pitchFamily="18" charset="0"/>
              </a:rPr>
              <a:t>29 </a:t>
            </a:r>
            <a:r>
              <a:rPr lang="es-ES_tradnl" sz="1800" b="1" dirty="0">
                <a:latin typeface="Times New Roman" pitchFamily="18" charset="0"/>
                <a:cs typeface="Times New Roman" pitchFamily="18" charset="0"/>
              </a:rPr>
              <a:t>de Mayo de 2020</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Alumno:                                                                         Curso:</a:t>
            </a:r>
            <a:endParaRPr lang="es-CL" sz="1800" dirty="0">
              <a:latin typeface="Times New Roman" pitchFamily="18" charset="0"/>
              <a:cs typeface="Times New Roman" pitchFamily="18" charset="0"/>
            </a:endParaRPr>
          </a:p>
          <a:p>
            <a:r>
              <a:rPr lang="es-ES_tradnl" sz="1800" b="1" dirty="0">
                <a:latin typeface="Times New Roman" pitchFamily="18" charset="0"/>
                <a:cs typeface="Times New Roman" pitchFamily="18" charset="0"/>
              </a:rPr>
              <a:t>           </a:t>
            </a:r>
            <a:endParaRPr lang="es-CL" sz="1800" dirty="0">
              <a:latin typeface="Times New Roman" pitchFamily="18" charset="0"/>
              <a:cs typeface="Times New Roman" pitchFamily="18" charset="0"/>
            </a:endParaRPr>
          </a:p>
          <a:p>
            <a:pPr algn="just"/>
            <a:r>
              <a:rPr lang="es-ES_tradnl" sz="1800" b="1" dirty="0">
                <a:latin typeface="Times New Roman" pitchFamily="18" charset="0"/>
                <a:cs typeface="Times New Roman" pitchFamily="18" charset="0"/>
              </a:rPr>
              <a:t>OA5 </a:t>
            </a:r>
            <a:r>
              <a:rPr lang="es-ES_tradnl" sz="1800" dirty="0">
                <a:latin typeface="Times New Roman" pitchFamily="18" charset="0"/>
                <a:cs typeface="Times New Roman" pitchFamily="18" charset="0"/>
              </a:rPr>
              <a:t>Explicar y Conocer las Oportunidades de Emprendimiento, de acuerdo a las necesidades que se observen en el entorno, y ver la vialidad de la creación del negocio.</a:t>
            </a:r>
            <a:endParaRPr lang="es-CL" sz="1800" dirty="0">
              <a:latin typeface="Times New Roman" pitchFamily="18" charset="0"/>
              <a:cs typeface="Times New Roman" pitchFamily="18" charset="0"/>
            </a:endParaRPr>
          </a:p>
          <a:p>
            <a:pPr algn="just"/>
            <a:r>
              <a:rPr lang="es-ES_tradnl" sz="1800" b="1" dirty="0">
                <a:latin typeface="Times New Roman" pitchFamily="18" charset="0"/>
                <a:cs typeface="Times New Roman" pitchFamily="18" charset="0"/>
              </a:rPr>
              <a:t>OBJETIVO</a:t>
            </a:r>
            <a:r>
              <a:rPr lang="es-ES_tradnl" sz="1800" dirty="0">
                <a:latin typeface="Times New Roman" pitchFamily="18" charset="0"/>
                <a:cs typeface="Times New Roman" pitchFamily="18" charset="0"/>
              </a:rPr>
              <a:t> </a:t>
            </a:r>
            <a:r>
              <a:rPr lang="es-ES_tradnl" sz="1800" b="1" dirty="0">
                <a:latin typeface="Times New Roman" pitchFamily="18" charset="0"/>
                <a:cs typeface="Times New Roman" pitchFamily="18" charset="0"/>
              </a:rPr>
              <a:t>DE LAS CLASES</a:t>
            </a:r>
            <a:r>
              <a:rPr lang="es-ES_tradnl" sz="1800" dirty="0">
                <a:latin typeface="Times New Roman" pitchFamily="18" charset="0"/>
                <a:cs typeface="Times New Roman" pitchFamily="18" charset="0"/>
              </a:rPr>
              <a:t>: Conocer el concepto de Oportunidades de Emprendimiento y las alternativas que nos entrega el mercado, de acuerdo a los parámetros y necesidades del entorno.</a:t>
            </a:r>
            <a:endParaRPr lang="es-CL" sz="1800" dirty="0">
              <a:latin typeface="Times New Roman" pitchFamily="18" charset="0"/>
              <a:cs typeface="Times New Roman" pitchFamily="18" charset="0"/>
            </a:endParaRPr>
          </a:p>
          <a:p>
            <a:pPr algn="ctr"/>
            <a:r>
              <a:rPr lang="es-CL" sz="1800" b="1" dirty="0">
                <a:latin typeface="Times New Roman" pitchFamily="18" charset="0"/>
                <a:cs typeface="Times New Roman" pitchFamily="18" charset="0"/>
              </a:rPr>
              <a:t>Tema:</a:t>
            </a:r>
          </a:p>
          <a:p>
            <a:pPr algn="ctr"/>
            <a:r>
              <a:rPr lang="es-CL" sz="2400" b="1" dirty="0">
                <a:latin typeface="Times New Roman" pitchFamily="18" charset="0"/>
                <a:cs typeface="Times New Roman" pitchFamily="18" charset="0"/>
              </a:rPr>
              <a:t>Oportunidades de Emprendimiento.</a:t>
            </a:r>
          </a:p>
        </p:txBody>
      </p:sp>
      <p:graphicFrame>
        <p:nvGraphicFramePr>
          <p:cNvPr id="4" name="3 Objeto"/>
          <p:cNvGraphicFramePr>
            <a:graphicFrameLocks noChangeAspect="1"/>
          </p:cNvGraphicFramePr>
          <p:nvPr>
            <p:extLst>
              <p:ext uri="{D42A27DB-BD31-4B8C-83A1-F6EECF244321}">
                <p14:modId xmlns:p14="http://schemas.microsoft.com/office/powerpoint/2010/main" val="2007541385"/>
              </p:ext>
            </p:extLst>
          </p:nvPr>
        </p:nvGraphicFramePr>
        <p:xfrm>
          <a:off x="7884368" y="116632"/>
          <a:ext cx="1173829" cy="1224136"/>
        </p:xfrm>
        <a:graphic>
          <a:graphicData uri="http://schemas.openxmlformats.org/presentationml/2006/ole">
            <mc:AlternateContent xmlns:mc="http://schemas.openxmlformats.org/markup-compatibility/2006">
              <mc:Choice xmlns:v="urn:schemas-microsoft-com:vml" Requires="v">
                <p:oleObj spid="_x0000_s1043" r:id="rId3" imgW="11725275" imgH="16811625" progId="">
                  <p:embed/>
                </p:oleObj>
              </mc:Choice>
              <mc:Fallback>
                <p:oleObj r:id="rId3" imgW="11725275" imgH="1681162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4368" y="116632"/>
                        <a:ext cx="1173829" cy="1224136"/>
                      </a:xfrm>
                      <a:prstGeom prst="rect">
                        <a:avLst/>
                      </a:prstGeom>
                      <a:noFill/>
                    </p:spPr>
                  </p:pic>
                </p:oleObj>
              </mc:Fallback>
            </mc:AlternateContent>
          </a:graphicData>
        </a:graphic>
      </p:graphicFrame>
      <p:pic>
        <p:nvPicPr>
          <p:cNvPr id="7" name="6 Imagen"/>
          <p:cNvPicPr/>
          <p:nvPr/>
        </p:nvPicPr>
        <p:blipFill>
          <a:blip r:embed="rId5">
            <a:extLst>
              <a:ext uri="{28A0092B-C50C-407E-A947-70E740481C1C}">
                <a14:useLocalDpi xmlns:a14="http://schemas.microsoft.com/office/drawing/2010/main" val="0"/>
              </a:ext>
            </a:extLst>
          </a:blip>
          <a:srcRect/>
          <a:stretch>
            <a:fillRect/>
          </a:stretch>
        </p:blipFill>
        <p:spPr bwMode="auto">
          <a:xfrm>
            <a:off x="7586348" y="5517232"/>
            <a:ext cx="1547664" cy="1213435"/>
          </a:xfrm>
          <a:prstGeom prst="rect">
            <a:avLst/>
          </a:prstGeom>
          <a:noFill/>
          <a:ln>
            <a:noFill/>
          </a:ln>
        </p:spPr>
      </p:pic>
    </p:spTree>
    <p:extLst>
      <p:ext uri="{BB962C8B-B14F-4D97-AF65-F5344CB8AC3E}">
        <p14:creationId xmlns:p14="http://schemas.microsoft.com/office/powerpoint/2010/main" val="20882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Oportunidades de Emprendimiento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200" dirty="0">
                <a:latin typeface="Times New Roman" pitchFamily="18" charset="0"/>
                <a:cs typeface="Times New Roman" pitchFamily="18" charset="0"/>
              </a:rPr>
              <a:t>Lo único permanente que existe hoy en el mundo es el cambio. Una velocidad que ha ido aumentando y por la cual los consumidores requieren satisfacer con mayor calidad sus necesidades, cada vez más crecientes y complejas. En este nuevo entorno de ciclos acelerados, las empresas nacen y mueren mucho más rápido que en el pasado.</a:t>
            </a:r>
          </a:p>
          <a:p>
            <a:pPr algn="just"/>
            <a:r>
              <a:rPr lang="es-CL" sz="2200" dirty="0">
                <a:latin typeface="Times New Roman" pitchFamily="18" charset="0"/>
                <a:cs typeface="Times New Roman" pitchFamily="18" charset="0"/>
              </a:rPr>
              <a:t>Y es que la resistencia al cambio es un problema común en todas las personas, pero existe un pequeño grupo consciente de que el cambio es algo constante y son capaces de enfrentarlo y aprovecharlo. Nos referimos a los emprendedores. Estas personas desean cambiar o crear algo, hacerlo más sencillo, breve, fácil, corto; y por lo general logran llegar a un resultado positivo. Según el prestigioso escritor del Management, Peter Drucker, se trata de agentes de cambio: “El emprendedor siempre busca el cambio, responde a él y lo utiliza como una oportunidad”.</a:t>
            </a:r>
          </a:p>
          <a:p>
            <a:pPr algn="ct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33203073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2067" r:id="rId3" imgW="11725275" imgH="16811625" progId="">
                  <p:embed/>
                </p:oleObj>
              </mc:Choice>
              <mc:Fallback>
                <p:oleObj r:id="rId3" imgW="11725275" imgH="16811625" progId="">
                  <p:embed/>
                  <p:pic>
                    <p:nvPicPr>
                      <p:cNvPr id="0" name="3 Obje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Oportunidades de Emprendimiento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ctr"/>
            <a:r>
              <a:rPr lang="es-CL" sz="2000" b="1" dirty="0"/>
              <a:t>¿Qué es una oportunidad de Emprendimiento o negocio?</a:t>
            </a:r>
          </a:p>
          <a:p>
            <a:pPr algn="just"/>
            <a:r>
              <a:rPr lang="es-CL" sz="2000" dirty="0"/>
              <a:t>Es fundamental hacernos dos preguntas clave al momento de emprender y que están relacionadas con la búsqueda de una oportunidad de negocio: ¿En dónde hay que buscar (o investigar) las oportunidades de negocios?, y ¿cómo reconozco o determino si es realmente una buena oportunidad?</a:t>
            </a:r>
          </a:p>
          <a:p>
            <a:pPr algn="ctr"/>
            <a:r>
              <a:rPr lang="es-CL" sz="2000" b="1" dirty="0">
                <a:latin typeface="Times New Roman" pitchFamily="18" charset="0"/>
                <a:cs typeface="Times New Roman" pitchFamily="18" charset="0"/>
              </a:rPr>
              <a:t>Para responder la primera pregunta, a nivel general, debemos considerar tres dimensiones:</a:t>
            </a:r>
          </a:p>
          <a:p>
            <a:pPr marL="342900" lvl="0" indent="-342900" algn="just">
              <a:buFont typeface="Wingdings" pitchFamily="2" charset="2"/>
              <a:buChar char="Ø"/>
            </a:pPr>
            <a:r>
              <a:rPr lang="es-CL" sz="2000" b="1" dirty="0">
                <a:latin typeface="Times New Roman" pitchFamily="18" charset="0"/>
                <a:cs typeface="Times New Roman" pitchFamily="18" charset="0"/>
              </a:rPr>
              <a:t>Lo obvio: </a:t>
            </a:r>
            <a:r>
              <a:rPr lang="es-CL" sz="2000" dirty="0">
                <a:latin typeface="Times New Roman" pitchFamily="18" charset="0"/>
                <a:cs typeface="Times New Roman" pitchFamily="18" charset="0"/>
              </a:rPr>
              <a:t>la existencia de una demanda o necesidad que se pudo identificar.</a:t>
            </a:r>
          </a:p>
          <a:p>
            <a:pPr marL="342900" lvl="0" indent="-342900" algn="just">
              <a:buFont typeface="Wingdings" pitchFamily="2" charset="2"/>
              <a:buChar char="Ø"/>
            </a:pPr>
            <a:r>
              <a:rPr lang="es-CL" sz="2000" b="1" dirty="0">
                <a:latin typeface="Times New Roman" pitchFamily="18" charset="0"/>
                <a:cs typeface="Times New Roman" pitchFamily="18" charset="0"/>
              </a:rPr>
              <a:t>Lo no obvio: </a:t>
            </a:r>
            <a:r>
              <a:rPr lang="es-CL" sz="2000" dirty="0">
                <a:latin typeface="Times New Roman" pitchFamily="18" charset="0"/>
                <a:cs typeface="Times New Roman" pitchFamily="18" charset="0"/>
              </a:rPr>
              <a:t>que va acompañada y potenciada por un requerimiento de cambio.</a:t>
            </a:r>
          </a:p>
          <a:p>
            <a:pPr marL="342900" lvl="0" indent="-342900" algn="just">
              <a:buFont typeface="Wingdings" pitchFamily="2" charset="2"/>
              <a:buChar char="Ø"/>
            </a:pPr>
            <a:r>
              <a:rPr lang="es-CL" sz="2000" dirty="0">
                <a:latin typeface="Times New Roman" pitchFamily="18" charset="0"/>
                <a:cs typeface="Times New Roman" pitchFamily="18" charset="0"/>
              </a:rPr>
              <a:t>Circunstancias favorables o que se dan en un momento adecuado para hacer algo.</a:t>
            </a:r>
          </a:p>
          <a:p>
            <a:pPr algn="just"/>
            <a:endParaRPr lang="es-CL" sz="2400" dirty="0"/>
          </a:p>
          <a:p>
            <a:pPr algn="just"/>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86385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6393"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Oportunidades de Emprendimiento</a:t>
            </a:r>
          </a:p>
        </p:txBody>
      </p:sp>
      <p:sp>
        <p:nvSpPr>
          <p:cNvPr id="3" name="2 Subtítulo"/>
          <p:cNvSpPr>
            <a:spLocks noGrp="1"/>
          </p:cNvSpPr>
          <p:nvPr>
            <p:ph type="subTitle" idx="4294967295"/>
          </p:nvPr>
        </p:nvSpPr>
        <p:spPr>
          <a:xfrm>
            <a:off x="0" y="1557338"/>
            <a:ext cx="7854950" cy="4967287"/>
          </a:xfrm>
          <a:noFill/>
        </p:spPr>
        <p:txBody>
          <a:bodyPr>
            <a:noAutofit/>
          </a:bodyPr>
          <a:lstStyle/>
          <a:p>
            <a:pPr algn="just"/>
            <a:r>
              <a:rPr lang="es-CL" sz="2300" dirty="0">
                <a:latin typeface="Times New Roman" pitchFamily="18" charset="0"/>
                <a:cs typeface="Times New Roman" pitchFamily="18" charset="0"/>
              </a:rPr>
              <a:t>Bajo esta definición podemos, en general, distinguir entre Necesidades Patentes, que son ampliamente reconocidas por todos y Necesidades Latentes, que tienen que ver con anomalías, preocupaciones o incomodidades que no resultan obvias ni para los mismos demandantes o consumidores. Sin quitarle merito a la Necesidad Patente, es en la dimensión de la Necesidad Latente donde se encuentra el terreno próspero para el gran emprendimiento.</a:t>
            </a:r>
          </a:p>
          <a:p>
            <a:pPr algn="just"/>
            <a:r>
              <a:rPr lang="es-CL" sz="2300" dirty="0">
                <a:latin typeface="Times New Roman" pitchFamily="18" charset="0"/>
                <a:cs typeface="Times New Roman" pitchFamily="18" charset="0"/>
              </a:rPr>
              <a:t>La oportunidad de negocio requiere identificar una Necesidad con una acción de cambio a la forma tradicional de abordar el problema (sea una necesidad patente o latente) y circunstancias favorables en un determinado momento. Respecto a las circunstancias, éstas son el eje de la respuesta a la segunda pregunta.</a:t>
            </a:r>
          </a:p>
          <a:p>
            <a:pPr algn="just"/>
            <a:endParaRPr lang="es-CL" sz="2400" dirty="0">
              <a:latin typeface="Times New Roman" pitchFamily="18" charset="0"/>
              <a:cs typeface="Times New Roman" pitchFamily="18" charset="0"/>
            </a:endParaRPr>
          </a:p>
          <a:p>
            <a:pPr algn="ct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228638591"/>
              </p:ext>
            </p:extLst>
          </p:nvPr>
        </p:nvGraphicFramePr>
        <p:xfrm>
          <a:off x="8100392" y="5805264"/>
          <a:ext cx="868511" cy="904952"/>
        </p:xfrm>
        <a:graphic>
          <a:graphicData uri="http://schemas.openxmlformats.org/presentationml/2006/ole">
            <mc:AlternateContent xmlns:mc="http://schemas.openxmlformats.org/markup-compatibility/2006">
              <mc:Choice xmlns:v="urn:schemas-microsoft-com:vml" Requires="v">
                <p:oleObj spid="_x0000_s18441"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5805264"/>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Oportunidades de Emprendimiento</a:t>
            </a:r>
          </a:p>
        </p:txBody>
      </p:sp>
      <p:sp>
        <p:nvSpPr>
          <p:cNvPr id="3" name="2 Subtítulo"/>
          <p:cNvSpPr>
            <a:spLocks noGrp="1"/>
          </p:cNvSpPr>
          <p:nvPr>
            <p:ph type="subTitle" idx="4294967295"/>
          </p:nvPr>
        </p:nvSpPr>
        <p:spPr>
          <a:xfrm>
            <a:off x="0" y="1268760"/>
            <a:ext cx="8892480" cy="5255865"/>
          </a:xfrm>
          <a:noFill/>
        </p:spPr>
        <p:txBody>
          <a:bodyPr>
            <a:noAutofit/>
          </a:bodyPr>
          <a:lstStyle/>
          <a:p>
            <a:pPr algn="just"/>
            <a:r>
              <a:rPr lang="es-CL" sz="1800" dirty="0">
                <a:latin typeface="Times New Roman" pitchFamily="18" charset="0"/>
                <a:cs typeface="Times New Roman" pitchFamily="18" charset="0"/>
              </a:rPr>
              <a:t>1° Filtro: </a:t>
            </a:r>
            <a:r>
              <a:rPr lang="es-CL" sz="1800" b="1" dirty="0">
                <a:latin typeface="Times New Roman" pitchFamily="18" charset="0"/>
                <a:cs typeface="Times New Roman" pitchFamily="18" charset="0"/>
              </a:rPr>
              <a:t>Niveles de atractivo de la necesidad/demanda identificada: </a:t>
            </a:r>
            <a:r>
              <a:rPr lang="es-CL" sz="1800" dirty="0">
                <a:latin typeface="Times New Roman" pitchFamily="18" charset="0"/>
                <a:cs typeface="Times New Roman" pitchFamily="18" charset="0"/>
              </a:rPr>
              <a:t>Claramente hay fuerzas o elementos en nuestra necesidad que la van potenciando, algunas podrían ser el tamaño del segmento de clientes que evidencian la necesidad, la tendencia de crecimiento de ésta, los niveles de inversión (¡simplemente los menores posibles!), o los riesgos asociados. Existen riesgos operacionales, éticos, del entorno y tantos más que puede analizar antes de emprender.</a:t>
            </a:r>
          </a:p>
          <a:p>
            <a:pPr algn="just"/>
            <a:r>
              <a:rPr lang="es-CL" sz="1800" dirty="0">
                <a:latin typeface="Times New Roman" pitchFamily="18" charset="0"/>
                <a:cs typeface="Times New Roman" pitchFamily="18" charset="0"/>
              </a:rPr>
              <a:t>2° Filtro: </a:t>
            </a:r>
            <a:r>
              <a:rPr lang="es-CL" sz="1800" b="1" dirty="0">
                <a:latin typeface="Times New Roman" pitchFamily="18" charset="0"/>
                <a:cs typeface="Times New Roman" pitchFamily="18" charset="0"/>
              </a:rPr>
              <a:t>Niveles de viabilidad de la solución a la necesidad:</a:t>
            </a:r>
            <a:r>
              <a:rPr lang="es-CL" sz="1800" dirty="0">
                <a:latin typeface="Times New Roman" pitchFamily="18" charset="0"/>
                <a:cs typeface="Times New Roman" pitchFamily="18" charset="0"/>
              </a:rPr>
              <a:t> Aunque la necesidad relevante puntee bien en los criterios de atractivo, si no hay viabilidad, no estamos en condiciones de señalar que tenemos una oportunidad. Para ello deberíamos mirar, en términos generales: criterios de disponibilidad de recursos necesarios; capacidad de manejar los recursos; saber optimizar los recursos; entender la ventana de tiempo que implica la oportunidad, entre otras.</a:t>
            </a:r>
          </a:p>
          <a:p>
            <a:pPr algn="just"/>
            <a:r>
              <a:rPr lang="es-CL" sz="1800" dirty="0">
                <a:latin typeface="Times New Roman" pitchFamily="18" charset="0"/>
                <a:cs typeface="Times New Roman" pitchFamily="18" charset="0"/>
              </a:rPr>
              <a:t>3° Filtro: </a:t>
            </a:r>
            <a:r>
              <a:rPr lang="es-CL" sz="1800" b="1" dirty="0">
                <a:latin typeface="Times New Roman" pitchFamily="18" charset="0"/>
                <a:cs typeface="Times New Roman" pitchFamily="18" charset="0"/>
              </a:rPr>
              <a:t>Niveles de satisfacción de la solución a la necesidad:</a:t>
            </a:r>
            <a:r>
              <a:rPr lang="es-CL" sz="1800" dirty="0">
                <a:latin typeface="Times New Roman" pitchFamily="18" charset="0"/>
                <a:cs typeface="Times New Roman" pitchFamily="18" charset="0"/>
              </a:rPr>
              <a:t> Tiene que ver con si estamos resolviendo algo solamente útil, pero no tan necesario o vital y en qué grado. Como criterio, debemos pensar en los grados de cambio positivo que obtendrá el cliente en su forma de vivir con nuestra solución.</a:t>
            </a:r>
          </a:p>
          <a:p>
            <a:pPr algn="just"/>
            <a:r>
              <a:rPr lang="es-CL" sz="2000" dirty="0">
                <a:latin typeface="Times New Roman" pitchFamily="18" charset="0"/>
                <a:cs typeface="Times New Roman" pitchFamily="18" charset="0"/>
              </a:rPr>
              <a:t>4</a:t>
            </a:r>
            <a:r>
              <a:rPr lang="es-CL" sz="1800" dirty="0">
                <a:latin typeface="Times New Roman" pitchFamily="18" charset="0"/>
                <a:cs typeface="Times New Roman" pitchFamily="18" charset="0"/>
              </a:rPr>
              <a:t>° Filtro: </a:t>
            </a:r>
            <a:r>
              <a:rPr lang="es-CL" sz="1800" b="1" dirty="0">
                <a:latin typeface="Times New Roman" pitchFamily="18" charset="0"/>
                <a:cs typeface="Times New Roman" pitchFamily="18" charset="0"/>
              </a:rPr>
              <a:t>Niveles de sincronía y felicidad:</a:t>
            </a:r>
            <a:r>
              <a:rPr lang="es-CL" sz="1800" dirty="0">
                <a:latin typeface="Times New Roman" pitchFamily="18" charset="0"/>
                <a:cs typeface="Times New Roman" pitchFamily="18" charset="0"/>
              </a:rPr>
              <a:t> Es importante pensar en si la actividad que tomará la mayoría de tu tiempo durante los próximos años te apasiona y, a la vez, está sincronizada con tu ámbito personal, pues entonces tu oportunidad obtiene más fuerza.</a:t>
            </a:r>
          </a:p>
          <a:p>
            <a:pPr algn="just"/>
            <a:endParaRPr lang="es-CL" sz="2100" dirty="0">
              <a:latin typeface="Times New Roman" pitchFamily="18" charset="0"/>
              <a:cs typeface="Times New Roman" pitchFamily="18" charset="0"/>
            </a:endParaRPr>
          </a:p>
          <a:p>
            <a:pPr algn="ct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1353322638"/>
              </p:ext>
            </p:extLst>
          </p:nvPr>
        </p:nvGraphicFramePr>
        <p:xfrm>
          <a:off x="8100392" y="188640"/>
          <a:ext cx="868511" cy="904952"/>
        </p:xfrm>
        <a:graphic>
          <a:graphicData uri="http://schemas.openxmlformats.org/presentationml/2006/ole">
            <mc:AlternateContent xmlns:mc="http://schemas.openxmlformats.org/markup-compatibility/2006">
              <mc:Choice xmlns:v="urn:schemas-microsoft-com:vml" Requires="v">
                <p:oleObj spid="_x0000_s20490"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88640"/>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765175"/>
            <a:ext cx="7851775" cy="576263"/>
          </a:xfrm>
        </p:spPr>
        <p:txBody>
          <a:bodyPr>
            <a:normAutofit fontScale="90000"/>
          </a:bodyPr>
          <a:lstStyle/>
          <a:p>
            <a:pPr algn="l"/>
            <a:r>
              <a:rPr lang="es-CL" sz="3600" dirty="0"/>
              <a:t>Asignatura: Emprendimiento y Empleabilidad</a:t>
            </a:r>
            <a:br>
              <a:rPr lang="es-CL" sz="3600" dirty="0"/>
            </a:br>
            <a:r>
              <a:rPr lang="es-CL" sz="3600" dirty="0"/>
              <a:t>Tema: Oportunidades de Emprendimiento</a:t>
            </a:r>
          </a:p>
        </p:txBody>
      </p:sp>
      <p:sp>
        <p:nvSpPr>
          <p:cNvPr id="3" name="2 Subtítulo"/>
          <p:cNvSpPr>
            <a:spLocks noGrp="1"/>
          </p:cNvSpPr>
          <p:nvPr>
            <p:ph type="subTitle" idx="4294967295"/>
          </p:nvPr>
        </p:nvSpPr>
        <p:spPr>
          <a:xfrm>
            <a:off x="0" y="1268760"/>
            <a:ext cx="9036496" cy="5255865"/>
          </a:xfrm>
          <a:noFill/>
        </p:spPr>
        <p:txBody>
          <a:bodyPr>
            <a:noAutofit/>
          </a:bodyPr>
          <a:lstStyle/>
          <a:p>
            <a:pPr algn="ctr"/>
            <a:r>
              <a:rPr lang="es-CL" sz="1800" b="1" dirty="0"/>
              <a:t>¿Cómo nos damos cuenta que estamos frente a una Oportunidad de Emprendimiento o Negocio?</a:t>
            </a:r>
          </a:p>
          <a:p>
            <a:pPr marL="342900" lvl="0" indent="-342900" algn="l">
              <a:buFont typeface="Wingdings" pitchFamily="2" charset="2"/>
              <a:buChar char="ü"/>
            </a:pPr>
            <a:r>
              <a:rPr lang="es-CL" sz="1800" dirty="0">
                <a:latin typeface="Times New Roman" pitchFamily="18" charset="0"/>
                <a:cs typeface="Times New Roman" pitchFamily="18" charset="0"/>
              </a:rPr>
              <a:t>No existe Competencia.</a:t>
            </a:r>
          </a:p>
          <a:p>
            <a:pPr marL="342900" lvl="0" indent="-342900" algn="l">
              <a:buFont typeface="Wingdings" pitchFamily="2" charset="2"/>
              <a:buChar char="ü"/>
            </a:pPr>
            <a:r>
              <a:rPr lang="es-CL" sz="1800" dirty="0">
                <a:latin typeface="Times New Roman" pitchFamily="18" charset="0"/>
                <a:cs typeface="Times New Roman" pitchFamily="18" charset="0"/>
              </a:rPr>
              <a:t>La Competencia brinda un mal servicio.</a:t>
            </a:r>
          </a:p>
          <a:p>
            <a:pPr marL="342900" lvl="0" indent="-342900" algn="l">
              <a:buFont typeface="Wingdings" pitchFamily="2" charset="2"/>
              <a:buChar char="ü"/>
            </a:pPr>
            <a:r>
              <a:rPr lang="es-CL" sz="1800" dirty="0">
                <a:latin typeface="Times New Roman" pitchFamily="18" charset="0"/>
                <a:cs typeface="Times New Roman" pitchFamily="18" charset="0"/>
              </a:rPr>
              <a:t>La oferta es insuficiente.</a:t>
            </a:r>
          </a:p>
          <a:p>
            <a:pPr marL="342900" lvl="0" indent="-342900" algn="l">
              <a:buFont typeface="Wingdings" pitchFamily="2" charset="2"/>
              <a:buChar char="ü"/>
            </a:pPr>
            <a:r>
              <a:rPr lang="es-CL" sz="1800" dirty="0">
                <a:latin typeface="Times New Roman" pitchFamily="18" charset="0"/>
                <a:cs typeface="Times New Roman" pitchFamily="18" charset="0"/>
              </a:rPr>
              <a:t>Los cambio tecnológicos, políticos, sociales y culturales muestran la relevancia de nuevos productos o servicios.</a:t>
            </a:r>
          </a:p>
          <a:p>
            <a:pPr marL="342900" lvl="0" indent="-342900" algn="l">
              <a:buFont typeface="Wingdings" pitchFamily="2" charset="2"/>
              <a:buChar char="ü"/>
            </a:pPr>
            <a:r>
              <a:rPr lang="es-CL" sz="1800" dirty="0">
                <a:latin typeface="Times New Roman" pitchFamily="18" charset="0"/>
                <a:cs typeface="Times New Roman" pitchFamily="18" charset="0"/>
              </a:rPr>
              <a:t>La cantidad de consumidores se incrementa.</a:t>
            </a:r>
          </a:p>
          <a:p>
            <a:pPr marL="342900" lvl="0" indent="-342900" algn="l">
              <a:buFont typeface="Wingdings" pitchFamily="2" charset="2"/>
              <a:buChar char="ü"/>
            </a:pPr>
            <a:r>
              <a:rPr lang="es-CL" sz="1800" dirty="0">
                <a:latin typeface="Times New Roman" pitchFamily="18" charset="0"/>
                <a:cs typeface="Times New Roman" pitchFamily="18" charset="0"/>
              </a:rPr>
              <a:t>Los consumidores demandan mayor cantidad de un producto o servicio.</a:t>
            </a:r>
          </a:p>
          <a:p>
            <a:pPr marL="342900" lvl="0" indent="-342900">
              <a:buFont typeface="Wingdings" pitchFamily="2" charset="2"/>
              <a:buChar char="ü"/>
            </a:pPr>
            <a:r>
              <a:rPr lang="es-CL" sz="1800" dirty="0">
                <a:latin typeface="Times New Roman" pitchFamily="18" charset="0"/>
                <a:cs typeface="Times New Roman" pitchFamily="18" charset="0"/>
              </a:rPr>
              <a:t>Los consumidores mejoran su poder adquisitivo.</a:t>
            </a:r>
          </a:p>
          <a:p>
            <a:pPr marL="342900" lvl="0" indent="-342900">
              <a:buFont typeface="Wingdings" pitchFamily="2" charset="2"/>
              <a:buChar char="ü"/>
            </a:pPr>
            <a:r>
              <a:rPr lang="es-CL" sz="1800" dirty="0">
                <a:latin typeface="Times New Roman" pitchFamily="18" charset="0"/>
                <a:cs typeface="Times New Roman" pitchFamily="18" charset="0"/>
              </a:rPr>
              <a:t>Las tendencias del mercado son favorables para la adquisición del producto o servicio.</a:t>
            </a:r>
          </a:p>
          <a:p>
            <a:pPr marL="0" indent="0" algn="just">
              <a:buNone/>
            </a:pPr>
            <a:r>
              <a:rPr lang="es-CL" sz="1800" dirty="0">
                <a:latin typeface="Times New Roman" pitchFamily="18" charset="0"/>
                <a:cs typeface="Times New Roman" pitchFamily="18" charset="0"/>
              </a:rPr>
              <a:t>Algunas veces se nos ocurren ideas de emprendimiento que nacen intuitivamente cuando percibimos que hay una demanda en la población que no está debidamente satisfechas. En esos momentos pensamos “si yo comenzara este negocio, tendría el existo asegurado”. Sin embargo, las cosas no son tan sencillas. Para comenzar un proyecto de emprendimiento bien fundado es preciso analizar las oportunidades que encontramos, pero también sus debilidades y sus límites, así como las barreas que nos imponen el contexto social y los recursos necesarios para comenzarlo. </a:t>
            </a:r>
            <a:endParaRPr lang="es-CL" sz="2100" dirty="0">
              <a:latin typeface="Times New Roman" pitchFamily="18" charset="0"/>
              <a:cs typeface="Times New Roman" pitchFamily="18" charset="0"/>
            </a:endParaRPr>
          </a:p>
          <a:p>
            <a:pPr algn="ctr"/>
            <a:endParaRPr lang="es-CL" sz="2400" b="1" dirty="0">
              <a:cs typeface="Times New Roman" pitchFamily="18" charset="0"/>
            </a:endParaRPr>
          </a:p>
        </p:txBody>
      </p:sp>
      <p:graphicFrame>
        <p:nvGraphicFramePr>
          <p:cNvPr id="4" name="3 Objeto"/>
          <p:cNvGraphicFramePr>
            <a:graphicFrameLocks noChangeAspect="1"/>
          </p:cNvGraphicFramePr>
          <p:nvPr>
            <p:extLst>
              <p:ext uri="{D42A27DB-BD31-4B8C-83A1-F6EECF244321}">
                <p14:modId xmlns:p14="http://schemas.microsoft.com/office/powerpoint/2010/main" val="446404669"/>
              </p:ext>
            </p:extLst>
          </p:nvPr>
        </p:nvGraphicFramePr>
        <p:xfrm>
          <a:off x="8100392" y="188640"/>
          <a:ext cx="868511" cy="904952"/>
        </p:xfrm>
        <a:graphic>
          <a:graphicData uri="http://schemas.openxmlformats.org/presentationml/2006/ole">
            <mc:AlternateContent xmlns:mc="http://schemas.openxmlformats.org/markup-compatibility/2006">
              <mc:Choice xmlns:v="urn:schemas-microsoft-com:vml" Requires="v">
                <p:oleObj spid="_x0000_s23562" r:id="rId3" imgW="11725275" imgH="16811625" progId="">
                  <p:embed/>
                </p:oleObj>
              </mc:Choice>
              <mc:Fallback>
                <p:oleObj r:id="rId3" imgW="11725275" imgH="1681162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0392" y="188640"/>
                        <a:ext cx="868511" cy="90495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789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756</TotalTime>
  <Words>908</Words>
  <Application>Microsoft Office PowerPoint</Application>
  <PresentationFormat>Presentación en pantalla (4:3)</PresentationFormat>
  <Paragraphs>39</Paragraphs>
  <Slides>6</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0</vt:i4>
      </vt:variant>
      <vt:variant>
        <vt:lpstr>Títulos de diapositiva</vt:lpstr>
      </vt:variant>
      <vt:variant>
        <vt:i4>6</vt:i4>
      </vt:variant>
    </vt:vector>
  </HeadingPairs>
  <TitlesOfParts>
    <vt:vector size="12" baseType="lpstr">
      <vt:lpstr>Calibri</vt:lpstr>
      <vt:lpstr>Constantia</vt:lpstr>
      <vt:lpstr>Times New Roman</vt:lpstr>
      <vt:lpstr>Wingdings</vt:lpstr>
      <vt:lpstr>Wingdings 2</vt:lpstr>
      <vt:lpstr>Flujo</vt:lpstr>
      <vt:lpstr>Profesor: Felipe Campos Romero  Asignatura: Emprendimiento y Empleabilidad</vt:lpstr>
      <vt:lpstr>Asignatura: Emprendimiento y Empleabilidad Tema: Oportunidades de Emprendimiento</vt:lpstr>
      <vt:lpstr>Asignatura: Emprendimiento y Empleabilidad Tema: Oportunidades de Emprendimiento</vt:lpstr>
      <vt:lpstr>Asignatura: Emprendimiento y Empleabilidad Tema: Oportunidades de Emprendimiento</vt:lpstr>
      <vt:lpstr>Asignatura: Emprendimiento y Empleabilidad Tema: Oportunidades de Emprendimiento</vt:lpstr>
      <vt:lpstr>Asignatura: Emprendimiento y Empleabilidad Tema: Oportunidades de Emprendimiento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UTP</cp:lastModifiedBy>
  <cp:revision>42</cp:revision>
  <dcterms:created xsi:type="dcterms:W3CDTF">2020-03-04T01:56:50Z</dcterms:created>
  <dcterms:modified xsi:type="dcterms:W3CDTF">2020-05-18T14:52:44Z</dcterms:modified>
</cp:coreProperties>
</file>