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59" r:id="rId4"/>
    <p:sldId id="284"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8" r:id="rId20"/>
    <p:sldId id="277" r:id="rId21"/>
    <p:sldId id="280" r:id="rId22"/>
    <p:sldId id="279" r:id="rId23"/>
    <p:sldId id="281" r:id="rId24"/>
    <p:sldId id="282" r:id="rId25"/>
    <p:sldId id="283" r:id="rId2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204A13E9-D645-47DE-90A3-21CC75286F79}" type="datetimeFigureOut">
              <a:rPr lang="es-CL" smtClean="0"/>
              <a:t>09-03-2020</a:t>
            </a:fld>
            <a:endParaRPr lang="es-CL"/>
          </a:p>
        </p:txBody>
      </p:sp>
      <p:sp>
        <p:nvSpPr>
          <p:cNvPr id="19" name="18 Marcador de pie de página"/>
          <p:cNvSpPr>
            <a:spLocks noGrp="1"/>
          </p:cNvSpPr>
          <p:nvPr>
            <p:ph type="ftr" sz="quarter" idx="11"/>
          </p:nvPr>
        </p:nvSpPr>
        <p:spPr/>
        <p:txBody>
          <a:bodyPr/>
          <a:lstStyle/>
          <a:p>
            <a:endParaRPr lang="es-CL"/>
          </a:p>
        </p:txBody>
      </p:sp>
      <p:sp>
        <p:nvSpPr>
          <p:cNvPr id="27" name="26 Marcador de número de diapositiva"/>
          <p:cNvSpPr>
            <a:spLocks noGrp="1"/>
          </p:cNvSpPr>
          <p:nvPr>
            <p:ph type="sldNum" sz="quarter" idx="12"/>
          </p:nvPr>
        </p:nvSpPr>
        <p:spPr/>
        <p:txBody>
          <a:bodyPr/>
          <a:lstStyle/>
          <a:p>
            <a:fld id="{89AA891C-00B1-4610-99D2-A044BE53175E}"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04A13E9-D645-47DE-90A3-21CC75286F79}" type="datetimeFigureOut">
              <a:rPr lang="es-CL" smtClean="0"/>
              <a:t>09-03-2020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9AA891C-00B1-4610-99D2-A044BE53175E}"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04A13E9-D645-47DE-90A3-21CC75286F79}" type="datetimeFigureOut">
              <a:rPr lang="es-CL" smtClean="0"/>
              <a:t>09-03-2020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9AA891C-00B1-4610-99D2-A044BE53175E}"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04A13E9-D645-47DE-90A3-21CC75286F79}" type="datetimeFigureOut">
              <a:rPr lang="es-CL" smtClean="0"/>
              <a:t>09-03-2020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9AA891C-00B1-4610-99D2-A044BE53175E}"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04A13E9-D645-47DE-90A3-21CC75286F79}" type="datetimeFigureOut">
              <a:rPr lang="es-CL" smtClean="0"/>
              <a:t>09-03-2020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9AA891C-00B1-4610-99D2-A044BE53175E}"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04A13E9-D645-47DE-90A3-21CC75286F79}" type="datetimeFigureOut">
              <a:rPr lang="es-CL" smtClean="0"/>
              <a:t>09-03-2020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9AA891C-00B1-4610-99D2-A044BE53175E}"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04A13E9-D645-47DE-90A3-21CC75286F79}" type="datetimeFigureOut">
              <a:rPr lang="es-CL" smtClean="0"/>
              <a:t>09-03-2020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89AA891C-00B1-4610-99D2-A044BE53175E}"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204A13E9-D645-47DE-90A3-21CC75286F79}" type="datetimeFigureOut">
              <a:rPr lang="es-CL" smtClean="0"/>
              <a:t>09-03-2020</a:t>
            </a:fld>
            <a:endParaRPr lang="es-CL"/>
          </a:p>
        </p:txBody>
      </p:sp>
      <p:sp>
        <p:nvSpPr>
          <p:cNvPr id="8" name="7 Marcador de número de diapositiva"/>
          <p:cNvSpPr>
            <a:spLocks noGrp="1"/>
          </p:cNvSpPr>
          <p:nvPr>
            <p:ph type="sldNum" sz="quarter" idx="11"/>
          </p:nvPr>
        </p:nvSpPr>
        <p:spPr/>
        <p:txBody>
          <a:bodyPr/>
          <a:lstStyle/>
          <a:p>
            <a:fld id="{89AA891C-00B1-4610-99D2-A044BE53175E}" type="slidenum">
              <a:rPr lang="es-CL" smtClean="0"/>
              <a:t>‹Nº›</a:t>
            </a:fld>
            <a:endParaRPr lang="es-CL"/>
          </a:p>
        </p:txBody>
      </p:sp>
      <p:sp>
        <p:nvSpPr>
          <p:cNvPr id="9" name="8 Marcador de pie de página"/>
          <p:cNvSpPr>
            <a:spLocks noGrp="1"/>
          </p:cNvSpPr>
          <p:nvPr>
            <p:ph type="ftr" sz="quarter" idx="12"/>
          </p:nvPr>
        </p:nvSpPr>
        <p:spPr/>
        <p:txBody>
          <a:bodyPr/>
          <a:lstStyle/>
          <a:p>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04A13E9-D645-47DE-90A3-21CC75286F79}" type="datetimeFigureOut">
              <a:rPr lang="es-CL" smtClean="0"/>
              <a:t>09-03-2020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89AA891C-00B1-4610-99D2-A044BE53175E}"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04A13E9-D645-47DE-90A3-21CC75286F79}" type="datetimeFigureOut">
              <a:rPr lang="es-CL" smtClean="0"/>
              <a:t>09-03-2020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a:xfrm>
            <a:off x="8156448" y="6422064"/>
            <a:ext cx="762000" cy="365125"/>
          </a:xfrm>
        </p:spPr>
        <p:txBody>
          <a:bodyPr/>
          <a:lstStyle/>
          <a:p>
            <a:fld id="{89AA891C-00B1-4610-99D2-A044BE53175E}"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204A13E9-D645-47DE-90A3-21CC75286F79}" type="datetimeFigureOut">
              <a:rPr lang="es-CL" smtClean="0"/>
              <a:t>09-03-2020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9AA891C-00B1-4610-99D2-A044BE53175E}"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04A13E9-D645-47DE-90A3-21CC75286F79}" type="datetimeFigureOut">
              <a:rPr lang="es-CL" smtClean="0"/>
              <a:t>09-03-2020</a:t>
            </a:fld>
            <a:endParaRPr lang="es-CL"/>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CL"/>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9AA891C-00B1-4610-99D2-A044BE53175E}" type="slidenum">
              <a:rPr lang="es-CL" smtClean="0"/>
              <a:t>‹Nº›</a:t>
            </a:fld>
            <a:endParaRPr lang="es-C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Definición</a:t>
            </a:r>
            <a:endParaRPr lang="es-CL" dirty="0"/>
          </a:p>
        </p:txBody>
      </p:sp>
      <p:sp>
        <p:nvSpPr>
          <p:cNvPr id="3" name="2 Marcador de contenido"/>
          <p:cNvSpPr>
            <a:spLocks noGrp="1"/>
          </p:cNvSpPr>
          <p:nvPr>
            <p:ph idx="1"/>
          </p:nvPr>
        </p:nvSpPr>
        <p:spPr/>
        <p:txBody>
          <a:bodyPr/>
          <a:lstStyle/>
          <a:p>
            <a:r>
              <a:rPr lang="es-CL" dirty="0" smtClean="0"/>
              <a:t>Contrato de trabajo.</a:t>
            </a:r>
          </a:p>
          <a:p>
            <a:r>
              <a:rPr lang="es-CL" dirty="0" smtClean="0"/>
              <a:t>Empleador y empleado.</a:t>
            </a:r>
          </a:p>
          <a:p>
            <a:r>
              <a:rPr lang="es-CL" dirty="0" smtClean="0"/>
              <a:t>Tipos de contratos.</a:t>
            </a:r>
          </a:p>
          <a:p>
            <a:r>
              <a:rPr lang="es-CL" dirty="0" smtClean="0"/>
              <a:t>Estipulaciones del contrato.</a:t>
            </a:r>
          </a:p>
          <a:p>
            <a:r>
              <a:rPr lang="es-CL" dirty="0" smtClean="0"/>
              <a:t>Jornada laboral.</a:t>
            </a:r>
          </a:p>
          <a:p>
            <a:r>
              <a:rPr lang="es-CL" dirty="0" smtClean="0"/>
              <a:t>Fuero maternal.</a:t>
            </a:r>
          </a:p>
          <a:p>
            <a:r>
              <a:rPr lang="es-CL" dirty="0" smtClean="0"/>
              <a:t>Fuero sindical.</a:t>
            </a:r>
          </a:p>
          <a:p>
            <a:r>
              <a:rPr lang="es-CL" dirty="0" smtClean="0"/>
              <a:t>AFP, Fonasa, </a:t>
            </a:r>
            <a:r>
              <a:rPr lang="es-CL" dirty="0" err="1" smtClean="0"/>
              <a:t>Isapre</a:t>
            </a:r>
            <a:r>
              <a:rPr lang="es-CL" dirty="0" smtClean="0"/>
              <a:t>, ISP, ACHS.</a:t>
            </a:r>
          </a:p>
          <a:p>
            <a:pPr marL="36576" indent="0">
              <a:buNone/>
            </a:pPr>
            <a:endParaRPr lang="es-CL" dirty="0" smtClean="0"/>
          </a:p>
          <a:p>
            <a:endParaRPr lang="es-CL" dirty="0" smtClean="0"/>
          </a:p>
          <a:p>
            <a:endParaRPr lang="es-CL" dirty="0" smtClean="0"/>
          </a:p>
          <a:p>
            <a:endParaRPr lang="es-CL" dirty="0"/>
          </a:p>
        </p:txBody>
      </p:sp>
    </p:spTree>
    <p:extLst>
      <p:ext uri="{BB962C8B-B14F-4D97-AF65-F5344CB8AC3E}">
        <p14:creationId xmlns:p14="http://schemas.microsoft.com/office/powerpoint/2010/main" val="305152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Tipos de Contrato de Trabajo</a:t>
            </a:r>
            <a:endParaRPr lang="es-CL" dirty="0"/>
          </a:p>
        </p:txBody>
      </p:sp>
      <p:sp>
        <p:nvSpPr>
          <p:cNvPr id="3" name="2 Marcador de contenido"/>
          <p:cNvSpPr>
            <a:spLocks noGrp="1"/>
          </p:cNvSpPr>
          <p:nvPr>
            <p:ph idx="1"/>
          </p:nvPr>
        </p:nvSpPr>
        <p:spPr/>
        <p:txBody>
          <a:bodyPr>
            <a:normAutofit fontScale="77500" lnSpcReduction="20000"/>
          </a:bodyPr>
          <a:lstStyle/>
          <a:p>
            <a:r>
              <a:rPr lang="es-CL" dirty="0" smtClean="0"/>
              <a:t>Contrato de Honorarios: </a:t>
            </a:r>
          </a:p>
          <a:p>
            <a:pPr marL="36576" indent="0">
              <a:buNone/>
            </a:pPr>
            <a:endParaRPr lang="es-CL" dirty="0" smtClean="0"/>
          </a:p>
          <a:p>
            <a:pPr marL="36576" indent="0" algn="just">
              <a:buNone/>
            </a:pPr>
            <a:r>
              <a:rPr lang="es-CL" dirty="0" smtClean="0"/>
              <a:t>Es un acuerdo o convenio a través del cual una persona se compromete a prestar, por  un tiempo determinado, un servicio especifico a otra, la cual a su vez se obliga a pagar por el servicio prestado.</a:t>
            </a:r>
          </a:p>
          <a:p>
            <a:pPr marL="36576" indent="0" algn="just">
              <a:buNone/>
            </a:pPr>
            <a:r>
              <a:rPr lang="es-CL" dirty="0" smtClean="0"/>
              <a:t>Este contrato se configura cuando no existe una relación de subordinación y dependencia, y por lo tanto, no corresponde vincular al empleado yal empleador por medio de un contrato de trabajo.</a:t>
            </a:r>
            <a:endParaRPr lang="es-CL" dirty="0"/>
          </a:p>
          <a:p>
            <a:pPr marL="36576" indent="0" algn="just">
              <a:buNone/>
            </a:pPr>
            <a:r>
              <a:rPr lang="es-CL" dirty="0" smtClean="0"/>
              <a:t>Cabe destacar, que en este tipo de contrato, el empleador, Retiene el </a:t>
            </a:r>
            <a:r>
              <a:rPr lang="es-CL" dirty="0" smtClean="0"/>
              <a:t>10,75% </a:t>
            </a:r>
            <a:r>
              <a:rPr lang="es-CL" dirty="0" smtClean="0"/>
              <a:t>de los honorarios correspondientes a la remuneración de acuerdo a las Indicaciones del SII.</a:t>
            </a:r>
          </a:p>
        </p:txBody>
      </p:sp>
    </p:spTree>
    <p:extLst>
      <p:ext uri="{BB962C8B-B14F-4D97-AF65-F5344CB8AC3E}">
        <p14:creationId xmlns:p14="http://schemas.microsoft.com/office/powerpoint/2010/main" val="393399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Tipos de Contrato de Trabajo</a:t>
            </a:r>
            <a:endParaRPr lang="es-CL" dirty="0"/>
          </a:p>
        </p:txBody>
      </p:sp>
      <p:sp>
        <p:nvSpPr>
          <p:cNvPr id="3" name="2 Marcador de contenido"/>
          <p:cNvSpPr>
            <a:spLocks noGrp="1"/>
          </p:cNvSpPr>
          <p:nvPr>
            <p:ph idx="1"/>
          </p:nvPr>
        </p:nvSpPr>
        <p:spPr/>
        <p:txBody>
          <a:bodyPr>
            <a:normAutofit fontScale="92500" lnSpcReduction="20000"/>
          </a:bodyPr>
          <a:lstStyle/>
          <a:p>
            <a:r>
              <a:rPr lang="es-CL" dirty="0" smtClean="0"/>
              <a:t>Contratos Especiales u Otros. </a:t>
            </a:r>
          </a:p>
          <a:p>
            <a:pPr marL="36576" indent="0">
              <a:buNone/>
            </a:pPr>
            <a:endParaRPr lang="es-CL" dirty="0" smtClean="0"/>
          </a:p>
          <a:p>
            <a:pPr>
              <a:buFont typeface="Arial" pitchFamily="34" charset="0"/>
              <a:buChar char="•"/>
            </a:pPr>
            <a:r>
              <a:rPr lang="es-CL" dirty="0" smtClean="0"/>
              <a:t>Contrato del Control de Aprendizaje.</a:t>
            </a:r>
          </a:p>
          <a:p>
            <a:pPr>
              <a:buFont typeface="Arial" pitchFamily="34" charset="0"/>
              <a:buChar char="•"/>
            </a:pPr>
            <a:r>
              <a:rPr lang="es-CL" dirty="0" smtClean="0"/>
              <a:t>Contrato de Trabajadores Agrícolas.</a:t>
            </a:r>
          </a:p>
          <a:p>
            <a:pPr>
              <a:buFont typeface="Arial" pitchFamily="34" charset="0"/>
              <a:buChar char="•"/>
            </a:pPr>
            <a:r>
              <a:rPr lang="es-CL" dirty="0" smtClean="0"/>
              <a:t>Contratos de Trabajadores Portuarios eventuales.</a:t>
            </a:r>
          </a:p>
          <a:p>
            <a:pPr>
              <a:buFont typeface="Arial" pitchFamily="34" charset="0"/>
              <a:buChar char="•"/>
            </a:pPr>
            <a:r>
              <a:rPr lang="es-CL" dirty="0" smtClean="0"/>
              <a:t>Contrato de discapacidad.</a:t>
            </a:r>
          </a:p>
          <a:p>
            <a:pPr>
              <a:buFont typeface="Arial" pitchFamily="34" charset="0"/>
              <a:buChar char="•"/>
            </a:pPr>
            <a:r>
              <a:rPr lang="es-CL" dirty="0" smtClean="0"/>
              <a:t>Contrato de Trabajadores de casas Particulares.</a:t>
            </a:r>
          </a:p>
          <a:p>
            <a:pPr>
              <a:buFont typeface="Arial" pitchFamily="34" charset="0"/>
              <a:buChar char="•"/>
            </a:pPr>
            <a:r>
              <a:rPr lang="es-CL" dirty="0" smtClean="0"/>
              <a:t>ETC.</a:t>
            </a:r>
          </a:p>
        </p:txBody>
      </p:sp>
    </p:spTree>
    <p:extLst>
      <p:ext uri="{BB962C8B-B14F-4D97-AF65-F5344CB8AC3E}">
        <p14:creationId xmlns:p14="http://schemas.microsoft.com/office/powerpoint/2010/main" val="114496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Estipulaciones del Contrato</a:t>
            </a:r>
            <a:endParaRPr lang="es-CL" dirty="0"/>
          </a:p>
        </p:txBody>
      </p:sp>
      <p:sp>
        <p:nvSpPr>
          <p:cNvPr id="3" name="2 Marcador de contenido"/>
          <p:cNvSpPr>
            <a:spLocks noGrp="1"/>
          </p:cNvSpPr>
          <p:nvPr>
            <p:ph idx="1"/>
          </p:nvPr>
        </p:nvSpPr>
        <p:spPr/>
        <p:txBody>
          <a:bodyPr>
            <a:normAutofit fontScale="85000" lnSpcReduction="10000"/>
          </a:bodyPr>
          <a:lstStyle/>
          <a:p>
            <a:pPr marL="550926" indent="-514350">
              <a:buFont typeface="+mj-lt"/>
              <a:buAutoNum type="arabicPeriod"/>
            </a:pPr>
            <a:r>
              <a:rPr lang="es-CL" dirty="0" smtClean="0"/>
              <a:t>Lugar y fecha del contrato.</a:t>
            </a:r>
          </a:p>
          <a:p>
            <a:pPr marL="550926" indent="-514350">
              <a:buFont typeface="+mj-lt"/>
              <a:buAutoNum type="arabicPeriod"/>
            </a:pPr>
            <a:r>
              <a:rPr lang="es-CL" dirty="0" smtClean="0"/>
              <a:t>Individualización de las partes (nacionalidad, fecha, nacimiento, ingreso del trabajador).</a:t>
            </a:r>
          </a:p>
          <a:p>
            <a:pPr marL="550926" indent="-514350">
              <a:buFont typeface="+mj-lt"/>
              <a:buAutoNum type="arabicPeriod"/>
            </a:pPr>
            <a:r>
              <a:rPr lang="es-CL" dirty="0" smtClean="0"/>
              <a:t>Naturaleza de los servicios, Polifuncionalidad.</a:t>
            </a:r>
          </a:p>
          <a:p>
            <a:pPr marL="550926" indent="-514350">
              <a:buFont typeface="+mj-lt"/>
              <a:buAutoNum type="arabicPeriod"/>
            </a:pPr>
            <a:r>
              <a:rPr lang="es-CL" dirty="0" smtClean="0"/>
              <a:t>Remuneración (forma, monto, período de pago).</a:t>
            </a:r>
          </a:p>
          <a:p>
            <a:pPr marL="550926" indent="-514350">
              <a:buFont typeface="+mj-lt"/>
              <a:buAutoNum type="arabicPeriod"/>
            </a:pPr>
            <a:r>
              <a:rPr lang="es-CL" dirty="0" smtClean="0"/>
              <a:t>Jornada de trabajo (duración y distribución).</a:t>
            </a:r>
          </a:p>
          <a:p>
            <a:pPr marL="550926" indent="-514350">
              <a:buFont typeface="+mj-lt"/>
              <a:buAutoNum type="arabicPeriod"/>
            </a:pPr>
            <a:r>
              <a:rPr lang="es-CL" dirty="0" smtClean="0"/>
              <a:t>Plazo del contrato.</a:t>
            </a:r>
          </a:p>
          <a:p>
            <a:pPr marL="550926" indent="-514350">
              <a:buFont typeface="+mj-lt"/>
              <a:buAutoNum type="arabicPeriod"/>
            </a:pPr>
            <a:r>
              <a:rPr lang="es-CL" dirty="0" smtClean="0"/>
              <a:t>Otros Pactos (elementos accidentales y clausulas especiales).</a:t>
            </a:r>
          </a:p>
          <a:p>
            <a:pPr marL="36576" indent="0">
              <a:buNone/>
            </a:pPr>
            <a:endParaRPr lang="es-CL" dirty="0" smtClean="0"/>
          </a:p>
        </p:txBody>
      </p:sp>
    </p:spTree>
    <p:extLst>
      <p:ext uri="{BB962C8B-B14F-4D97-AF65-F5344CB8AC3E}">
        <p14:creationId xmlns:p14="http://schemas.microsoft.com/office/powerpoint/2010/main" val="422230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Jornada Laboral</a:t>
            </a:r>
            <a:endParaRPr lang="es-CL" dirty="0"/>
          </a:p>
        </p:txBody>
      </p:sp>
      <p:sp>
        <p:nvSpPr>
          <p:cNvPr id="3" name="2 Marcador de contenido"/>
          <p:cNvSpPr>
            <a:spLocks noGrp="1"/>
          </p:cNvSpPr>
          <p:nvPr>
            <p:ph idx="1"/>
          </p:nvPr>
        </p:nvSpPr>
        <p:spPr/>
        <p:txBody>
          <a:bodyPr>
            <a:normAutofit/>
          </a:bodyPr>
          <a:lstStyle/>
          <a:p>
            <a:pPr marL="36576" indent="0" algn="just">
              <a:buNone/>
            </a:pPr>
            <a:r>
              <a:rPr lang="es-CL" dirty="0" smtClean="0"/>
              <a:t>La ley establece como una de las menciones mínimas del contrato de trabajo la duración y distribución de la jornada de trabajo, salvo que en la empresa existiere el sistema de trabajo por turnos, caso en el cual se estará a lo dispuesto en el reglamento interno. Actualmente, la jornada de trabajo es de 45 horas a la semana.</a:t>
            </a:r>
          </a:p>
        </p:txBody>
      </p:sp>
    </p:spTree>
    <p:extLst>
      <p:ext uri="{BB962C8B-B14F-4D97-AF65-F5344CB8AC3E}">
        <p14:creationId xmlns:p14="http://schemas.microsoft.com/office/powerpoint/2010/main" val="58940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latin typeface="+mn-lt"/>
              </a:rPr>
              <a:t>Jornada Laboral</a:t>
            </a:r>
            <a:endParaRPr lang="es-CL" dirty="0">
              <a:latin typeface="+mn-lt"/>
            </a:endParaRPr>
          </a:p>
        </p:txBody>
      </p:sp>
      <p:sp>
        <p:nvSpPr>
          <p:cNvPr id="3" name="2 Marcador de contenido"/>
          <p:cNvSpPr>
            <a:spLocks noGrp="1"/>
          </p:cNvSpPr>
          <p:nvPr>
            <p:ph idx="1"/>
          </p:nvPr>
        </p:nvSpPr>
        <p:spPr/>
        <p:txBody>
          <a:bodyPr>
            <a:normAutofit fontScale="85000" lnSpcReduction="20000"/>
          </a:bodyPr>
          <a:lstStyle/>
          <a:p>
            <a:pPr marL="36576" indent="0">
              <a:buNone/>
            </a:pPr>
            <a:r>
              <a:rPr lang="es-CL" dirty="0" smtClean="0"/>
              <a:t>Los limites que establece la ley en la jornada de trabajo son:</a:t>
            </a:r>
          </a:p>
          <a:p>
            <a:pPr marL="36576" indent="0">
              <a:buNone/>
            </a:pPr>
            <a:endParaRPr lang="es-CL" dirty="0"/>
          </a:p>
          <a:p>
            <a:pPr marL="550926" indent="-514350">
              <a:buFont typeface="+mj-lt"/>
              <a:buAutoNum type="arabicPeriod"/>
            </a:pPr>
            <a:r>
              <a:rPr lang="es-CL" dirty="0" smtClean="0"/>
              <a:t>No puede exceder de 45 horas a la semanales. </a:t>
            </a:r>
          </a:p>
          <a:p>
            <a:pPr marL="550926" indent="-514350">
              <a:buFont typeface="+mj-lt"/>
              <a:buAutoNum type="arabicPeriod"/>
            </a:pPr>
            <a:r>
              <a:rPr lang="es-CL" dirty="0" smtClean="0"/>
              <a:t>El máximo legal, esto es las 45 horas, deben ser distribuidos en la semana en no menos de 5 ni en más de 6 días.</a:t>
            </a:r>
          </a:p>
          <a:p>
            <a:pPr marL="550926" indent="-514350">
              <a:buFont typeface="+mj-lt"/>
              <a:buAutoNum type="arabicPeriod"/>
            </a:pPr>
            <a:r>
              <a:rPr lang="es-CL" dirty="0" smtClean="0"/>
              <a:t>No puede exceder de 10 horas diarias.</a:t>
            </a:r>
          </a:p>
          <a:p>
            <a:pPr marL="36576" indent="0">
              <a:buNone/>
            </a:pPr>
            <a:endParaRPr lang="es-CL" dirty="0"/>
          </a:p>
          <a:p>
            <a:pPr marL="36576" indent="0">
              <a:buNone/>
            </a:pPr>
            <a:r>
              <a:rPr lang="es-CL" dirty="0"/>
              <a:t>(a menos que ambas partes </a:t>
            </a:r>
            <a:r>
              <a:rPr lang="es-CL" dirty="0" smtClean="0"/>
              <a:t>estén </a:t>
            </a:r>
            <a:r>
              <a:rPr lang="es-CL" dirty="0"/>
              <a:t>en </a:t>
            </a:r>
            <a:r>
              <a:rPr lang="es-CL" dirty="0" smtClean="0"/>
              <a:t>acuerdo, se pueden modificar).</a:t>
            </a:r>
            <a:endParaRPr lang="es-CL" dirty="0"/>
          </a:p>
          <a:p>
            <a:pPr marL="36576" indent="0">
              <a:buNone/>
            </a:pPr>
            <a:endParaRPr lang="es-CL" dirty="0"/>
          </a:p>
        </p:txBody>
      </p:sp>
    </p:spTree>
    <p:extLst>
      <p:ext uri="{BB962C8B-B14F-4D97-AF65-F5344CB8AC3E}">
        <p14:creationId xmlns:p14="http://schemas.microsoft.com/office/powerpoint/2010/main" val="221736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latin typeface="+mn-lt"/>
              </a:rPr>
              <a:t>Fuero Maternal</a:t>
            </a:r>
            <a:endParaRPr lang="es-CL" dirty="0">
              <a:latin typeface="+mn-lt"/>
            </a:endParaRPr>
          </a:p>
        </p:txBody>
      </p:sp>
      <p:sp>
        <p:nvSpPr>
          <p:cNvPr id="3" name="2 Marcador de contenido"/>
          <p:cNvSpPr>
            <a:spLocks noGrp="1"/>
          </p:cNvSpPr>
          <p:nvPr>
            <p:ph idx="1"/>
          </p:nvPr>
        </p:nvSpPr>
        <p:spPr/>
        <p:txBody>
          <a:bodyPr>
            <a:normAutofit/>
          </a:bodyPr>
          <a:lstStyle/>
          <a:p>
            <a:pPr marL="36576" indent="0" algn="just">
              <a:buNone/>
            </a:pPr>
            <a:r>
              <a:rPr lang="es-CL" dirty="0" smtClean="0"/>
              <a:t>Es el derecho que tiene la mujer que se encuentra protegida por los beneficios por maternidad. </a:t>
            </a:r>
          </a:p>
          <a:p>
            <a:pPr marL="36576" indent="0" algn="just">
              <a:buNone/>
            </a:pPr>
            <a:r>
              <a:rPr lang="es-CL" dirty="0" smtClean="0"/>
              <a:t>Consiste en la imposibilidad, por un periodo determinado, de ser despedida de su trabajo o que el empleador o quien represente, ponga termino a la relación laboral, sin una autorización judicial previa.</a:t>
            </a:r>
            <a:endParaRPr lang="es-CL" dirty="0"/>
          </a:p>
        </p:txBody>
      </p:sp>
    </p:spTree>
    <p:extLst>
      <p:ext uri="{BB962C8B-B14F-4D97-AF65-F5344CB8AC3E}">
        <p14:creationId xmlns:p14="http://schemas.microsoft.com/office/powerpoint/2010/main" val="261224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latin typeface="+mn-lt"/>
              </a:rPr>
              <a:t>Fuero Maternal</a:t>
            </a:r>
            <a:endParaRPr lang="es-CL" dirty="0">
              <a:latin typeface="+mn-lt"/>
            </a:endParaRPr>
          </a:p>
        </p:txBody>
      </p:sp>
      <p:sp>
        <p:nvSpPr>
          <p:cNvPr id="3" name="2 Marcador de contenido"/>
          <p:cNvSpPr>
            <a:spLocks noGrp="1"/>
          </p:cNvSpPr>
          <p:nvPr>
            <p:ph idx="1"/>
          </p:nvPr>
        </p:nvSpPr>
        <p:spPr/>
        <p:txBody>
          <a:bodyPr>
            <a:normAutofit/>
          </a:bodyPr>
          <a:lstStyle/>
          <a:p>
            <a:pPr marL="36576" indent="0" algn="ctr">
              <a:buNone/>
            </a:pPr>
            <a:r>
              <a:rPr lang="es-CL" dirty="0" smtClean="0"/>
              <a:t>¿Cuándo comienza éste derecho?</a:t>
            </a:r>
          </a:p>
          <a:p>
            <a:pPr marL="36576" indent="0" algn="ctr">
              <a:buNone/>
            </a:pPr>
            <a:endParaRPr lang="es-CL" dirty="0"/>
          </a:p>
          <a:p>
            <a:pPr marL="36576" indent="0" algn="just">
              <a:buNone/>
            </a:pPr>
            <a:r>
              <a:rPr lang="es-CL" dirty="0" smtClean="0"/>
              <a:t>Este derecho se extiende desde el inicio de su embarazo, hasta 1 año después de expirado el descanso de posnatal, es decir, cundo el hijo cumpla1 año y 84 días de edad.</a:t>
            </a:r>
          </a:p>
          <a:p>
            <a:pPr marL="36576" indent="0" algn="just">
              <a:buNone/>
            </a:pPr>
            <a:r>
              <a:rPr lang="es-CL" dirty="0" smtClean="0"/>
              <a:t>(no confundir el fuero maternal con el descanso Maternal).</a:t>
            </a:r>
            <a:endParaRPr lang="es-CL" dirty="0"/>
          </a:p>
        </p:txBody>
      </p:sp>
    </p:spTree>
    <p:extLst>
      <p:ext uri="{BB962C8B-B14F-4D97-AF65-F5344CB8AC3E}">
        <p14:creationId xmlns:p14="http://schemas.microsoft.com/office/powerpoint/2010/main" val="315794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Fuero Maternal</a:t>
            </a:r>
          </a:p>
        </p:txBody>
      </p:sp>
      <p:graphicFrame>
        <p:nvGraphicFramePr>
          <p:cNvPr id="9" name="8 Marcador de contenido"/>
          <p:cNvGraphicFramePr>
            <a:graphicFrameLocks noGrp="1"/>
          </p:cNvGraphicFramePr>
          <p:nvPr>
            <p:ph idx="1"/>
            <p:extLst>
              <p:ext uri="{D42A27DB-BD31-4B8C-83A1-F6EECF244321}">
                <p14:modId xmlns:p14="http://schemas.microsoft.com/office/powerpoint/2010/main" val="2274343439"/>
              </p:ext>
            </p:extLst>
          </p:nvPr>
        </p:nvGraphicFramePr>
        <p:xfrm>
          <a:off x="463550" y="2420888"/>
          <a:ext cx="8428934" cy="2213818"/>
        </p:xfrm>
        <a:graphic>
          <a:graphicData uri="http://schemas.openxmlformats.org/drawingml/2006/table">
            <a:tbl>
              <a:tblPr/>
              <a:tblGrid>
                <a:gridCol w="489051"/>
                <a:gridCol w="489051"/>
                <a:gridCol w="489051"/>
                <a:gridCol w="485454"/>
                <a:gridCol w="485454"/>
                <a:gridCol w="485454"/>
                <a:gridCol w="489051"/>
                <a:gridCol w="489051"/>
                <a:gridCol w="614909"/>
                <a:gridCol w="489051"/>
                <a:gridCol w="489051"/>
                <a:gridCol w="489051"/>
                <a:gridCol w="489051"/>
                <a:gridCol w="489051"/>
                <a:gridCol w="489051"/>
                <a:gridCol w="489051"/>
                <a:gridCol w="489051"/>
              </a:tblGrid>
              <a:tr h="273311">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6">
                  <a:txBody>
                    <a:bodyPr/>
                    <a:lstStyle/>
                    <a:p>
                      <a:pPr algn="ctr" fontAlgn="b"/>
                      <a:r>
                        <a:rPr lang="es-CL" sz="1100" b="0" i="0" u="none" strike="noStrike">
                          <a:solidFill>
                            <a:schemeClr val="tx1"/>
                          </a:solidFill>
                          <a:effectLst/>
                          <a:latin typeface="Calibri"/>
                        </a:rPr>
                        <a:t>Descanzo maternal 18 semanas como mínimo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l" fontAlgn="b"/>
                      <a:endParaRPr lang="es-CL" sz="1100" b="0" i="0" u="none" strike="noStrike">
                        <a:solidFill>
                          <a:schemeClr val="tx1"/>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r>
              <a:tr h="273311">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6">
                  <a:txBody>
                    <a:bodyPr/>
                    <a:lstStyle/>
                    <a:p>
                      <a:pPr algn="ctr" fontAlgn="b"/>
                      <a:r>
                        <a:rPr lang="es-CL" sz="1100" b="0" i="0" u="none" strike="noStrike">
                          <a:solidFill>
                            <a:schemeClr val="tx1"/>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l" fontAlgn="b"/>
                      <a:r>
                        <a:rPr lang="es-CL" sz="1100" b="0" i="0" u="none" strike="noStrike">
                          <a:solidFill>
                            <a:schemeClr val="tx1"/>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r>
              <a:tr h="286976">
                <a:tc>
                  <a:txBody>
                    <a:bodyPr/>
                    <a:lstStyle/>
                    <a:p>
                      <a:pPr algn="l" fontAlgn="b"/>
                      <a:endParaRPr lang="es-CL" sz="1100" b="0" i="0" u="none" strike="noStrike">
                        <a:solidFill>
                          <a:schemeClr val="tx1"/>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L" sz="1100" b="0" i="0" u="none" strike="noStrike">
                          <a:solidFill>
                            <a:schemeClr val="tx1"/>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chemeClr val="tx1"/>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73311">
                <a:tc>
                  <a:txBody>
                    <a:bodyPr/>
                    <a:lstStyle/>
                    <a:p>
                      <a:pPr algn="l" fontAlgn="b"/>
                      <a:endParaRPr lang="es-CL" sz="1100" b="0" i="0" u="none" strike="noStrike">
                        <a:solidFill>
                          <a:schemeClr val="tx1"/>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CL" sz="1100" b="0" i="0" u="none" strike="noStrike">
                          <a:solidFill>
                            <a:schemeClr val="tx1"/>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s-CL" sz="1100" b="0" i="0" u="none" strike="noStrike">
                          <a:solidFill>
                            <a:schemeClr val="tx1"/>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s-CL" sz="1100" b="0" i="0" u="none" strike="noStrike">
                          <a:solidFill>
                            <a:schemeClr val="tx1"/>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s-CL" sz="1100" b="0" i="0" u="none" strike="noStrike">
                          <a:solidFill>
                            <a:schemeClr val="tx1"/>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s-CL" sz="1100" b="0" i="0" u="none" strike="noStrike">
                          <a:solidFill>
                            <a:schemeClr val="tx1"/>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106909">
                <a:tc gridSpan="2">
                  <a:txBody>
                    <a:bodyPr/>
                    <a:lstStyle/>
                    <a:p>
                      <a:pPr algn="ctr" fontAlgn="t"/>
                      <a:r>
                        <a:rPr lang="es-CL" sz="1100" b="0" i="0" u="none" strike="noStrike">
                          <a:solidFill>
                            <a:schemeClr val="tx1"/>
                          </a:solidFill>
                          <a:effectLst/>
                          <a:latin typeface="Calibri"/>
                        </a:rPr>
                        <a:t>Inicio de Embarazo</a:t>
                      </a:r>
                    </a:p>
                  </a:txBody>
                  <a:tcPr marL="9525" marR="9525" marT="9525" marB="0">
                    <a:lnL>
                      <a:noFill/>
                    </a:lnL>
                    <a:lnR>
                      <a:noFill/>
                    </a:lnR>
                    <a:lnT>
                      <a:noFill/>
                    </a:lnT>
                    <a:lnB>
                      <a:noFill/>
                    </a:lnB>
                  </a:tcPr>
                </a:tc>
                <a:tc hMerge="1">
                  <a:txBody>
                    <a:bodyPr/>
                    <a:lstStyle/>
                    <a:p>
                      <a:endParaRPr lang="es-CL"/>
                    </a:p>
                  </a:txBody>
                  <a:tcPr/>
                </a:tc>
                <a:tc gridSpan="2">
                  <a:txBody>
                    <a:bodyPr/>
                    <a:lstStyle/>
                    <a:p>
                      <a:pPr algn="ctr" fontAlgn="t"/>
                      <a:r>
                        <a:rPr lang="es-CL" sz="1100" b="0" i="0" u="none" strike="noStrike">
                          <a:solidFill>
                            <a:schemeClr val="tx1"/>
                          </a:solidFill>
                          <a:effectLst/>
                          <a:latin typeface="Calibri"/>
                        </a:rPr>
                        <a:t>6 semanas ó 42 días Prenatal</a:t>
                      </a:r>
                    </a:p>
                  </a:txBody>
                  <a:tcPr marL="9525" marR="9525" marT="9525" marB="0">
                    <a:lnL>
                      <a:noFill/>
                    </a:lnL>
                    <a:lnR>
                      <a:noFill/>
                    </a:lnR>
                    <a:lnT>
                      <a:noFill/>
                    </a:lnT>
                    <a:lnB>
                      <a:noFill/>
                    </a:lnB>
                  </a:tcPr>
                </a:tc>
                <a:tc hMerge="1">
                  <a:txBody>
                    <a:bodyPr/>
                    <a:lstStyle/>
                    <a:p>
                      <a:endParaRPr lang="es-CL"/>
                    </a:p>
                  </a:txBody>
                  <a:tcPr/>
                </a:tc>
                <a:tc gridSpan="2">
                  <a:txBody>
                    <a:bodyPr/>
                    <a:lstStyle/>
                    <a:p>
                      <a:pPr algn="ctr" fontAlgn="t"/>
                      <a:r>
                        <a:rPr lang="es-CL" sz="1100" b="0" i="0" u="none" strike="noStrike">
                          <a:solidFill>
                            <a:schemeClr val="tx1"/>
                          </a:solidFill>
                          <a:effectLst/>
                          <a:latin typeface="Calibri"/>
                        </a:rPr>
                        <a:t>Nacimiento</a:t>
                      </a:r>
                    </a:p>
                  </a:txBody>
                  <a:tcPr marL="9525" marR="9525" marT="9525" marB="0">
                    <a:lnL>
                      <a:noFill/>
                    </a:lnL>
                    <a:lnR>
                      <a:noFill/>
                    </a:lnR>
                    <a:lnT>
                      <a:noFill/>
                    </a:lnT>
                    <a:lnB>
                      <a:noFill/>
                    </a:lnB>
                  </a:tcPr>
                </a:tc>
                <a:tc hMerge="1">
                  <a:txBody>
                    <a:bodyPr/>
                    <a:lstStyle/>
                    <a:p>
                      <a:endParaRPr lang="es-CL"/>
                    </a:p>
                  </a:txBody>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gridSpan="2">
                  <a:txBody>
                    <a:bodyPr/>
                    <a:lstStyle/>
                    <a:p>
                      <a:pPr algn="ctr" fontAlgn="t"/>
                      <a:r>
                        <a:rPr lang="es-CL" sz="1100" b="0" i="0" u="none" strike="noStrike">
                          <a:solidFill>
                            <a:schemeClr val="tx1"/>
                          </a:solidFill>
                          <a:effectLst/>
                          <a:latin typeface="Calibri"/>
                        </a:rPr>
                        <a:t>12 Semanas ó 84 días PosNatal</a:t>
                      </a:r>
                    </a:p>
                  </a:txBody>
                  <a:tcPr marL="9525" marR="9525" marT="9525" marB="0">
                    <a:lnL>
                      <a:noFill/>
                    </a:lnL>
                    <a:lnR>
                      <a:noFill/>
                    </a:lnR>
                    <a:lnT>
                      <a:noFill/>
                    </a:lnT>
                    <a:lnB>
                      <a:noFill/>
                    </a:lnB>
                  </a:tcPr>
                </a:tc>
                <a:tc hMerge="1">
                  <a:txBody>
                    <a:bodyPr/>
                    <a:lstStyle/>
                    <a:p>
                      <a:endParaRPr lang="es-CL"/>
                    </a:p>
                  </a:txBody>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chemeClr val="tx1"/>
                        </a:solidFill>
                        <a:effectLst/>
                        <a:latin typeface="Calibri"/>
                      </a:endParaRPr>
                    </a:p>
                  </a:txBody>
                  <a:tcPr marL="9525" marR="9525" marT="9525" marB="0" anchor="b">
                    <a:lnL>
                      <a:noFill/>
                    </a:lnL>
                    <a:lnR>
                      <a:noFill/>
                    </a:lnR>
                    <a:lnT>
                      <a:noFill/>
                    </a:lnT>
                    <a:lnB>
                      <a:noFill/>
                    </a:lnB>
                  </a:tcPr>
                </a:tc>
                <a:tc gridSpan="2">
                  <a:txBody>
                    <a:bodyPr/>
                    <a:lstStyle/>
                    <a:p>
                      <a:pPr algn="ctr" fontAlgn="b"/>
                      <a:r>
                        <a:rPr lang="es-CL" sz="1100" b="0" i="0" u="none" strike="noStrike" dirty="0">
                          <a:solidFill>
                            <a:schemeClr val="tx1"/>
                          </a:solidFill>
                          <a:effectLst/>
                          <a:latin typeface="Calibri"/>
                        </a:rPr>
                        <a:t>1 año y 12 semanas Fin Fuero Maternal</a:t>
                      </a:r>
                    </a:p>
                  </a:txBody>
                  <a:tcPr marL="9525" marR="9525" marT="9525" marB="0" anchor="b">
                    <a:lnL>
                      <a:noFill/>
                    </a:lnL>
                    <a:lnR>
                      <a:noFill/>
                    </a:lnR>
                    <a:lnT>
                      <a:noFill/>
                    </a:lnT>
                    <a:lnB>
                      <a:noFill/>
                    </a:lnB>
                  </a:tcPr>
                </a:tc>
                <a:tc hMerge="1">
                  <a:txBody>
                    <a:bodyPr/>
                    <a:lstStyle/>
                    <a:p>
                      <a:endParaRPr lang="es-CL"/>
                    </a:p>
                  </a:txBody>
                  <a:tcPr/>
                </a:tc>
              </a:tr>
            </a:tbl>
          </a:graphicData>
        </a:graphic>
      </p:graphicFrame>
    </p:spTree>
    <p:extLst>
      <p:ext uri="{BB962C8B-B14F-4D97-AF65-F5344CB8AC3E}">
        <p14:creationId xmlns:p14="http://schemas.microsoft.com/office/powerpoint/2010/main" val="93644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Fuero </a:t>
            </a:r>
            <a:r>
              <a:rPr lang="es-CL" dirty="0" smtClean="0"/>
              <a:t>Sindical</a:t>
            </a:r>
            <a:endParaRPr lang="es-CL" dirty="0"/>
          </a:p>
        </p:txBody>
      </p:sp>
      <p:sp>
        <p:nvSpPr>
          <p:cNvPr id="3" name="2 Marcador de contenido"/>
          <p:cNvSpPr>
            <a:spLocks noGrp="1"/>
          </p:cNvSpPr>
          <p:nvPr>
            <p:ph idx="1"/>
          </p:nvPr>
        </p:nvSpPr>
        <p:spPr/>
        <p:txBody>
          <a:bodyPr/>
          <a:lstStyle/>
          <a:p>
            <a:pPr marL="36576" indent="0">
              <a:buNone/>
            </a:pPr>
            <a:r>
              <a:rPr lang="es-CL" dirty="0" smtClean="0"/>
              <a:t>Las normas laborales, definen el fuero laboral como la garantía que gozan algunos trabajadores de no ser despedidos, ni trasladados a otros establecimientos de la misma empresa o a un municipio distinto, sin justa causa, previamente calificada por el juez de trabajo.</a:t>
            </a:r>
            <a:endParaRPr lang="es-CL" dirty="0"/>
          </a:p>
        </p:txBody>
      </p:sp>
    </p:spTree>
    <p:extLst>
      <p:ext uri="{BB962C8B-B14F-4D97-AF65-F5344CB8AC3E}">
        <p14:creationId xmlns:p14="http://schemas.microsoft.com/office/powerpoint/2010/main" val="1120469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Fuero </a:t>
            </a:r>
            <a:r>
              <a:rPr lang="es-CL" dirty="0" smtClean="0"/>
              <a:t>Sindical</a:t>
            </a:r>
            <a:endParaRPr lang="es-CL" dirty="0"/>
          </a:p>
        </p:txBody>
      </p:sp>
      <p:sp>
        <p:nvSpPr>
          <p:cNvPr id="3" name="2 Marcador de contenido"/>
          <p:cNvSpPr>
            <a:spLocks noGrp="1"/>
          </p:cNvSpPr>
          <p:nvPr>
            <p:ph idx="1"/>
          </p:nvPr>
        </p:nvSpPr>
        <p:spPr/>
        <p:txBody>
          <a:bodyPr>
            <a:normAutofit fontScale="85000" lnSpcReduction="20000"/>
          </a:bodyPr>
          <a:lstStyle/>
          <a:p>
            <a:r>
              <a:rPr lang="es-CL" dirty="0" smtClean="0"/>
              <a:t>Duración.</a:t>
            </a:r>
          </a:p>
          <a:p>
            <a:pPr marL="36576" indent="0">
              <a:buNone/>
            </a:pPr>
            <a:endParaRPr lang="es-CL" dirty="0" smtClean="0"/>
          </a:p>
          <a:p>
            <a:pPr marL="36576" indent="0" algn="just">
              <a:buNone/>
            </a:pPr>
            <a:r>
              <a:rPr lang="es-CL" dirty="0" smtClean="0"/>
              <a:t>De acuerdo a lo previsto en el Art. 243 del código del trabajo, los directores sindicales gozan del fuero laboral desde la fecha de su elección y hasta seis meses después de haber cesado en el cargo. Lo anterior implica que el empleador no podrá poner termino al contrato sin una autorización previa del juez competente, quien podrá concederla en los casos de las causales señaladas en los N° 4 y 5 del Art. 159 y en las del Art. 160 del Código del Trabajo.</a:t>
            </a:r>
            <a:endParaRPr lang="es-CL" dirty="0"/>
          </a:p>
        </p:txBody>
      </p:sp>
    </p:spTree>
    <p:extLst>
      <p:ext uri="{BB962C8B-B14F-4D97-AF65-F5344CB8AC3E}">
        <p14:creationId xmlns:p14="http://schemas.microsoft.com/office/powerpoint/2010/main" val="341972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atin typeface="+mn-lt"/>
              </a:rPr>
              <a:t>Contrato de Trabajo</a:t>
            </a:r>
            <a:endParaRPr lang="es-CL" dirty="0">
              <a:latin typeface="+mn-lt"/>
            </a:endParaRPr>
          </a:p>
        </p:txBody>
      </p:sp>
      <p:sp>
        <p:nvSpPr>
          <p:cNvPr id="3" name="2 Marcador de contenido"/>
          <p:cNvSpPr>
            <a:spLocks noGrp="1"/>
          </p:cNvSpPr>
          <p:nvPr>
            <p:ph idx="1"/>
          </p:nvPr>
        </p:nvSpPr>
        <p:spPr/>
        <p:txBody>
          <a:bodyPr>
            <a:normAutofit/>
          </a:bodyPr>
          <a:lstStyle/>
          <a:p>
            <a:pPr marL="36576" indent="0">
              <a:buNone/>
            </a:pPr>
            <a:r>
              <a:rPr lang="es-CL" sz="2800" dirty="0">
                <a:latin typeface="Andalus" pitchFamily="18" charset="-78"/>
                <a:cs typeface="Andalus" pitchFamily="18" charset="-78"/>
              </a:rPr>
              <a:t/>
            </a:r>
            <a:br>
              <a:rPr lang="es-CL" sz="2800" dirty="0">
                <a:latin typeface="Andalus" pitchFamily="18" charset="-78"/>
                <a:cs typeface="Andalus" pitchFamily="18" charset="-78"/>
              </a:rPr>
            </a:br>
            <a:r>
              <a:rPr lang="es-CL" sz="2800" dirty="0" smtClean="0">
                <a:cs typeface="Andalus" pitchFamily="18" charset="-78"/>
              </a:rPr>
              <a:t>Es </a:t>
            </a:r>
            <a:r>
              <a:rPr lang="es-CL" sz="2800" dirty="0">
                <a:cs typeface="Andalus" pitchFamily="18" charset="-78"/>
              </a:rPr>
              <a:t>una convención (acuerdo de voluntad), por la cual el empleador y el empleado dependiente, se obligan recíprocamente, este a prestar servicios bajo dependencia o subordinación del primero y aquel a pagar por estos servicios, una remuneración determinada.</a:t>
            </a:r>
            <a:endParaRPr lang="es-CL" sz="2800" dirty="0"/>
          </a:p>
        </p:txBody>
      </p:sp>
    </p:spTree>
    <p:extLst>
      <p:ext uri="{BB962C8B-B14F-4D97-AF65-F5344CB8AC3E}">
        <p14:creationId xmlns:p14="http://schemas.microsoft.com/office/powerpoint/2010/main" val="140512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AFP</a:t>
            </a:r>
            <a:endParaRPr lang="es-CL" dirty="0"/>
          </a:p>
        </p:txBody>
      </p:sp>
      <p:sp>
        <p:nvSpPr>
          <p:cNvPr id="3" name="2 Marcador de contenido"/>
          <p:cNvSpPr>
            <a:spLocks noGrp="1"/>
          </p:cNvSpPr>
          <p:nvPr>
            <p:ph idx="1"/>
          </p:nvPr>
        </p:nvSpPr>
        <p:spPr/>
        <p:txBody>
          <a:bodyPr>
            <a:normAutofit fontScale="92500" lnSpcReduction="10000"/>
          </a:bodyPr>
          <a:lstStyle/>
          <a:p>
            <a:pPr marL="36576" indent="0" algn="just">
              <a:buNone/>
            </a:pPr>
            <a:r>
              <a:rPr lang="es-CL" dirty="0" smtClean="0"/>
              <a:t>Las administradores de fondo de pensiones (AFP) son sociedades anónimas que tienen por objetivo, administrar un fondo de pensiones y otorgar a sus afiliados las prestaciones que establece la ley.</a:t>
            </a:r>
          </a:p>
          <a:p>
            <a:pPr marL="36576" indent="0" algn="just">
              <a:buNone/>
            </a:pPr>
            <a:r>
              <a:rPr lang="es-CL" dirty="0" smtClean="0"/>
              <a:t>De acuerdo al actual sistema de, los fondos se dividen en 5 categorías (A,B,C,D,E), siendo el mas riesgoso el fondo A y el </a:t>
            </a:r>
            <a:r>
              <a:rPr lang="es-CL" dirty="0" smtClean="0"/>
              <a:t>menos </a:t>
            </a:r>
            <a:r>
              <a:rPr lang="es-CL" dirty="0" smtClean="0"/>
              <a:t>riesgoso E.</a:t>
            </a:r>
          </a:p>
          <a:p>
            <a:pPr marL="36576" indent="0" algn="just">
              <a:buNone/>
            </a:pPr>
            <a:r>
              <a:rPr lang="es-CL" dirty="0" smtClean="0"/>
              <a:t>El porcentaje de sus Cotizaciones fluctúa entre 10,41% y el 11,48%.</a:t>
            </a:r>
          </a:p>
          <a:p>
            <a:pPr marL="36576" indent="0">
              <a:buNone/>
            </a:pPr>
            <a:endParaRPr lang="es-CL" dirty="0"/>
          </a:p>
        </p:txBody>
      </p:sp>
    </p:spTree>
    <p:extLst>
      <p:ext uri="{BB962C8B-B14F-4D97-AF65-F5344CB8AC3E}">
        <p14:creationId xmlns:p14="http://schemas.microsoft.com/office/powerpoint/2010/main" val="1120469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AFP</a:t>
            </a:r>
            <a:endParaRPr lang="es-CL" dirty="0"/>
          </a:p>
        </p:txBody>
      </p:sp>
      <p:sp>
        <p:nvSpPr>
          <p:cNvPr id="3" name="2 Marcador de contenido"/>
          <p:cNvSpPr>
            <a:spLocks noGrp="1"/>
          </p:cNvSpPr>
          <p:nvPr>
            <p:ph idx="1"/>
          </p:nvPr>
        </p:nvSpPr>
        <p:spPr/>
        <p:txBody>
          <a:bodyPr>
            <a:normAutofit/>
          </a:bodyPr>
          <a:lstStyle/>
          <a:p>
            <a:pPr marL="36576" indent="0">
              <a:buNone/>
            </a:pPr>
            <a:r>
              <a:rPr lang="es-CL" dirty="0" smtClean="0"/>
              <a:t>Alguna de las entidades que pertenecen a las AFP son:</a:t>
            </a:r>
          </a:p>
          <a:p>
            <a:r>
              <a:rPr lang="es-CL" dirty="0" smtClean="0"/>
              <a:t>CAPITAL.</a:t>
            </a:r>
          </a:p>
          <a:p>
            <a:r>
              <a:rPr lang="es-CL" dirty="0" smtClean="0"/>
              <a:t>CUPRUM.</a:t>
            </a:r>
          </a:p>
          <a:p>
            <a:r>
              <a:rPr lang="es-CL" dirty="0" smtClean="0"/>
              <a:t>HABITAT.</a:t>
            </a:r>
          </a:p>
          <a:p>
            <a:r>
              <a:rPr lang="es-CL" dirty="0" smtClean="0"/>
              <a:t>MODELO.</a:t>
            </a:r>
          </a:p>
          <a:p>
            <a:r>
              <a:rPr lang="es-CL" dirty="0" smtClean="0"/>
              <a:t>PLAN VITAL.</a:t>
            </a:r>
          </a:p>
          <a:p>
            <a:r>
              <a:rPr lang="es-CL" dirty="0" smtClean="0"/>
              <a:t>PROVIDA.</a:t>
            </a:r>
          </a:p>
          <a:p>
            <a:pPr marL="36576" indent="0">
              <a:buNone/>
            </a:pPr>
            <a:endParaRPr lang="es-CL" dirty="0"/>
          </a:p>
        </p:txBody>
      </p:sp>
    </p:spTree>
    <p:extLst>
      <p:ext uri="{BB962C8B-B14F-4D97-AF65-F5344CB8AC3E}">
        <p14:creationId xmlns:p14="http://schemas.microsoft.com/office/powerpoint/2010/main" val="42494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arn(inVertical)">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Fonasa</a:t>
            </a:r>
            <a:endParaRPr lang="es-CL" dirty="0"/>
          </a:p>
        </p:txBody>
      </p:sp>
      <p:sp>
        <p:nvSpPr>
          <p:cNvPr id="3" name="2 Marcador de contenido"/>
          <p:cNvSpPr>
            <a:spLocks noGrp="1"/>
          </p:cNvSpPr>
          <p:nvPr>
            <p:ph idx="1"/>
          </p:nvPr>
        </p:nvSpPr>
        <p:spPr/>
        <p:txBody>
          <a:bodyPr/>
          <a:lstStyle/>
          <a:p>
            <a:pPr marL="36576" indent="0" algn="just">
              <a:buNone/>
            </a:pPr>
            <a:r>
              <a:rPr lang="es-CL" dirty="0" smtClean="0"/>
              <a:t>Fondo Nacional De Salud, Es el organismo publico encargado de otorgar cobertura de atención, tanto a las personas que cotizan el 7% de sus ingresos mensuales en Fonasa, como a aquellas que, por carecer de recursos propios, financia el estado a través de un aporte fiscal directo.</a:t>
            </a:r>
            <a:endParaRPr lang="es-CL" dirty="0"/>
          </a:p>
        </p:txBody>
      </p:sp>
    </p:spTree>
    <p:extLst>
      <p:ext uri="{BB962C8B-B14F-4D97-AF65-F5344CB8AC3E}">
        <p14:creationId xmlns:p14="http://schemas.microsoft.com/office/powerpoint/2010/main" val="341972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Isapres.</a:t>
            </a:r>
            <a:endParaRPr lang="es-CL" dirty="0"/>
          </a:p>
        </p:txBody>
      </p:sp>
      <p:sp>
        <p:nvSpPr>
          <p:cNvPr id="3" name="2 Marcador de contenido"/>
          <p:cNvSpPr>
            <a:spLocks noGrp="1"/>
          </p:cNvSpPr>
          <p:nvPr>
            <p:ph idx="1"/>
          </p:nvPr>
        </p:nvSpPr>
        <p:spPr/>
        <p:txBody>
          <a:bodyPr/>
          <a:lstStyle/>
          <a:p>
            <a:pPr marL="36576" indent="0" algn="just">
              <a:buNone/>
            </a:pPr>
            <a:r>
              <a:rPr lang="es-CL" dirty="0" smtClean="0"/>
              <a:t>Son instituciones de salud previsional privadas, que tienen por objetivo exclusivo otorgar el financiamiento de las prestaciones y beneficios de salud, si como las actividades que sean afines o complementarias de ese fin.</a:t>
            </a:r>
            <a:endParaRPr lang="es-CL" dirty="0"/>
          </a:p>
        </p:txBody>
      </p:sp>
    </p:spTree>
    <p:extLst>
      <p:ext uri="{BB962C8B-B14F-4D97-AF65-F5344CB8AC3E}">
        <p14:creationId xmlns:p14="http://schemas.microsoft.com/office/powerpoint/2010/main" val="67455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ISP</a:t>
            </a:r>
            <a:endParaRPr lang="es-CL" dirty="0"/>
          </a:p>
        </p:txBody>
      </p:sp>
      <p:sp>
        <p:nvSpPr>
          <p:cNvPr id="3" name="2 Marcador de contenido"/>
          <p:cNvSpPr>
            <a:spLocks noGrp="1"/>
          </p:cNvSpPr>
          <p:nvPr>
            <p:ph idx="1"/>
          </p:nvPr>
        </p:nvSpPr>
        <p:spPr/>
        <p:txBody>
          <a:bodyPr>
            <a:normAutofit fontScale="85000" lnSpcReduction="10000"/>
          </a:bodyPr>
          <a:lstStyle/>
          <a:p>
            <a:pPr marL="36576" indent="0" algn="just">
              <a:buNone/>
            </a:pPr>
            <a:r>
              <a:rPr lang="es-CL" dirty="0" smtClean="0"/>
              <a:t>Es el Instituto de Salud Publica de Chile ISP, es un servicio </a:t>
            </a:r>
            <a:r>
              <a:rPr lang="es-CL" dirty="0" smtClean="0"/>
              <a:t>público</a:t>
            </a:r>
            <a:r>
              <a:rPr lang="es-CL" dirty="0" smtClean="0"/>
              <a:t>, que posee autonomía de gestión y  esta dotado de personalidad jurídica y de patrimonio propio, dependiendo del Ministerio de Salud para la aprobación de sus políticas, normas y planes generales de actividades, así como en la supervisión de ejecución.</a:t>
            </a:r>
          </a:p>
          <a:p>
            <a:pPr marL="36576" indent="0" algn="just">
              <a:buNone/>
            </a:pPr>
            <a:r>
              <a:rPr lang="es-CL" dirty="0" smtClean="0"/>
              <a:t>Su misión es contribuir al mejoramiento de la salud de la población, garantizando la calidad de bienes y servicios, a través del fortalecimiento de la referencia, la fiscalización y la normalización. </a:t>
            </a:r>
            <a:endParaRPr lang="es-CL" dirty="0"/>
          </a:p>
        </p:txBody>
      </p:sp>
    </p:spTree>
    <p:extLst>
      <p:ext uri="{BB962C8B-B14F-4D97-AF65-F5344CB8AC3E}">
        <p14:creationId xmlns:p14="http://schemas.microsoft.com/office/powerpoint/2010/main" val="138275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ACHS</a:t>
            </a:r>
            <a:endParaRPr lang="es-CL" dirty="0"/>
          </a:p>
        </p:txBody>
      </p:sp>
      <p:sp>
        <p:nvSpPr>
          <p:cNvPr id="3" name="2 Marcador de contenido"/>
          <p:cNvSpPr>
            <a:spLocks noGrp="1"/>
          </p:cNvSpPr>
          <p:nvPr>
            <p:ph idx="1"/>
          </p:nvPr>
        </p:nvSpPr>
        <p:spPr/>
        <p:txBody>
          <a:bodyPr>
            <a:normAutofit fontScale="85000" lnSpcReduction="10000"/>
          </a:bodyPr>
          <a:lstStyle/>
          <a:p>
            <a:pPr marL="36576" indent="0" algn="just">
              <a:buNone/>
            </a:pPr>
            <a:r>
              <a:rPr lang="es-CL" dirty="0" smtClean="0"/>
              <a:t>Asociación Chilena </a:t>
            </a:r>
            <a:r>
              <a:rPr lang="es-CL" dirty="0"/>
              <a:t>de Seguridad, es una mutualidad privada sin fines de lucro, </a:t>
            </a:r>
            <a:r>
              <a:rPr lang="es-CL" dirty="0" smtClean="0"/>
              <a:t>Asociada </a:t>
            </a:r>
            <a:r>
              <a:rPr lang="es-CL" dirty="0"/>
              <a:t>a la Sociedad de Fomento Fabril (SOFOFA</a:t>
            </a:r>
            <a:r>
              <a:rPr lang="es-CL" dirty="0" smtClean="0"/>
              <a:t>), </a:t>
            </a:r>
            <a:r>
              <a:rPr lang="es-CL" dirty="0"/>
              <a:t>administradora del seguro social contra riesgos de accidentes del trabajo y enfermedades profesionales contemplado en la Ley 16.744</a:t>
            </a:r>
            <a:r>
              <a:rPr lang="es-CL" dirty="0" smtClean="0"/>
              <a:t>.</a:t>
            </a:r>
          </a:p>
          <a:p>
            <a:pPr marL="36576" indent="0" algn="just">
              <a:buNone/>
            </a:pPr>
            <a:r>
              <a:rPr lang="es-CL" dirty="0"/>
              <a:t>Otorga cobertura total a los siniestros por accidentes laborales y desarrolla programas de prevención de riesgos en </a:t>
            </a:r>
            <a:r>
              <a:rPr lang="es-CL" dirty="0" smtClean="0"/>
              <a:t>Chile. Tiene  a su cargo el hospital del Trabajador de Santiago y una extensa red de hospitales, clínicas y centros de atención de accidentes de trabajo.</a:t>
            </a:r>
            <a:endParaRPr lang="es-CL" dirty="0"/>
          </a:p>
        </p:txBody>
      </p:sp>
    </p:spTree>
    <p:extLst>
      <p:ext uri="{BB962C8B-B14F-4D97-AF65-F5344CB8AC3E}">
        <p14:creationId xmlns:p14="http://schemas.microsoft.com/office/powerpoint/2010/main" val="318252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Empleador y Empleado</a:t>
            </a:r>
            <a:endParaRPr lang="es-CL" dirty="0"/>
          </a:p>
        </p:txBody>
      </p:sp>
      <p:sp>
        <p:nvSpPr>
          <p:cNvPr id="3" name="2 Marcador de contenido"/>
          <p:cNvSpPr>
            <a:spLocks noGrp="1"/>
          </p:cNvSpPr>
          <p:nvPr>
            <p:ph idx="1"/>
          </p:nvPr>
        </p:nvSpPr>
        <p:spPr/>
        <p:txBody>
          <a:bodyPr>
            <a:normAutofit fontScale="92500" lnSpcReduction="20000"/>
          </a:bodyPr>
          <a:lstStyle/>
          <a:p>
            <a:r>
              <a:rPr lang="es-CL" dirty="0" smtClean="0"/>
              <a:t>Empleador.</a:t>
            </a:r>
          </a:p>
          <a:p>
            <a:pPr marL="36576" indent="0">
              <a:buNone/>
            </a:pPr>
            <a:r>
              <a:rPr lang="es-CL" dirty="0"/>
              <a:t>	</a:t>
            </a:r>
            <a:r>
              <a:rPr lang="es-CL" dirty="0" smtClean="0"/>
              <a:t>Persona natural o jurídica que utiliza 	servicios intelectuales, materia de 	una 	o más personas en virtud de un 	contrato.</a:t>
            </a:r>
          </a:p>
          <a:p>
            <a:r>
              <a:rPr lang="es-CL" dirty="0" smtClean="0"/>
              <a:t>Empleado.</a:t>
            </a:r>
          </a:p>
          <a:p>
            <a:pPr marL="36576" indent="0">
              <a:buNone/>
            </a:pPr>
            <a:r>
              <a:rPr lang="es-CL" dirty="0"/>
              <a:t>	</a:t>
            </a:r>
            <a:r>
              <a:rPr lang="es-CL" dirty="0" smtClean="0"/>
              <a:t>Toda persona natural que presta 	servicios personales, intelectuales o 	materiales bajo dependencia o 	subordinación en virtud de un contrato 	de trabajo.</a:t>
            </a:r>
          </a:p>
        </p:txBody>
      </p:sp>
    </p:spTree>
    <p:extLst>
      <p:ext uri="{BB962C8B-B14F-4D97-AF65-F5344CB8AC3E}">
        <p14:creationId xmlns:p14="http://schemas.microsoft.com/office/powerpoint/2010/main" val="125838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Contratos</a:t>
            </a:r>
            <a:endParaRPr lang="es-CL"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174880635"/>
              </p:ext>
            </p:extLst>
          </p:nvPr>
        </p:nvGraphicFramePr>
        <p:xfrm>
          <a:off x="755576" y="1268767"/>
          <a:ext cx="7560840" cy="4536496"/>
        </p:xfrm>
        <a:graphic>
          <a:graphicData uri="http://schemas.openxmlformats.org/drawingml/2006/table">
            <a:tbl>
              <a:tblPr/>
              <a:tblGrid>
                <a:gridCol w="1087891"/>
                <a:gridCol w="670866"/>
                <a:gridCol w="1921940"/>
                <a:gridCol w="1124153"/>
                <a:gridCol w="2755990"/>
              </a:tblGrid>
              <a:tr h="414120">
                <a:tc>
                  <a:txBody>
                    <a:bodyPr/>
                    <a:lstStyle/>
                    <a:p>
                      <a:pPr algn="ctr" fontAlgn="ctr"/>
                      <a:endParaRPr lang="es-CL" sz="1200" b="0" i="0" u="none" strike="noStrike" dirty="0">
                        <a:solidFill>
                          <a:schemeClr val="tx1"/>
                        </a:solidFill>
                        <a:effectLst/>
                        <a:latin typeface="Calibri"/>
                      </a:endParaRPr>
                    </a:p>
                  </a:txBody>
                  <a:tcPr marL="0" marR="0" marT="0" marB="0" anchor="ctr">
                    <a:lnL>
                      <a:noFill/>
                    </a:lnL>
                    <a:lnR>
                      <a:noFill/>
                    </a:lnR>
                    <a:lnT>
                      <a:noFill/>
                    </a:lnT>
                    <a:lnB>
                      <a:noFill/>
                    </a:lnB>
                  </a:tcPr>
                </a:tc>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414120">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rowSpan="9">
                  <a:txBody>
                    <a:bodyPr/>
                    <a:lstStyle/>
                    <a:p>
                      <a:pPr algn="ctr" fontAlgn="ctr"/>
                      <a:endParaRPr lang="es-CL" sz="1200" b="0" i="0" u="none" strike="noStrike" dirty="0">
                        <a:solidFill>
                          <a:srgbClr val="000000"/>
                        </a:solidFill>
                        <a:effectLst/>
                        <a:latin typeface="Calibri"/>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s-CL" sz="1600" b="1" i="0" u="none" strike="noStrike" dirty="0">
                          <a:solidFill>
                            <a:schemeClr val="tx1"/>
                          </a:solidFill>
                          <a:effectLst/>
                          <a:latin typeface="Calibri"/>
                        </a:rPr>
                        <a:t>Contrato Indefinido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120">
                <a:tc>
                  <a:txBody>
                    <a:bodyPr/>
                    <a:lstStyle/>
                    <a:p>
                      <a:pPr algn="ctr" fontAlgn="ctr"/>
                      <a:endParaRPr lang="es-CL" sz="1200" b="0" i="0" u="none" strike="noStrike" dirty="0">
                        <a:solidFill>
                          <a:schemeClr val="tx1"/>
                        </a:solidFill>
                        <a:effectLst/>
                        <a:latin typeface="Calibri"/>
                      </a:endParaRPr>
                    </a:p>
                  </a:txBody>
                  <a:tcPr marL="0" marR="0" marT="0" marB="0" anchor="ctr">
                    <a:lnL>
                      <a:noFill/>
                    </a:lnL>
                    <a:lnR>
                      <a:noFill/>
                    </a:lnR>
                    <a:lnT>
                      <a:noFill/>
                    </a:lnT>
                    <a:lnB>
                      <a:noFill/>
                    </a:lnB>
                  </a:tcPr>
                </a:tc>
                <a:tc rowSpan="7">
                  <a:txBody>
                    <a:bodyPr/>
                    <a:lstStyle/>
                    <a:p>
                      <a:pPr algn="ctr" fontAlgn="ctr"/>
                      <a:endParaRPr lang="es-CL" sz="1200" b="0" i="0" u="none" strike="noStrike">
                        <a:solidFill>
                          <a:schemeClr val="tx1"/>
                        </a:solidFill>
                        <a:effectLst/>
                        <a:latin typeface="Calibri"/>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s-CL" sz="1600" b="1" i="0" u="none" strike="noStrike" dirty="0">
                          <a:solidFill>
                            <a:schemeClr val="tx1"/>
                          </a:solidFill>
                          <a:effectLst/>
                          <a:latin typeface="Calibri"/>
                        </a:rPr>
                        <a:t>Contrato Colectivo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CL"/>
                    </a:p>
                  </a:txBody>
                  <a:tcPr/>
                </a:tc>
                <a:tc>
                  <a:txBody>
                    <a:bodyPr/>
                    <a:lstStyle/>
                    <a:p>
                      <a:pPr algn="ctr" fontAlgn="ctr"/>
                      <a:endParaRPr lang="es-CL" sz="1600" b="1" i="0" u="none" strike="noStrike" dirty="0">
                        <a:solidFill>
                          <a:schemeClr val="tx1"/>
                        </a:solidFill>
                        <a:effectLst/>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120">
                <a:tc>
                  <a:txBody>
                    <a:bodyPr/>
                    <a:lstStyle/>
                    <a:p>
                      <a:pPr algn="ctr" fontAlgn="ctr"/>
                      <a:endParaRPr lang="es-CL" sz="1200" b="0" i="0" u="none" strike="noStrike" dirty="0">
                        <a:solidFill>
                          <a:schemeClr val="tx1"/>
                        </a:solidFill>
                        <a:effectLst/>
                        <a:latin typeface="Calibri"/>
                      </a:endParaRPr>
                    </a:p>
                  </a:txBody>
                  <a:tcPr marL="0" marR="0" marT="0" marB="0" anchor="ctr">
                    <a:lnL>
                      <a:noFill/>
                    </a:lnL>
                    <a:lnR>
                      <a:noFill/>
                    </a:lnR>
                    <a:lnT>
                      <a:noFill/>
                    </a:lnT>
                    <a:lnB>
                      <a:noFill/>
                    </a:lnB>
                  </a:tcPr>
                </a:tc>
                <a:tc vMerge="1">
                  <a:txBody>
                    <a:bodyPr/>
                    <a:lstStyle/>
                    <a:p>
                      <a:endParaRPr lang="es-CL"/>
                    </a:p>
                  </a:txBody>
                  <a:tcPr/>
                </a:tc>
                <a:tc>
                  <a:txBody>
                    <a:bodyPr/>
                    <a:lstStyle/>
                    <a:p>
                      <a:pPr algn="ctr" fontAlgn="ctr"/>
                      <a:endParaRPr lang="es-CL" sz="1200" b="0" i="0" u="none" strike="noStrike">
                        <a:solidFill>
                          <a:schemeClr val="tx1"/>
                        </a:solidFill>
                        <a:effectLst/>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s-CL"/>
                    </a:p>
                  </a:txBody>
                  <a:tcPr/>
                </a:tc>
                <a:tc>
                  <a:txBody>
                    <a:bodyPr/>
                    <a:lstStyle/>
                    <a:p>
                      <a:pPr algn="ctr" fontAlgn="ctr"/>
                      <a:r>
                        <a:rPr lang="es-CL" sz="1600" b="1" i="0" u="none" strike="noStrike" dirty="0">
                          <a:solidFill>
                            <a:schemeClr val="tx1"/>
                          </a:solidFill>
                          <a:effectLst/>
                          <a:latin typeface="Calibri"/>
                        </a:rPr>
                        <a:t>Contrato Plazo Fijo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120">
                <a:tc>
                  <a:txBody>
                    <a:bodyPr/>
                    <a:lstStyle/>
                    <a:p>
                      <a:pPr algn="ctr" fontAlgn="ctr"/>
                      <a:endParaRPr lang="es-CL" sz="1200" b="0" i="0" u="none" strike="noStrike" dirty="0">
                        <a:solidFill>
                          <a:schemeClr val="tx1"/>
                        </a:solidFill>
                        <a:effectLst/>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s-CL"/>
                    </a:p>
                  </a:txBody>
                  <a:tcPr/>
                </a:tc>
                <a:tc>
                  <a:txBody>
                    <a:bodyPr/>
                    <a:lstStyle/>
                    <a:p>
                      <a:pPr algn="ctr" fontAlgn="ctr"/>
                      <a:endParaRPr lang="es-CL" sz="1200" b="0" i="0" u="none" strike="noStrike" dirty="0">
                        <a:solidFill>
                          <a:schemeClr val="tx1"/>
                        </a:solidFill>
                        <a:effectLst/>
                        <a:latin typeface="Calibri"/>
                      </a:endParaRPr>
                    </a:p>
                  </a:txBody>
                  <a:tcPr marL="0" marR="0" marT="0" marB="0" anchor="ctr">
                    <a:lnL>
                      <a:noFill/>
                    </a:lnL>
                    <a:lnR>
                      <a:noFill/>
                    </a:lnR>
                    <a:lnT>
                      <a:noFill/>
                    </a:lnT>
                    <a:lnB>
                      <a:noFill/>
                    </a:lnB>
                  </a:tcPr>
                </a:tc>
                <a:tc vMerge="1">
                  <a:txBody>
                    <a:bodyPr/>
                    <a:lstStyle/>
                    <a:p>
                      <a:endParaRPr lang="es-CL"/>
                    </a:p>
                  </a:txBody>
                  <a:tcPr/>
                </a:tc>
                <a:tc>
                  <a:txBody>
                    <a:bodyPr/>
                    <a:lstStyle/>
                    <a:p>
                      <a:pPr algn="ctr" fontAlgn="ctr"/>
                      <a:endParaRPr lang="es-CL" sz="1600" b="1" i="0" u="none" strike="noStrike" dirty="0">
                        <a:solidFill>
                          <a:schemeClr val="tx1"/>
                        </a:solidFill>
                        <a:effectLst/>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120">
                <a:tc>
                  <a:txBody>
                    <a:bodyPr/>
                    <a:lstStyle/>
                    <a:p>
                      <a:pPr algn="ctr" fontAlgn="ctr"/>
                      <a:r>
                        <a:rPr lang="es-CL" sz="1600" b="1" i="0" u="none" strike="noStrike" dirty="0">
                          <a:solidFill>
                            <a:schemeClr val="tx1"/>
                          </a:solidFill>
                          <a:effectLst/>
                          <a:latin typeface="Calibri"/>
                        </a:rPr>
                        <a:t>Contratos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CL"/>
                    </a:p>
                  </a:txBody>
                  <a:tcPr/>
                </a:tc>
                <a:tc>
                  <a:txBody>
                    <a:bodyPr/>
                    <a:lstStyle/>
                    <a:p>
                      <a:pPr algn="ctr" fontAlgn="ctr"/>
                      <a:endParaRPr lang="es-CL" sz="1200" b="0" i="0" u="none" strike="noStrike" dirty="0">
                        <a:solidFill>
                          <a:schemeClr val="tx1"/>
                        </a:solidFill>
                        <a:effectLst/>
                        <a:latin typeface="Calibri"/>
                      </a:endParaRPr>
                    </a:p>
                  </a:txBody>
                  <a:tcPr marL="0" marR="0" marT="0" marB="0" anchor="ctr">
                    <a:lnL>
                      <a:noFill/>
                    </a:lnL>
                    <a:lnR>
                      <a:noFill/>
                    </a:lnR>
                    <a:lnT>
                      <a:noFill/>
                    </a:lnT>
                    <a:lnB>
                      <a:noFill/>
                    </a:lnB>
                  </a:tcPr>
                </a:tc>
                <a:tc vMerge="1">
                  <a:txBody>
                    <a:bodyPr/>
                    <a:lstStyle/>
                    <a:p>
                      <a:endParaRPr lang="es-CL"/>
                    </a:p>
                  </a:txBody>
                  <a:tcPr/>
                </a:tc>
                <a:tc>
                  <a:txBody>
                    <a:bodyPr/>
                    <a:lstStyle/>
                    <a:p>
                      <a:pPr algn="ctr" fontAlgn="ctr"/>
                      <a:r>
                        <a:rPr lang="pt-BR" sz="1600" b="1" i="0" u="none" strike="noStrike" dirty="0">
                          <a:solidFill>
                            <a:schemeClr val="tx1"/>
                          </a:solidFill>
                          <a:effectLst/>
                          <a:latin typeface="Calibri"/>
                        </a:rPr>
                        <a:t>Contrato de Obra o Faena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120">
                <a:tc>
                  <a:txBody>
                    <a:bodyPr/>
                    <a:lstStyle/>
                    <a:p>
                      <a:pPr algn="ctr" fontAlgn="ctr"/>
                      <a:endParaRPr lang="es-CL" sz="1200" b="0" i="0" u="none" strike="noStrike">
                        <a:solidFill>
                          <a:schemeClr val="tx1"/>
                        </a:solidFill>
                        <a:effectLst/>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s-CL"/>
                    </a:p>
                  </a:txBody>
                  <a:tcPr/>
                </a:tc>
                <a:tc>
                  <a:txBody>
                    <a:bodyPr/>
                    <a:lstStyle/>
                    <a:p>
                      <a:pPr algn="ctr" fontAlgn="ctr"/>
                      <a:endParaRPr lang="es-CL" sz="1200" b="0" i="0" u="none" strike="noStrike" dirty="0">
                        <a:solidFill>
                          <a:schemeClr val="tx1"/>
                        </a:solidFill>
                        <a:effectLst/>
                        <a:latin typeface="Calibri"/>
                      </a:endParaRPr>
                    </a:p>
                  </a:txBody>
                  <a:tcPr marL="0" marR="0" marT="0" marB="0" anchor="ctr">
                    <a:lnL>
                      <a:noFill/>
                    </a:lnL>
                    <a:lnR>
                      <a:noFill/>
                    </a:lnR>
                    <a:lnT>
                      <a:noFill/>
                    </a:lnT>
                    <a:lnB>
                      <a:noFill/>
                    </a:lnB>
                  </a:tcPr>
                </a:tc>
                <a:tc vMerge="1">
                  <a:txBody>
                    <a:bodyPr/>
                    <a:lstStyle/>
                    <a:p>
                      <a:endParaRPr lang="es-CL"/>
                    </a:p>
                  </a:txBody>
                  <a:tcPr/>
                </a:tc>
                <a:tc>
                  <a:txBody>
                    <a:bodyPr/>
                    <a:lstStyle/>
                    <a:p>
                      <a:pPr algn="ctr" fontAlgn="ctr"/>
                      <a:endParaRPr lang="es-CL" sz="1600" b="1" i="0" u="none" strike="noStrike" dirty="0">
                        <a:solidFill>
                          <a:schemeClr val="tx1"/>
                        </a:solidFill>
                        <a:effectLst/>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120">
                <a:tc>
                  <a:txBody>
                    <a:bodyPr/>
                    <a:lstStyle/>
                    <a:p>
                      <a:pPr algn="ctr" fontAlgn="ctr"/>
                      <a:endParaRPr lang="es-CL" sz="1200" b="0" i="0" u="none" strike="noStrike">
                        <a:solidFill>
                          <a:schemeClr val="tx1"/>
                        </a:solidFill>
                        <a:effectLst/>
                        <a:latin typeface="Calibri"/>
                      </a:endParaRPr>
                    </a:p>
                  </a:txBody>
                  <a:tcPr marL="0" marR="0" marT="0" marB="0" anchor="ctr">
                    <a:lnL>
                      <a:noFill/>
                    </a:lnL>
                    <a:lnR>
                      <a:noFill/>
                    </a:lnR>
                    <a:lnT>
                      <a:noFill/>
                    </a:lnT>
                    <a:lnB>
                      <a:noFill/>
                    </a:lnB>
                  </a:tcPr>
                </a:tc>
                <a:tc vMerge="1">
                  <a:txBody>
                    <a:bodyPr/>
                    <a:lstStyle/>
                    <a:p>
                      <a:endParaRPr lang="es-CL"/>
                    </a:p>
                  </a:txBody>
                  <a:tcPr/>
                </a:tc>
                <a:tc>
                  <a:txBody>
                    <a:bodyPr/>
                    <a:lstStyle/>
                    <a:p>
                      <a:pPr algn="ctr" fontAlgn="ctr"/>
                      <a:endParaRPr lang="es-CL" sz="1200" b="0" i="0" u="none" strike="noStrike" dirty="0">
                        <a:solidFill>
                          <a:schemeClr val="tx1"/>
                        </a:solidFill>
                        <a:effectLst/>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s-CL"/>
                    </a:p>
                  </a:txBody>
                  <a:tcPr/>
                </a:tc>
                <a:tc>
                  <a:txBody>
                    <a:bodyPr/>
                    <a:lstStyle/>
                    <a:p>
                      <a:pPr algn="ctr" fontAlgn="ctr"/>
                      <a:r>
                        <a:rPr lang="es-CL" sz="1600" b="1" i="0" u="none" strike="noStrike" dirty="0" smtClean="0">
                          <a:solidFill>
                            <a:schemeClr val="tx1"/>
                          </a:solidFill>
                          <a:effectLst/>
                          <a:latin typeface="Calibri"/>
                        </a:rPr>
                        <a:t>Contrato </a:t>
                      </a:r>
                      <a:r>
                        <a:rPr lang="es-CL" sz="1600" b="1" i="0" u="none" strike="noStrike" dirty="0">
                          <a:solidFill>
                            <a:schemeClr val="tx1"/>
                          </a:solidFill>
                          <a:effectLst/>
                          <a:latin typeface="Calibri"/>
                        </a:rPr>
                        <a:t>de Honorarios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120">
                <a:tc>
                  <a:txBody>
                    <a:bodyPr/>
                    <a:lstStyle/>
                    <a:p>
                      <a:pPr algn="ctr" fontAlgn="ctr"/>
                      <a:endParaRPr lang="es-CL" sz="1200" b="0" i="0" u="none" strike="noStrike">
                        <a:solidFill>
                          <a:schemeClr val="tx1"/>
                        </a:solidFill>
                        <a:effectLst/>
                        <a:latin typeface="Calibri"/>
                      </a:endParaRPr>
                    </a:p>
                  </a:txBody>
                  <a:tcPr marL="0" marR="0" marT="0" marB="0" anchor="ctr">
                    <a:lnL>
                      <a:noFill/>
                    </a:lnL>
                    <a:lnR>
                      <a:noFill/>
                    </a:lnR>
                    <a:lnT>
                      <a:noFill/>
                    </a:lnT>
                    <a:lnB>
                      <a:noFill/>
                    </a:lnB>
                  </a:tcPr>
                </a:tc>
                <a:tc vMerge="1">
                  <a:txBody>
                    <a:bodyPr/>
                    <a:lstStyle/>
                    <a:p>
                      <a:endParaRPr lang="es-CL"/>
                    </a:p>
                  </a:txBody>
                  <a:tcPr/>
                </a:tc>
                <a:tc>
                  <a:txBody>
                    <a:bodyPr/>
                    <a:lstStyle/>
                    <a:p>
                      <a:pPr algn="ctr" fontAlgn="ctr"/>
                      <a:r>
                        <a:rPr lang="es-CL" sz="1600" b="1" i="0" u="none" strike="noStrike" dirty="0">
                          <a:solidFill>
                            <a:schemeClr val="tx1"/>
                          </a:solidFill>
                          <a:effectLst/>
                          <a:latin typeface="Calibri"/>
                        </a:rPr>
                        <a:t>Contrato Individual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CL"/>
                    </a:p>
                  </a:txBody>
                  <a:tcPr/>
                </a:tc>
                <a:tc>
                  <a:txBody>
                    <a:bodyPr/>
                    <a:lstStyle/>
                    <a:p>
                      <a:pPr algn="ctr" fontAlgn="ctr"/>
                      <a:endParaRPr lang="es-CL" sz="1600" b="1" i="0" u="none" strike="noStrike" dirty="0">
                        <a:solidFill>
                          <a:schemeClr val="tx1"/>
                        </a:solidFill>
                        <a:effectLst/>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120">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s-CL"/>
                    </a:p>
                  </a:txBody>
                  <a:tcPr/>
                </a:tc>
                <a:tc>
                  <a:txBody>
                    <a:bodyPr/>
                    <a:lstStyle/>
                    <a:p>
                      <a:pPr algn="ctr" fontAlgn="ctr"/>
                      <a:r>
                        <a:rPr lang="es-CL" sz="1600" b="1" i="0" u="none" strike="noStrike" dirty="0">
                          <a:solidFill>
                            <a:schemeClr val="tx1"/>
                          </a:solidFill>
                          <a:effectLst/>
                          <a:latin typeface="Calibri"/>
                        </a:rPr>
                        <a:t>Contrato Especiales u Otros.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296">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L" sz="12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L" sz="1200" b="0" i="0" u="none" strike="noStrike" dirty="0">
                        <a:solidFill>
                          <a:srgbClr val="000000"/>
                        </a:solidFill>
                        <a:effectLst/>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9" name="3 Abrir llave"/>
          <p:cNvSpPr/>
          <p:nvPr/>
        </p:nvSpPr>
        <p:spPr>
          <a:xfrm>
            <a:off x="1907704" y="2276872"/>
            <a:ext cx="573782" cy="25922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s-CL" sz="1100" b="0">
              <a:solidFill>
                <a:schemeClr val="tx2"/>
              </a:solidFill>
            </a:endParaRPr>
          </a:p>
        </p:txBody>
      </p:sp>
      <p:sp>
        <p:nvSpPr>
          <p:cNvPr id="10" name="5 Cerrar llave"/>
          <p:cNvSpPr/>
          <p:nvPr/>
        </p:nvSpPr>
        <p:spPr>
          <a:xfrm>
            <a:off x="4499992" y="2276872"/>
            <a:ext cx="257175" cy="25202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s-CL" sz="1100" b="0">
              <a:solidFill>
                <a:schemeClr val="tx2"/>
              </a:solidFill>
            </a:endParaRPr>
          </a:p>
        </p:txBody>
      </p:sp>
      <p:sp>
        <p:nvSpPr>
          <p:cNvPr id="11" name="7 Abrir llave"/>
          <p:cNvSpPr/>
          <p:nvPr/>
        </p:nvSpPr>
        <p:spPr>
          <a:xfrm>
            <a:off x="4757167" y="1870137"/>
            <a:ext cx="814958" cy="3359063"/>
          </a:xfrm>
          <a:prstGeom prst="leftBrace">
            <a:avLst/>
          </a:prstGeom>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s-CL" sz="1100"/>
          </a:p>
        </p:txBody>
      </p:sp>
    </p:spTree>
    <p:extLst>
      <p:ext uri="{BB962C8B-B14F-4D97-AF65-F5344CB8AC3E}">
        <p14:creationId xmlns:p14="http://schemas.microsoft.com/office/powerpoint/2010/main" val="346235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latin typeface="+mn-lt"/>
              </a:rPr>
              <a:t>Contrato Colectivo</a:t>
            </a:r>
            <a:endParaRPr lang="es-CL" dirty="0">
              <a:latin typeface="+mn-lt"/>
            </a:endParaRPr>
          </a:p>
        </p:txBody>
      </p:sp>
      <p:sp>
        <p:nvSpPr>
          <p:cNvPr id="3" name="2 Marcador de contenido"/>
          <p:cNvSpPr>
            <a:spLocks noGrp="1"/>
          </p:cNvSpPr>
          <p:nvPr>
            <p:ph idx="1"/>
          </p:nvPr>
        </p:nvSpPr>
        <p:spPr/>
        <p:txBody>
          <a:bodyPr/>
          <a:lstStyle/>
          <a:p>
            <a:pPr marL="36576" indent="0" algn="just">
              <a:buNone/>
            </a:pPr>
            <a:r>
              <a:rPr lang="es-CL" dirty="0" smtClean="0"/>
              <a:t>Es celebrado por uno ó más empleadores con una ó más organizaciones sindicales ó con trabajadores que se unen para negociar colectivamente, con el objeto de establecer condiciones comunes de trabajo y remuneración por un tiempo determinado.</a:t>
            </a:r>
            <a:endParaRPr lang="es-CL" dirty="0"/>
          </a:p>
        </p:txBody>
      </p:sp>
    </p:spTree>
    <p:extLst>
      <p:ext uri="{BB962C8B-B14F-4D97-AF65-F5344CB8AC3E}">
        <p14:creationId xmlns:p14="http://schemas.microsoft.com/office/powerpoint/2010/main" val="416122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atin typeface="+mn-lt"/>
              </a:rPr>
              <a:t>Contrato Individual</a:t>
            </a:r>
            <a:endParaRPr lang="es-CL" dirty="0">
              <a:latin typeface="+mn-lt"/>
            </a:endParaRPr>
          </a:p>
        </p:txBody>
      </p:sp>
      <p:sp>
        <p:nvSpPr>
          <p:cNvPr id="3" name="2 Marcador de contenido"/>
          <p:cNvSpPr>
            <a:spLocks noGrp="1"/>
          </p:cNvSpPr>
          <p:nvPr>
            <p:ph idx="1"/>
          </p:nvPr>
        </p:nvSpPr>
        <p:spPr/>
        <p:txBody>
          <a:bodyPr/>
          <a:lstStyle/>
          <a:p>
            <a:pPr marL="36576" indent="0">
              <a:buNone/>
            </a:pPr>
            <a:r>
              <a:rPr lang="es-CL" dirty="0" smtClean="0"/>
              <a:t>Cuando se celebra entre un empleador y un empleado.</a:t>
            </a:r>
            <a:endParaRPr lang="es-CL" dirty="0"/>
          </a:p>
        </p:txBody>
      </p:sp>
    </p:spTree>
    <p:extLst>
      <p:ext uri="{BB962C8B-B14F-4D97-AF65-F5344CB8AC3E}">
        <p14:creationId xmlns:p14="http://schemas.microsoft.com/office/powerpoint/2010/main" val="168703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Tipos de Contrato de Trabajo</a:t>
            </a:r>
            <a:endParaRPr lang="es-CL" dirty="0"/>
          </a:p>
        </p:txBody>
      </p:sp>
      <p:sp>
        <p:nvSpPr>
          <p:cNvPr id="3" name="2 Marcador de contenido"/>
          <p:cNvSpPr>
            <a:spLocks noGrp="1"/>
          </p:cNvSpPr>
          <p:nvPr>
            <p:ph idx="1"/>
          </p:nvPr>
        </p:nvSpPr>
        <p:spPr/>
        <p:txBody>
          <a:bodyPr>
            <a:normAutofit fontScale="92500" lnSpcReduction="20000"/>
          </a:bodyPr>
          <a:lstStyle/>
          <a:p>
            <a:r>
              <a:rPr lang="es-CL" dirty="0" smtClean="0"/>
              <a:t>Contrato Indefinido: </a:t>
            </a:r>
          </a:p>
          <a:p>
            <a:pPr marL="36576" indent="0">
              <a:buNone/>
            </a:pPr>
            <a:endParaRPr lang="es-CL" dirty="0" smtClean="0"/>
          </a:p>
          <a:p>
            <a:pPr marL="36576" indent="0" algn="just">
              <a:buNone/>
            </a:pPr>
            <a:r>
              <a:rPr lang="es-CL" dirty="0" smtClean="0"/>
              <a:t>Es aquel cuyo termino no ha sido previamente fijado por las partes.</a:t>
            </a:r>
          </a:p>
          <a:p>
            <a:pPr marL="36576" indent="0" algn="just">
              <a:buNone/>
            </a:pPr>
            <a:r>
              <a:rPr lang="es-CL" dirty="0" smtClean="0"/>
              <a:t>Lo normal es que el contrato de trabajo sea de duración indefinida, es decir, que se suscribe en cuanto a su duración, por toda la vida útil del empleado. No obstante lo anterior, éste tipo de contrato puede terminar por cualquiera de las causales establecidas en el código del trabajo, en los Art. 159, 160 y 161.</a:t>
            </a:r>
            <a:endParaRPr lang="es-CL" dirty="0"/>
          </a:p>
        </p:txBody>
      </p:sp>
    </p:spTree>
    <p:extLst>
      <p:ext uri="{BB962C8B-B14F-4D97-AF65-F5344CB8AC3E}">
        <p14:creationId xmlns:p14="http://schemas.microsoft.com/office/powerpoint/2010/main" val="356723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Tipos de Contrato de Trabajo</a:t>
            </a:r>
            <a:endParaRPr lang="es-CL" dirty="0"/>
          </a:p>
        </p:txBody>
      </p:sp>
      <p:sp>
        <p:nvSpPr>
          <p:cNvPr id="3" name="2 Marcador de contenido"/>
          <p:cNvSpPr>
            <a:spLocks noGrp="1"/>
          </p:cNvSpPr>
          <p:nvPr>
            <p:ph idx="1"/>
          </p:nvPr>
        </p:nvSpPr>
        <p:spPr/>
        <p:txBody>
          <a:bodyPr>
            <a:normAutofit fontScale="92500" lnSpcReduction="20000"/>
          </a:bodyPr>
          <a:lstStyle/>
          <a:p>
            <a:r>
              <a:rPr lang="es-CL" dirty="0" smtClean="0"/>
              <a:t>Contrato Plazo Fijo: </a:t>
            </a:r>
          </a:p>
          <a:p>
            <a:pPr marL="36576" indent="0">
              <a:buNone/>
            </a:pPr>
            <a:endParaRPr lang="es-CL" dirty="0" smtClean="0"/>
          </a:p>
          <a:p>
            <a:pPr marL="36576" indent="0" algn="just">
              <a:buNone/>
            </a:pPr>
            <a:r>
              <a:rPr lang="es-CL" dirty="0" smtClean="0"/>
              <a:t>Es aquel cuando las partes fijan su periodo de vigencia al momento de celebrarlo.</a:t>
            </a:r>
          </a:p>
          <a:p>
            <a:pPr marL="36576" indent="0" algn="just">
              <a:buNone/>
            </a:pPr>
            <a:r>
              <a:rPr lang="es-CL" dirty="0" smtClean="0"/>
              <a:t>El contrato de trabajo a plazo fijo tendría como duración máxima un año y excepcionalmente dos años tratándose de gerentes o personas que tengan un titulo profesional o técnico otorgado por una institución de educación superior del estado o reconocido por éste ( Art. 159 N° 4 del código del trabajo).</a:t>
            </a:r>
            <a:endParaRPr lang="es-CL" dirty="0"/>
          </a:p>
        </p:txBody>
      </p:sp>
    </p:spTree>
    <p:extLst>
      <p:ext uri="{BB962C8B-B14F-4D97-AF65-F5344CB8AC3E}">
        <p14:creationId xmlns:p14="http://schemas.microsoft.com/office/powerpoint/2010/main" val="39514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Tipos de Contrato de Trabajo</a:t>
            </a:r>
            <a:endParaRPr lang="es-CL" dirty="0"/>
          </a:p>
        </p:txBody>
      </p:sp>
      <p:sp>
        <p:nvSpPr>
          <p:cNvPr id="3" name="2 Marcador de contenido"/>
          <p:cNvSpPr>
            <a:spLocks noGrp="1"/>
          </p:cNvSpPr>
          <p:nvPr>
            <p:ph idx="1"/>
          </p:nvPr>
        </p:nvSpPr>
        <p:spPr/>
        <p:txBody>
          <a:bodyPr>
            <a:normAutofit fontScale="92500" lnSpcReduction="20000"/>
          </a:bodyPr>
          <a:lstStyle/>
          <a:p>
            <a:r>
              <a:rPr lang="es-CL" dirty="0" smtClean="0"/>
              <a:t>Contrato por obra o faena: </a:t>
            </a:r>
          </a:p>
          <a:p>
            <a:pPr marL="36576" indent="0">
              <a:buNone/>
            </a:pPr>
            <a:endParaRPr lang="es-CL" dirty="0" smtClean="0"/>
          </a:p>
          <a:p>
            <a:pPr marL="36576" indent="0" algn="just">
              <a:buNone/>
            </a:pPr>
            <a:r>
              <a:rPr lang="es-CL" dirty="0" smtClean="0"/>
              <a:t>En esta clase de contrato, el Empleado se obliga a ejecutar una obra especifica.</a:t>
            </a:r>
          </a:p>
          <a:p>
            <a:pPr marL="36576" indent="0" algn="just">
              <a:buNone/>
            </a:pPr>
            <a:r>
              <a:rPr lang="es-CL" dirty="0" smtClean="0"/>
              <a:t>Puede ser una obra material o intelectual especifica y determinada, cuya vigencia se encuentra suscrita o limitada a la duración de aquella, si bien éste contrato tiene una subsistencia limitada en el tiempo, su duración exacta no es conocida por las partes al tiempo de la contratación.</a:t>
            </a:r>
          </a:p>
        </p:txBody>
      </p:sp>
    </p:spTree>
    <p:extLst>
      <p:ext uri="{BB962C8B-B14F-4D97-AF65-F5344CB8AC3E}">
        <p14:creationId xmlns:p14="http://schemas.microsoft.com/office/powerpoint/2010/main" val="65043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640</TotalTime>
  <Words>1392</Words>
  <Application>Microsoft Office PowerPoint</Application>
  <PresentationFormat>Presentación en pantalla (4:3)</PresentationFormat>
  <Paragraphs>145</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Técnico</vt:lpstr>
      <vt:lpstr>Definición</vt:lpstr>
      <vt:lpstr>Contrato de Trabajo</vt:lpstr>
      <vt:lpstr>Empleador y Empleado</vt:lpstr>
      <vt:lpstr>Contratos</vt:lpstr>
      <vt:lpstr>Contrato Colectivo</vt:lpstr>
      <vt:lpstr>Contrato Individual</vt:lpstr>
      <vt:lpstr>Tipos de Contrato de Trabajo</vt:lpstr>
      <vt:lpstr>Tipos de Contrato de Trabajo</vt:lpstr>
      <vt:lpstr>Tipos de Contrato de Trabajo</vt:lpstr>
      <vt:lpstr>Tipos de Contrato de Trabajo</vt:lpstr>
      <vt:lpstr>Tipos de Contrato de Trabajo</vt:lpstr>
      <vt:lpstr>Estipulaciones del Contrato</vt:lpstr>
      <vt:lpstr>Jornada Laboral</vt:lpstr>
      <vt:lpstr>Jornada Laboral</vt:lpstr>
      <vt:lpstr>Fuero Maternal</vt:lpstr>
      <vt:lpstr>Fuero Maternal</vt:lpstr>
      <vt:lpstr>Fuero Maternal</vt:lpstr>
      <vt:lpstr>Fuero Sindical</vt:lpstr>
      <vt:lpstr>Fuero Sindical</vt:lpstr>
      <vt:lpstr>AFP</vt:lpstr>
      <vt:lpstr>AFP</vt:lpstr>
      <vt:lpstr>Fonasa</vt:lpstr>
      <vt:lpstr>Isapres.</vt:lpstr>
      <vt:lpstr>ISP</vt:lpstr>
      <vt:lpstr>ACHS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FELIPE</dc:creator>
  <cp:lastModifiedBy>FELIPE</cp:lastModifiedBy>
  <cp:revision>31</cp:revision>
  <dcterms:created xsi:type="dcterms:W3CDTF">2018-04-15T02:33:14Z</dcterms:created>
  <dcterms:modified xsi:type="dcterms:W3CDTF">2020-03-10T01:28:09Z</dcterms:modified>
</cp:coreProperties>
</file>