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8" r:id="rId1"/>
  </p:sldMasterIdLst>
  <p:notesMasterIdLst>
    <p:notesMasterId r:id="rId7"/>
  </p:notesMasterIdLst>
  <p:sldIdLst>
    <p:sldId id="258" r:id="rId2"/>
    <p:sldId id="262" r:id="rId3"/>
    <p:sldId id="290" r:id="rId4"/>
    <p:sldId id="291" r:id="rId5"/>
    <p:sldId id="292" r:id="rId6"/>
  </p:sldIdLst>
  <p:sldSz cx="9144000" cy="5143500" type="screen16x9"/>
  <p:notesSz cx="6858000" cy="9144000"/>
  <p:embeddedFontLst>
    <p:embeddedFont>
      <p:font typeface="Cambria Math" panose="02040503050406030204" pitchFamily="18" charset="0"/>
      <p:regular r:id="rId8"/>
    </p:embeddedFont>
    <p:embeddedFont>
      <p:font typeface="Freestyle Script" panose="030804020302050B0404" pitchFamily="66" charset="0"/>
      <p:regular r:id="rId9"/>
    </p:embeddedFont>
    <p:embeddedFont>
      <p:font typeface="Oswald" panose="020B0604020202020204" charset="0"/>
      <p:regular r:id="rId10"/>
      <p:bold r:id="rId11"/>
    </p:embeddedFont>
    <p:embeddedFont>
      <p:font typeface="Roboto Condensed" panose="020B0604020202020204" charset="0"/>
      <p:regular r:id="rId12"/>
      <p:bold r:id="rId13"/>
      <p:italic r:id="rId14"/>
      <p:boldItalic r:id="rId15"/>
    </p:embeddedFont>
    <p:embeddedFont>
      <p:font typeface="Showcard Gothic" panose="04020904020102020604" pitchFamily="82" charset="0"/>
      <p:regular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DBE154-D09B-4EAF-8E9C-079C0E3EF9FA}">
  <a:tblStyle styleId="{07DBE154-D09B-4EAF-8E9C-079C0E3EF9F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9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font" Target="fonts/font8.fntdata"/><Relationship Id="rId10" Type="http://schemas.openxmlformats.org/officeDocument/2006/relationships/font" Target="fonts/font3.fntdata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g35ed75ccf_0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7" name="Google Shape;207;g35ed75ccf_0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_AND_TWO_COLUMNS_1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" name="Google Shape;88;p7"/>
          <p:cNvGrpSpPr/>
          <p:nvPr/>
        </p:nvGrpSpPr>
        <p:grpSpPr>
          <a:xfrm>
            <a:off x="6791633" y="3181575"/>
            <a:ext cx="2352143" cy="2284388"/>
            <a:chOff x="6172200" y="2656118"/>
            <a:chExt cx="2971754" cy="2886151"/>
          </a:xfrm>
        </p:grpSpPr>
        <p:sp>
          <p:nvSpPr>
            <p:cNvPr id="89" name="Google Shape;89;p7"/>
            <p:cNvSpPr/>
            <p:nvPr/>
          </p:nvSpPr>
          <p:spPr>
            <a:xfrm rot="9208626" flipH="1">
              <a:off x="6704904" y="4110434"/>
              <a:ext cx="484232" cy="1204006"/>
            </a:xfrm>
            <a:prstGeom prst="flowChartManualInput">
              <a:avLst/>
            </a:prstGeom>
            <a:solidFill>
              <a:srgbClr val="4BB5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7"/>
            <p:cNvSpPr/>
            <p:nvPr/>
          </p:nvSpPr>
          <p:spPr>
            <a:xfrm rot="9208633" flipH="1">
              <a:off x="7804300" y="3279013"/>
              <a:ext cx="877624" cy="2182136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7"/>
            <p:cNvSpPr/>
            <p:nvPr/>
          </p:nvSpPr>
          <p:spPr>
            <a:xfrm rot="9208606" flipH="1">
              <a:off x="7481789" y="4276913"/>
              <a:ext cx="408796" cy="1016449"/>
            </a:xfrm>
            <a:prstGeom prst="flowChartManualInput">
              <a:avLst/>
            </a:prstGeom>
            <a:solidFill>
              <a:srgbClr val="FF99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7"/>
            <p:cNvSpPr/>
            <p:nvPr/>
          </p:nvSpPr>
          <p:spPr>
            <a:xfrm rot="9208678" flipH="1">
              <a:off x="6287617" y="4657701"/>
              <a:ext cx="229660" cy="571018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3;p7"/>
            <p:cNvSpPr/>
            <p:nvPr/>
          </p:nvSpPr>
          <p:spPr>
            <a:xfrm>
              <a:off x="8289303" y="2656118"/>
              <a:ext cx="854651" cy="1929080"/>
            </a:xfrm>
            <a:custGeom>
              <a:avLst/>
              <a:gdLst/>
              <a:ahLst/>
              <a:cxnLst/>
              <a:rect l="l" t="t" r="r" b="b"/>
              <a:pathLst>
                <a:path w="37596" h="84860" extrusionOk="0">
                  <a:moveTo>
                    <a:pt x="19066" y="0"/>
                  </a:moveTo>
                  <a:lnTo>
                    <a:pt x="0" y="9130"/>
                  </a:lnTo>
                  <a:lnTo>
                    <a:pt x="37596" y="84860"/>
                  </a:lnTo>
                  <a:lnTo>
                    <a:pt x="37596" y="37328"/>
                  </a:lnTo>
                  <a:close/>
                </a:path>
              </a:pathLst>
            </a:custGeom>
            <a:solidFill>
              <a:srgbClr val="3796BF"/>
            </a:solidFill>
            <a:ln>
              <a:noFill/>
            </a:ln>
          </p:spPr>
        </p:sp>
      </p:grpSp>
      <p:grpSp>
        <p:nvGrpSpPr>
          <p:cNvPr id="94" name="Google Shape;94;p7"/>
          <p:cNvGrpSpPr/>
          <p:nvPr/>
        </p:nvGrpSpPr>
        <p:grpSpPr>
          <a:xfrm>
            <a:off x="-32" y="-228027"/>
            <a:ext cx="2163561" cy="1347300"/>
            <a:chOff x="-32" y="-215963"/>
            <a:chExt cx="2163561" cy="1347300"/>
          </a:xfrm>
        </p:grpSpPr>
        <p:sp>
          <p:nvSpPr>
            <p:cNvPr id="95" name="Google Shape;95;p7"/>
            <p:cNvSpPr/>
            <p:nvPr/>
          </p:nvSpPr>
          <p:spPr>
            <a:xfrm rot="-1591408" flipH="1">
              <a:off x="1362169" y="-63166"/>
              <a:ext cx="205103" cy="509980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7"/>
            <p:cNvSpPr/>
            <p:nvPr/>
          </p:nvSpPr>
          <p:spPr>
            <a:xfrm rot="-1591371" flipH="1">
              <a:off x="239463" y="-151890"/>
              <a:ext cx="434754" cy="1080980"/>
            </a:xfrm>
            <a:prstGeom prst="flowChartManualInput">
              <a:avLst/>
            </a:prstGeom>
            <a:solidFill>
              <a:srgbClr val="FF99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7"/>
            <p:cNvSpPr/>
            <p:nvPr/>
          </p:nvSpPr>
          <p:spPr>
            <a:xfrm rot="-1591339" flipH="1">
              <a:off x="892401" y="-169347"/>
              <a:ext cx="504374" cy="1254067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7"/>
            <p:cNvSpPr/>
            <p:nvPr/>
          </p:nvSpPr>
          <p:spPr>
            <a:xfrm rot="-1591322" flipH="1">
              <a:off x="1818452" y="-76292"/>
              <a:ext cx="229660" cy="571018"/>
            </a:xfrm>
            <a:prstGeom prst="flowChartManualInput">
              <a:avLst/>
            </a:prstGeom>
            <a:solidFill>
              <a:srgbClr val="4BB5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7"/>
            <p:cNvSpPr/>
            <p:nvPr/>
          </p:nvSpPr>
          <p:spPr>
            <a:xfrm rot="10800000">
              <a:off x="-32" y="70725"/>
              <a:ext cx="380284" cy="858147"/>
            </a:xfrm>
            <a:custGeom>
              <a:avLst/>
              <a:gdLst/>
              <a:ahLst/>
              <a:cxnLst/>
              <a:rect l="l" t="t" r="r" b="b"/>
              <a:pathLst>
                <a:path w="37596" h="84860" extrusionOk="0">
                  <a:moveTo>
                    <a:pt x="19066" y="0"/>
                  </a:moveTo>
                  <a:lnTo>
                    <a:pt x="0" y="9130"/>
                  </a:lnTo>
                  <a:lnTo>
                    <a:pt x="37596" y="84860"/>
                  </a:lnTo>
                  <a:lnTo>
                    <a:pt x="37596" y="37328"/>
                  </a:lnTo>
                  <a:close/>
                </a:path>
              </a:pathLst>
            </a:custGeom>
            <a:solidFill>
              <a:srgbClr val="4BB5D9"/>
            </a:solidFill>
            <a:ln>
              <a:noFill/>
            </a:ln>
          </p:spPr>
        </p:sp>
      </p:grpSp>
      <p:sp>
        <p:nvSpPr>
          <p:cNvPr id="100" name="Google Shape;100;p7"/>
          <p:cNvSpPr txBox="1">
            <a:spLocks noGrp="1"/>
          </p:cNvSpPr>
          <p:nvPr>
            <p:ph type="title"/>
          </p:nvPr>
        </p:nvSpPr>
        <p:spPr>
          <a:xfrm>
            <a:off x="1031425" y="1149725"/>
            <a:ext cx="6321000" cy="680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7"/>
          <p:cNvSpPr txBox="1">
            <a:spLocks noGrp="1"/>
          </p:cNvSpPr>
          <p:nvPr>
            <p:ph type="body" idx="1"/>
          </p:nvPr>
        </p:nvSpPr>
        <p:spPr>
          <a:xfrm>
            <a:off x="1031425" y="1830425"/>
            <a:ext cx="2037600" cy="309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rtl="0">
              <a:spcBef>
                <a:spcPts val="600"/>
              </a:spcBef>
              <a:spcAft>
                <a:spcPts val="0"/>
              </a:spcAft>
              <a:buSzPts val="1600"/>
              <a:buChar char="»"/>
              <a:defRPr sz="1600"/>
            </a:lvl1pPr>
            <a:lvl2pPr marL="914400" lvl="1" indent="-330200" rtl="0">
              <a:spcBef>
                <a:spcPts val="0"/>
              </a:spcBef>
              <a:spcAft>
                <a:spcPts val="0"/>
              </a:spcAft>
              <a:buSzPts val="1600"/>
              <a:buChar char="⋄"/>
              <a:defRPr sz="1600"/>
            </a:lvl2pPr>
            <a:lvl3pPr marL="1371600" lvl="2" indent="-330200" rtl="0">
              <a:spcBef>
                <a:spcPts val="0"/>
              </a:spcBef>
              <a:spcAft>
                <a:spcPts val="0"/>
              </a:spcAft>
              <a:buSzPts val="1600"/>
              <a:buChar char="⋄"/>
              <a:defRPr sz="1600"/>
            </a:lvl3pPr>
            <a:lvl4pPr marL="1828800" lvl="3" indent="-330200" rtl="0">
              <a:spcBef>
                <a:spcPts val="0"/>
              </a:spcBef>
              <a:spcAft>
                <a:spcPts val="0"/>
              </a:spcAft>
              <a:buSzPts val="1600"/>
              <a:buChar char="⋄"/>
              <a:defRPr sz="1600"/>
            </a:lvl4pPr>
            <a:lvl5pPr marL="2286000" lvl="4" indent="-330200" rtl="0">
              <a:spcBef>
                <a:spcPts val="0"/>
              </a:spcBef>
              <a:spcAft>
                <a:spcPts val="0"/>
              </a:spcAft>
              <a:buSzPts val="1600"/>
              <a:buChar char="⋄"/>
              <a:defRPr sz="1600"/>
            </a:lvl5pPr>
            <a:lvl6pPr marL="2743200" lvl="5" indent="-330200" rtl="0">
              <a:spcBef>
                <a:spcPts val="0"/>
              </a:spcBef>
              <a:spcAft>
                <a:spcPts val="0"/>
              </a:spcAft>
              <a:buSzPts val="1600"/>
              <a:buChar char="⋄"/>
              <a:defRPr sz="1600"/>
            </a:lvl6pPr>
            <a:lvl7pPr marL="3200400" lvl="6" indent="-330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102" name="Google Shape;102;p7"/>
          <p:cNvSpPr txBox="1">
            <a:spLocks noGrp="1"/>
          </p:cNvSpPr>
          <p:nvPr>
            <p:ph type="body" idx="2"/>
          </p:nvPr>
        </p:nvSpPr>
        <p:spPr>
          <a:xfrm>
            <a:off x="3173275" y="1830425"/>
            <a:ext cx="2037600" cy="309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rtl="0">
              <a:spcBef>
                <a:spcPts val="600"/>
              </a:spcBef>
              <a:spcAft>
                <a:spcPts val="0"/>
              </a:spcAft>
              <a:buSzPts val="1600"/>
              <a:buChar char="»"/>
              <a:defRPr sz="1600"/>
            </a:lvl1pPr>
            <a:lvl2pPr marL="914400" lvl="1" indent="-330200" rtl="0">
              <a:spcBef>
                <a:spcPts val="0"/>
              </a:spcBef>
              <a:spcAft>
                <a:spcPts val="0"/>
              </a:spcAft>
              <a:buSzPts val="1600"/>
              <a:buChar char="⋄"/>
              <a:defRPr sz="1600"/>
            </a:lvl2pPr>
            <a:lvl3pPr marL="1371600" lvl="2" indent="-330200" rtl="0">
              <a:spcBef>
                <a:spcPts val="0"/>
              </a:spcBef>
              <a:spcAft>
                <a:spcPts val="0"/>
              </a:spcAft>
              <a:buSzPts val="1600"/>
              <a:buChar char="⋄"/>
              <a:defRPr sz="1600"/>
            </a:lvl3pPr>
            <a:lvl4pPr marL="1828800" lvl="3" indent="-330200" rtl="0">
              <a:spcBef>
                <a:spcPts val="0"/>
              </a:spcBef>
              <a:spcAft>
                <a:spcPts val="0"/>
              </a:spcAft>
              <a:buSzPts val="1600"/>
              <a:buChar char="⋄"/>
              <a:defRPr sz="1600"/>
            </a:lvl4pPr>
            <a:lvl5pPr marL="2286000" lvl="4" indent="-330200" rtl="0">
              <a:spcBef>
                <a:spcPts val="0"/>
              </a:spcBef>
              <a:spcAft>
                <a:spcPts val="0"/>
              </a:spcAft>
              <a:buSzPts val="1600"/>
              <a:buChar char="⋄"/>
              <a:defRPr sz="1600"/>
            </a:lvl5pPr>
            <a:lvl6pPr marL="2743200" lvl="5" indent="-330200" rtl="0">
              <a:spcBef>
                <a:spcPts val="0"/>
              </a:spcBef>
              <a:spcAft>
                <a:spcPts val="0"/>
              </a:spcAft>
              <a:buSzPts val="1600"/>
              <a:buChar char="⋄"/>
              <a:defRPr sz="1600"/>
            </a:lvl6pPr>
            <a:lvl7pPr marL="3200400" lvl="6" indent="-330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103" name="Google Shape;103;p7"/>
          <p:cNvSpPr txBox="1">
            <a:spLocks noGrp="1"/>
          </p:cNvSpPr>
          <p:nvPr>
            <p:ph type="body" idx="3"/>
          </p:nvPr>
        </p:nvSpPr>
        <p:spPr>
          <a:xfrm>
            <a:off x="5315125" y="1830425"/>
            <a:ext cx="2037600" cy="309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rtl="0">
              <a:spcBef>
                <a:spcPts val="600"/>
              </a:spcBef>
              <a:spcAft>
                <a:spcPts val="0"/>
              </a:spcAft>
              <a:buSzPts val="1600"/>
              <a:buChar char="»"/>
              <a:defRPr sz="1600"/>
            </a:lvl1pPr>
            <a:lvl2pPr marL="914400" lvl="1" indent="-330200" rtl="0">
              <a:spcBef>
                <a:spcPts val="0"/>
              </a:spcBef>
              <a:spcAft>
                <a:spcPts val="0"/>
              </a:spcAft>
              <a:buSzPts val="1600"/>
              <a:buChar char="⋄"/>
              <a:defRPr sz="1600"/>
            </a:lvl2pPr>
            <a:lvl3pPr marL="1371600" lvl="2" indent="-330200" rtl="0">
              <a:spcBef>
                <a:spcPts val="0"/>
              </a:spcBef>
              <a:spcAft>
                <a:spcPts val="0"/>
              </a:spcAft>
              <a:buSzPts val="1600"/>
              <a:buChar char="⋄"/>
              <a:defRPr sz="1600"/>
            </a:lvl3pPr>
            <a:lvl4pPr marL="1828800" lvl="3" indent="-330200" rtl="0">
              <a:spcBef>
                <a:spcPts val="0"/>
              </a:spcBef>
              <a:spcAft>
                <a:spcPts val="0"/>
              </a:spcAft>
              <a:buSzPts val="1600"/>
              <a:buChar char="⋄"/>
              <a:defRPr sz="1600"/>
            </a:lvl4pPr>
            <a:lvl5pPr marL="2286000" lvl="4" indent="-330200" rtl="0">
              <a:spcBef>
                <a:spcPts val="0"/>
              </a:spcBef>
              <a:spcAft>
                <a:spcPts val="0"/>
              </a:spcAft>
              <a:buSzPts val="1600"/>
              <a:buChar char="⋄"/>
              <a:defRPr sz="1600"/>
            </a:lvl5pPr>
            <a:lvl6pPr marL="2743200" lvl="5" indent="-330200" rtl="0">
              <a:spcBef>
                <a:spcPts val="0"/>
              </a:spcBef>
              <a:spcAft>
                <a:spcPts val="0"/>
              </a:spcAft>
              <a:buSzPts val="1600"/>
              <a:buChar char="⋄"/>
              <a:defRPr sz="1600"/>
            </a:lvl6pPr>
            <a:lvl7pPr marL="3200400" lvl="6" indent="-330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104" name="Google Shape;104;p7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oogle Shape;136;p10"/>
          <p:cNvGrpSpPr/>
          <p:nvPr/>
        </p:nvGrpSpPr>
        <p:grpSpPr>
          <a:xfrm>
            <a:off x="6172200" y="2656118"/>
            <a:ext cx="2971754" cy="2886151"/>
            <a:chOff x="6172200" y="2656118"/>
            <a:chExt cx="2971754" cy="2886151"/>
          </a:xfrm>
        </p:grpSpPr>
        <p:sp>
          <p:nvSpPr>
            <p:cNvPr id="137" name="Google Shape;137;p10"/>
            <p:cNvSpPr/>
            <p:nvPr/>
          </p:nvSpPr>
          <p:spPr>
            <a:xfrm rot="9208626" flipH="1">
              <a:off x="6704904" y="4110434"/>
              <a:ext cx="484232" cy="1204006"/>
            </a:xfrm>
            <a:prstGeom prst="flowChartManualInput">
              <a:avLst/>
            </a:prstGeom>
            <a:solidFill>
              <a:srgbClr val="4BB5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10"/>
            <p:cNvSpPr/>
            <p:nvPr/>
          </p:nvSpPr>
          <p:spPr>
            <a:xfrm rot="9208633" flipH="1">
              <a:off x="7804300" y="3279013"/>
              <a:ext cx="877624" cy="2182136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10"/>
            <p:cNvSpPr/>
            <p:nvPr/>
          </p:nvSpPr>
          <p:spPr>
            <a:xfrm rot="9208606" flipH="1">
              <a:off x="7481789" y="4276913"/>
              <a:ext cx="408796" cy="1016449"/>
            </a:xfrm>
            <a:prstGeom prst="flowChartManualInput">
              <a:avLst/>
            </a:prstGeom>
            <a:solidFill>
              <a:srgbClr val="FF99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10"/>
            <p:cNvSpPr/>
            <p:nvPr/>
          </p:nvSpPr>
          <p:spPr>
            <a:xfrm rot="9208678" flipH="1">
              <a:off x="6287617" y="4657701"/>
              <a:ext cx="229660" cy="571018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10"/>
            <p:cNvSpPr/>
            <p:nvPr/>
          </p:nvSpPr>
          <p:spPr>
            <a:xfrm>
              <a:off x="8289303" y="2656118"/>
              <a:ext cx="854651" cy="1929080"/>
            </a:xfrm>
            <a:custGeom>
              <a:avLst/>
              <a:gdLst/>
              <a:ahLst/>
              <a:cxnLst/>
              <a:rect l="l" t="t" r="r" b="b"/>
              <a:pathLst>
                <a:path w="37596" h="84860" extrusionOk="0">
                  <a:moveTo>
                    <a:pt x="19066" y="0"/>
                  </a:moveTo>
                  <a:lnTo>
                    <a:pt x="0" y="9130"/>
                  </a:lnTo>
                  <a:lnTo>
                    <a:pt x="37596" y="84860"/>
                  </a:lnTo>
                  <a:lnTo>
                    <a:pt x="37596" y="37328"/>
                  </a:lnTo>
                  <a:close/>
                </a:path>
              </a:pathLst>
            </a:custGeom>
            <a:solidFill>
              <a:srgbClr val="3796BF"/>
            </a:solidFill>
            <a:ln>
              <a:noFill/>
            </a:ln>
          </p:spPr>
        </p:sp>
      </p:grpSp>
      <p:grpSp>
        <p:nvGrpSpPr>
          <p:cNvPr id="142" name="Google Shape;142;p10"/>
          <p:cNvGrpSpPr/>
          <p:nvPr/>
        </p:nvGrpSpPr>
        <p:grpSpPr>
          <a:xfrm>
            <a:off x="-32" y="-228027"/>
            <a:ext cx="2163561" cy="1347300"/>
            <a:chOff x="-32" y="-215963"/>
            <a:chExt cx="2163561" cy="1347300"/>
          </a:xfrm>
        </p:grpSpPr>
        <p:sp>
          <p:nvSpPr>
            <p:cNvPr id="143" name="Google Shape;143;p10"/>
            <p:cNvSpPr/>
            <p:nvPr/>
          </p:nvSpPr>
          <p:spPr>
            <a:xfrm rot="-1591408" flipH="1">
              <a:off x="1362169" y="-63166"/>
              <a:ext cx="205103" cy="509980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10"/>
            <p:cNvSpPr/>
            <p:nvPr/>
          </p:nvSpPr>
          <p:spPr>
            <a:xfrm rot="-1591371" flipH="1">
              <a:off x="239463" y="-151890"/>
              <a:ext cx="434754" cy="1080980"/>
            </a:xfrm>
            <a:prstGeom prst="flowChartManualInput">
              <a:avLst/>
            </a:prstGeom>
            <a:solidFill>
              <a:srgbClr val="FF99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10"/>
            <p:cNvSpPr/>
            <p:nvPr/>
          </p:nvSpPr>
          <p:spPr>
            <a:xfrm rot="-1591339" flipH="1">
              <a:off x="892401" y="-169347"/>
              <a:ext cx="504374" cy="1254067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10"/>
            <p:cNvSpPr/>
            <p:nvPr/>
          </p:nvSpPr>
          <p:spPr>
            <a:xfrm rot="-1591322" flipH="1">
              <a:off x="1818452" y="-76292"/>
              <a:ext cx="229660" cy="571018"/>
            </a:xfrm>
            <a:prstGeom prst="flowChartManualInput">
              <a:avLst/>
            </a:prstGeom>
            <a:solidFill>
              <a:srgbClr val="4BB5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10"/>
            <p:cNvSpPr/>
            <p:nvPr/>
          </p:nvSpPr>
          <p:spPr>
            <a:xfrm rot="10800000">
              <a:off x="-32" y="70725"/>
              <a:ext cx="380284" cy="858147"/>
            </a:xfrm>
            <a:custGeom>
              <a:avLst/>
              <a:gdLst/>
              <a:ahLst/>
              <a:cxnLst/>
              <a:rect l="l" t="t" r="r" b="b"/>
              <a:pathLst>
                <a:path w="37596" h="84860" extrusionOk="0">
                  <a:moveTo>
                    <a:pt x="19066" y="0"/>
                  </a:moveTo>
                  <a:lnTo>
                    <a:pt x="0" y="9130"/>
                  </a:lnTo>
                  <a:lnTo>
                    <a:pt x="37596" y="84860"/>
                  </a:lnTo>
                  <a:lnTo>
                    <a:pt x="37596" y="37328"/>
                  </a:lnTo>
                  <a:close/>
                </a:path>
              </a:pathLst>
            </a:custGeom>
            <a:solidFill>
              <a:srgbClr val="4BB5D9"/>
            </a:solidFill>
            <a:ln>
              <a:noFill/>
            </a:ln>
          </p:spPr>
        </p:sp>
      </p:grpSp>
      <p:sp>
        <p:nvSpPr>
          <p:cNvPr id="148" name="Google Shape;148;p10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031425" y="1149725"/>
            <a:ext cx="5760300" cy="68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031425" y="1777125"/>
            <a:ext cx="5760300" cy="252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Clr>
                <a:srgbClr val="4BB5D9"/>
              </a:buClr>
              <a:buSzPts val="2000"/>
              <a:buFont typeface="Roboto Condensed"/>
              <a:buChar char="»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Clr>
                <a:srgbClr val="4BB5D9"/>
              </a:buClr>
              <a:buSzPts val="2000"/>
              <a:buFont typeface="Roboto Condensed"/>
              <a:buChar char="⋄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⋄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⋄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⋄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⋄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●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○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■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 algn="r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 algn="r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 algn="r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 algn="r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 algn="r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 algn="r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 algn="r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 algn="r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3" r:id="rId1"/>
    <p:sldLayoutId id="2147483656" r:id="rId2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4"/>
          <p:cNvSpPr txBox="1">
            <a:spLocks noGrp="1"/>
          </p:cNvSpPr>
          <p:nvPr>
            <p:ph type="ctrTitle" idx="4294967295"/>
          </p:nvPr>
        </p:nvSpPr>
        <p:spPr>
          <a:xfrm>
            <a:off x="1548246" y="685799"/>
            <a:ext cx="5767475" cy="2930237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algn="ctr"/>
            <a:br>
              <a:rPr lang="es-419" altLang="es-CL" sz="5400" dirty="0">
                <a:solidFill>
                  <a:srgbClr val="CCDDEA">
                    <a:lumMod val="10000"/>
                  </a:srgbClr>
                </a:solidFill>
                <a:latin typeface="Freestyle Script" panose="030804020302050B0404" pitchFamily="66" charset="0"/>
                <a:ea typeface="Cambria Math" panose="02040503050406030204" pitchFamily="18" charset="0"/>
                <a:cs typeface="Cambria Math" panose="02040503050406030204" pitchFamily="18" charset="0"/>
              </a:rPr>
            </a:br>
            <a:br>
              <a:rPr lang="es-419" altLang="es-CL" sz="5400" dirty="0">
                <a:solidFill>
                  <a:srgbClr val="CCDDEA">
                    <a:lumMod val="10000"/>
                  </a:srgbClr>
                </a:solidFill>
                <a:latin typeface="Freestyle Script" panose="030804020302050B0404" pitchFamily="66" charset="0"/>
                <a:ea typeface="Cambria Math" panose="02040503050406030204" pitchFamily="18" charset="0"/>
                <a:cs typeface="Cambria Math" panose="02040503050406030204" pitchFamily="18" charset="0"/>
              </a:rPr>
            </a:br>
            <a:br>
              <a:rPr lang="es-419" altLang="es-CL" sz="5400" dirty="0">
                <a:solidFill>
                  <a:srgbClr val="CCDDEA">
                    <a:lumMod val="10000"/>
                  </a:srgbClr>
                </a:solidFill>
                <a:latin typeface="Freestyle Script" panose="030804020302050B0404" pitchFamily="66" charset="0"/>
                <a:ea typeface="Cambria Math" panose="02040503050406030204" pitchFamily="18" charset="0"/>
                <a:cs typeface="Cambria Math" panose="02040503050406030204" pitchFamily="18" charset="0"/>
              </a:rPr>
            </a:br>
            <a:br>
              <a:rPr lang="es-419" altLang="es-CL" sz="5400" dirty="0">
                <a:solidFill>
                  <a:srgbClr val="CCDDEA">
                    <a:lumMod val="10000"/>
                  </a:srgbClr>
                </a:solidFill>
                <a:latin typeface="Freestyle Script" panose="030804020302050B0404" pitchFamily="66" charset="0"/>
                <a:ea typeface="Cambria Math" panose="02040503050406030204" pitchFamily="18" charset="0"/>
                <a:cs typeface="Cambria Math" panose="02040503050406030204" pitchFamily="18" charset="0"/>
              </a:rPr>
            </a:br>
            <a:br>
              <a:rPr lang="es-419" altLang="es-CL" sz="5400" dirty="0">
                <a:solidFill>
                  <a:srgbClr val="CCDDEA">
                    <a:lumMod val="10000"/>
                  </a:srgbClr>
                </a:solidFill>
                <a:latin typeface="Freestyle Script" panose="030804020302050B0404" pitchFamily="66" charset="0"/>
                <a:ea typeface="Cambria Math" panose="02040503050406030204" pitchFamily="18" charset="0"/>
                <a:cs typeface="Cambria Math" panose="02040503050406030204" pitchFamily="18" charset="0"/>
              </a:rPr>
            </a:br>
            <a:br>
              <a:rPr lang="es-419" altLang="es-CL" sz="5400" dirty="0">
                <a:solidFill>
                  <a:srgbClr val="CCDDEA">
                    <a:lumMod val="10000"/>
                  </a:srgbClr>
                </a:solidFill>
                <a:latin typeface="Freestyle Script" panose="030804020302050B0404" pitchFamily="66" charset="0"/>
                <a:ea typeface="Cambria Math" panose="02040503050406030204" pitchFamily="18" charset="0"/>
                <a:cs typeface="Cambria Math" panose="02040503050406030204" pitchFamily="18" charset="0"/>
              </a:rPr>
            </a:br>
            <a:br>
              <a:rPr lang="es-419" altLang="es-CL" sz="5400" dirty="0">
                <a:solidFill>
                  <a:srgbClr val="CCDDEA">
                    <a:lumMod val="10000"/>
                  </a:srgbClr>
                </a:solidFill>
                <a:latin typeface="Freestyle Script" panose="030804020302050B0404" pitchFamily="66" charset="0"/>
                <a:ea typeface="Cambria Math" panose="02040503050406030204" pitchFamily="18" charset="0"/>
                <a:cs typeface="Cambria Math" panose="02040503050406030204" pitchFamily="18" charset="0"/>
              </a:rPr>
            </a:br>
            <a:br>
              <a:rPr lang="es-419" altLang="es-CL" sz="5400" dirty="0">
                <a:solidFill>
                  <a:srgbClr val="CCDDEA">
                    <a:lumMod val="10000"/>
                  </a:srgbClr>
                </a:solidFill>
                <a:latin typeface="Freestyle Script" panose="030804020302050B0404" pitchFamily="66" charset="0"/>
                <a:ea typeface="Cambria Math" panose="02040503050406030204" pitchFamily="18" charset="0"/>
                <a:cs typeface="Cambria Math" panose="02040503050406030204" pitchFamily="18" charset="0"/>
              </a:rPr>
            </a:br>
            <a:br>
              <a:rPr lang="es-419" altLang="es-CL" sz="5400" dirty="0">
                <a:solidFill>
                  <a:srgbClr val="CCDDEA">
                    <a:lumMod val="10000"/>
                  </a:srgbClr>
                </a:solidFill>
                <a:latin typeface="Freestyle Script" panose="030804020302050B0404" pitchFamily="66" charset="0"/>
                <a:ea typeface="Cambria Math" panose="02040503050406030204" pitchFamily="18" charset="0"/>
                <a:cs typeface="Cambria Math" panose="02040503050406030204" pitchFamily="18" charset="0"/>
              </a:rPr>
            </a:br>
            <a:r>
              <a:rPr lang="es-419" altLang="es-CL" sz="4400" dirty="0">
                <a:solidFill>
                  <a:srgbClr val="CCDDEA">
                    <a:lumMod val="10000"/>
                  </a:srgbClr>
                </a:solidFill>
                <a:latin typeface="Freestyle Script" panose="030804020302050B0404" pitchFamily="66" charset="0"/>
                <a:ea typeface="Cambria Math" panose="02040503050406030204" pitchFamily="18" charset="0"/>
                <a:cs typeface="Cambria Math" panose="02040503050406030204" pitchFamily="18" charset="0"/>
              </a:rPr>
              <a:t>UNIDAD 1 DE PRIORIZACIÓN CURRICULAR </a:t>
            </a:r>
            <a:br>
              <a:rPr lang="es-419" altLang="es-CL" sz="4400" dirty="0">
                <a:solidFill>
                  <a:srgbClr val="CCDDEA">
                    <a:lumMod val="10000"/>
                  </a:srgbClr>
                </a:solidFill>
                <a:latin typeface="Freestyle Script" panose="030804020302050B0404" pitchFamily="66" charset="0"/>
                <a:ea typeface="Cambria Math" panose="02040503050406030204" pitchFamily="18" charset="0"/>
                <a:cs typeface="Cambria Math" panose="02040503050406030204" pitchFamily="18" charset="0"/>
              </a:rPr>
            </a:br>
            <a:r>
              <a:rPr lang="es-419" altLang="es-CL" sz="4400" dirty="0">
                <a:solidFill>
                  <a:srgbClr val="CCDDEA">
                    <a:lumMod val="10000"/>
                  </a:srgbClr>
                </a:solidFill>
                <a:latin typeface="Freestyle Script" panose="030804020302050B0404" pitchFamily="66" charset="0"/>
                <a:ea typeface="Cambria Math" panose="02040503050406030204" pitchFamily="18" charset="0"/>
                <a:cs typeface="Cambria Math" panose="02040503050406030204" pitchFamily="18" charset="0"/>
              </a:rPr>
              <a:t>DIÁLOGO: LITERATURA Y EFECTO ESTÉTICO</a:t>
            </a:r>
            <a:endParaRPr sz="5400" dirty="0">
              <a:solidFill>
                <a:srgbClr val="FF9900"/>
              </a:solidFill>
            </a:endParaRPr>
          </a:p>
        </p:txBody>
      </p:sp>
      <p:sp>
        <p:nvSpPr>
          <p:cNvPr id="184" name="Google Shape;184;p14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rgbClr val="FFFFFF"/>
                </a:solidFill>
              </a:rPr>
              <a:t>1</a:t>
            </a:fld>
            <a:endParaRPr>
              <a:solidFill>
                <a:srgbClr val="FFFFFF"/>
              </a:solidFill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189789">
            <a:off x="11326" y="3133549"/>
            <a:ext cx="1903424" cy="1903424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11919" y="-238921"/>
            <a:ext cx="1993565" cy="238983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8"/>
          <p:cNvSpPr txBox="1">
            <a:spLocks noGrp="1"/>
          </p:cNvSpPr>
          <p:nvPr>
            <p:ph type="ctrTitle" idx="4294967295"/>
          </p:nvPr>
        </p:nvSpPr>
        <p:spPr>
          <a:xfrm>
            <a:off x="2708421" y="213128"/>
            <a:ext cx="4262506" cy="360945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000" dirty="0">
                <a:solidFill>
                  <a:schemeClr val="bg2">
                    <a:lumMod val="75000"/>
                  </a:schemeClr>
                </a:solidFill>
              </a:rPr>
              <a:t>RECURSOS ESTILÍSTICOS</a:t>
            </a:r>
            <a:endParaRPr sz="20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10" name="Google Shape;210;p18"/>
          <p:cNvSpPr txBox="1">
            <a:spLocks noGrp="1"/>
          </p:cNvSpPr>
          <p:nvPr>
            <p:ph type="subTitle" idx="4294967295"/>
          </p:nvPr>
        </p:nvSpPr>
        <p:spPr>
          <a:xfrm>
            <a:off x="2429674" y="636394"/>
            <a:ext cx="5291700" cy="123867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es-ES" dirty="0">
                <a:solidFill>
                  <a:schemeClr val="bg2">
                    <a:lumMod val="75000"/>
                  </a:schemeClr>
                </a:solidFill>
              </a:rPr>
              <a:t>Son los diversos "</a:t>
            </a:r>
            <a:r>
              <a:rPr lang="es-ES" b="1" dirty="0">
                <a:solidFill>
                  <a:schemeClr val="bg2">
                    <a:lumMod val="75000"/>
                  </a:schemeClr>
                </a:solidFill>
              </a:rPr>
              <a:t>trucos</a:t>
            </a:r>
            <a:r>
              <a:rPr lang="es-ES" dirty="0">
                <a:solidFill>
                  <a:schemeClr val="bg2">
                    <a:lumMod val="75000"/>
                  </a:schemeClr>
                </a:solidFill>
              </a:rPr>
              <a:t>" que utiliza el escritor para hacer más expresivo su mensaje y llamar la atención del lector. </a:t>
            </a:r>
            <a:endParaRPr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11" name="Google Shape;211;p18"/>
          <p:cNvSpPr/>
          <p:nvPr/>
        </p:nvSpPr>
        <p:spPr>
          <a:xfrm>
            <a:off x="8690067" y="863092"/>
            <a:ext cx="282133" cy="269390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99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p18"/>
          <p:cNvSpPr/>
          <p:nvPr/>
        </p:nvSpPr>
        <p:spPr>
          <a:xfrm rot="2466689">
            <a:off x="1807081" y="810639"/>
            <a:ext cx="392001" cy="374296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99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3" name="Google Shape;223;p18"/>
          <p:cNvSpPr/>
          <p:nvPr/>
        </p:nvSpPr>
        <p:spPr>
          <a:xfrm rot="-1609195">
            <a:off x="6149324" y="259879"/>
            <a:ext cx="190312" cy="181716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99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4" name="Google Shape;224;p18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sp>
        <p:nvSpPr>
          <p:cNvPr id="2" name="Rectángulo 1"/>
          <p:cNvSpPr/>
          <p:nvPr/>
        </p:nvSpPr>
        <p:spPr>
          <a:xfrm>
            <a:off x="2553674" y="1794592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127000" lvl="0" indent="0" algn="ctr">
              <a:buNone/>
            </a:pPr>
            <a:r>
              <a:rPr lang="es-ES" sz="1800" dirty="0">
                <a:solidFill>
                  <a:schemeClr val="bg2">
                    <a:lumMod val="75000"/>
                  </a:schemeClr>
                </a:solidFill>
                <a:latin typeface="Showcard Gothic" panose="04020904020102020604" pitchFamily="82" charset="0"/>
              </a:rPr>
              <a:t>elementos retóricos</a:t>
            </a:r>
          </a:p>
          <a:p>
            <a:endParaRPr lang="es-CL" dirty="0"/>
          </a:p>
        </p:txBody>
      </p:sp>
      <p:sp>
        <p:nvSpPr>
          <p:cNvPr id="3" name="Rectángulo 2"/>
          <p:cNvSpPr/>
          <p:nvPr/>
        </p:nvSpPr>
        <p:spPr>
          <a:xfrm>
            <a:off x="2273810" y="2298893"/>
            <a:ext cx="4572000" cy="178510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1600" dirty="0">
                <a:solidFill>
                  <a:schemeClr val="bg2">
                    <a:lumMod val="75000"/>
                  </a:schemeClr>
                </a:solidFill>
              </a:rPr>
              <a:t>Son expresiones que utilizan los autores de obras literarias para hacerlas más atractivas, y así llamar la atención del lector o receptor en sus obras.</a:t>
            </a:r>
            <a:br>
              <a:rPr lang="es-ES" sz="1600" dirty="0">
                <a:solidFill>
                  <a:schemeClr val="bg2">
                    <a:lumMod val="75000"/>
                  </a:schemeClr>
                </a:solidFill>
              </a:rPr>
            </a:br>
            <a:r>
              <a:rPr lang="es-ES" sz="1600" dirty="0">
                <a:solidFill>
                  <a:schemeClr val="bg2">
                    <a:lumMod val="75000"/>
                  </a:schemeClr>
                </a:solidFill>
              </a:rPr>
              <a:t>Se emplean para dar variedad y belleza a la obra</a:t>
            </a:r>
            <a:br>
              <a:rPr lang="es-ES" dirty="0">
                <a:solidFill>
                  <a:schemeClr val="bg2">
                    <a:lumMod val="75000"/>
                  </a:schemeClr>
                </a:solidFill>
              </a:rPr>
            </a:br>
            <a:endParaRPr lang="es-C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número de diapositiva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 smtClean="0"/>
              <a:t>3</a:t>
            </a:fld>
            <a:endParaRPr lang="es-CL"/>
          </a:p>
        </p:txBody>
      </p:sp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2046767" y="116898"/>
            <a:ext cx="6321425" cy="1042988"/>
          </a:xfrm>
        </p:spPr>
        <p:txBody>
          <a:bodyPr/>
          <a:lstStyle/>
          <a:p>
            <a:pPr algn="ctr"/>
            <a:r>
              <a:rPr lang="es-ES" sz="3200" dirty="0">
                <a:solidFill>
                  <a:schemeClr val="bg2">
                    <a:lumMod val="75000"/>
                  </a:schemeClr>
                </a:solidFill>
                <a:latin typeface="Showcard Gothic" panose="04020904020102020604" pitchFamily="82" charset="0"/>
              </a:rPr>
              <a:t>elementos retóricos SEGÚN SU FONÉTICA</a:t>
            </a:r>
            <a:endParaRPr lang="es-CL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4294967295"/>
          </p:nvPr>
        </p:nvSpPr>
        <p:spPr>
          <a:xfrm>
            <a:off x="0" y="1071563"/>
            <a:ext cx="8293100" cy="892175"/>
          </a:xfrm>
        </p:spPr>
        <p:txBody>
          <a:bodyPr/>
          <a:lstStyle/>
          <a:p>
            <a:pPr marL="127000" indent="0">
              <a:buNone/>
            </a:pPr>
            <a:r>
              <a:rPr lang="es-ES" dirty="0">
                <a:solidFill>
                  <a:schemeClr val="bg2">
                    <a:lumMod val="75000"/>
                  </a:schemeClr>
                </a:solidFill>
              </a:rPr>
              <a:t>Recursos se utilizan para emplear sonido a la lengua con un sentido estético y expresivo, provocando una sensación determinada en el lector</a:t>
            </a:r>
            <a:endParaRPr lang="es-CL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" name="Marcador de texto 3"/>
          <p:cNvSpPr>
            <a:spLocks noGrp="1"/>
          </p:cNvSpPr>
          <p:nvPr>
            <p:ph type="body" idx="4294967295"/>
          </p:nvPr>
        </p:nvSpPr>
        <p:spPr>
          <a:xfrm>
            <a:off x="53015" y="1881003"/>
            <a:ext cx="4093535" cy="3262497"/>
          </a:xfrm>
        </p:spPr>
        <p:txBody>
          <a:bodyPr/>
          <a:lstStyle/>
          <a:p>
            <a:r>
              <a:rPr lang="es-ES" b="1" dirty="0">
                <a:hlinkClick r:id="" action="ppaction://noaction"/>
              </a:rPr>
              <a:t>Aliteración</a:t>
            </a:r>
            <a:r>
              <a:rPr lang="es-ES" b="1" dirty="0"/>
              <a:t>:</a:t>
            </a:r>
            <a:r>
              <a:rPr lang="es-ES" dirty="0"/>
              <a:t> Reiteración sistemática de un sonido para producir determinados efectos sensoriales</a:t>
            </a:r>
          </a:p>
          <a:p>
            <a:r>
              <a:rPr lang="es-ES" b="1" u="sng" dirty="0"/>
              <a:t>B</a:t>
            </a:r>
            <a:r>
              <a:rPr lang="es-ES" dirty="0"/>
              <a:t>ajo el </a:t>
            </a:r>
            <a:r>
              <a:rPr lang="es-ES" u="sng" dirty="0"/>
              <a:t>a</a:t>
            </a:r>
            <a:r>
              <a:rPr lang="es-ES" b="1" u="sng" dirty="0"/>
              <a:t>l</a:t>
            </a:r>
            <a:r>
              <a:rPr lang="es-ES" dirty="0"/>
              <a:t>a a</a:t>
            </a:r>
            <a:r>
              <a:rPr lang="es-ES" b="1" dirty="0"/>
              <a:t>l</a:t>
            </a:r>
            <a:r>
              <a:rPr lang="es-ES" dirty="0"/>
              <a:t>ev</a:t>
            </a:r>
            <a:r>
              <a:rPr lang="es-ES" b="1" dirty="0"/>
              <a:t>e</a:t>
            </a:r>
            <a:r>
              <a:rPr lang="es-ES" dirty="0"/>
              <a:t> del </a:t>
            </a:r>
            <a:r>
              <a:rPr lang="es-ES" b="1" dirty="0"/>
              <a:t>l</a:t>
            </a:r>
            <a:r>
              <a:rPr lang="es-ES" dirty="0"/>
              <a:t>ev</a:t>
            </a:r>
            <a:r>
              <a:rPr lang="es-ES" b="1" dirty="0"/>
              <a:t>e</a:t>
            </a:r>
            <a:r>
              <a:rPr lang="es-ES" dirty="0"/>
              <a:t> a</a:t>
            </a:r>
            <a:r>
              <a:rPr lang="es-ES" b="1" u="sng" dirty="0"/>
              <a:t>b</a:t>
            </a:r>
            <a:r>
              <a:rPr lang="es-ES" dirty="0"/>
              <a:t>anico → repetición de los sonidos [l] y [b] A las aladas almas de las rosas → los sonidos [l] y [s] evocan una sensación de suavidad, ligereza y delicadeza.</a:t>
            </a:r>
          </a:p>
          <a:p>
            <a:endParaRPr lang="es-ES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idx="4294967295"/>
          </p:nvPr>
        </p:nvSpPr>
        <p:spPr>
          <a:xfrm>
            <a:off x="3913188" y="1881003"/>
            <a:ext cx="3402012" cy="2815688"/>
          </a:xfrm>
        </p:spPr>
        <p:txBody>
          <a:bodyPr/>
          <a:lstStyle/>
          <a:p>
            <a:r>
              <a:rPr lang="es-ES" sz="2000" b="1" dirty="0">
                <a:hlinkClick r:id="" action="ppaction://noaction"/>
              </a:rPr>
              <a:t>Onomatopeya</a:t>
            </a:r>
            <a:r>
              <a:rPr lang="es-ES" sz="2000" b="1" dirty="0"/>
              <a:t>:</a:t>
            </a:r>
            <a:r>
              <a:rPr lang="es-ES" sz="2000" dirty="0"/>
              <a:t> Imitación de un sonido real. La onomatopeya se logra a veces mediante la aliteración.</a:t>
            </a:r>
          </a:p>
          <a:p>
            <a:r>
              <a:rPr lang="es-ES" dirty="0"/>
              <a:t>El niño pisaba el charco y </a:t>
            </a:r>
            <a:r>
              <a:rPr lang="es-ES" b="1" u="sng" dirty="0"/>
              <a:t>chas, chas... </a:t>
            </a:r>
            <a:r>
              <a:rPr lang="es-ES" dirty="0"/>
              <a:t>el agua salpicaba sus pies</a:t>
            </a:r>
          </a:p>
          <a:p>
            <a:pPr marL="101600" indent="0">
              <a:buNone/>
            </a:pPr>
            <a:r>
              <a:rPr lang="es-ES" sz="2000" dirty="0"/>
              <a:t> </a:t>
            </a:r>
            <a:r>
              <a:rPr lang="es-ES" dirty="0"/>
              <a:t>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3004108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50225" y="1"/>
            <a:ext cx="6321000" cy="1042403"/>
          </a:xfrm>
        </p:spPr>
        <p:txBody>
          <a:bodyPr/>
          <a:lstStyle/>
          <a:p>
            <a:pPr algn="ctr"/>
            <a:r>
              <a:rPr lang="es-ES" sz="2800" dirty="0">
                <a:solidFill>
                  <a:schemeClr val="bg2">
                    <a:lumMod val="75000"/>
                  </a:schemeClr>
                </a:solidFill>
                <a:latin typeface="Showcard Gothic" panose="04020904020102020604" pitchFamily="82" charset="0"/>
                <a:hlinkClick r:id="rId2" action="ppaction://hlinksldjump"/>
              </a:rPr>
              <a:t>elementos retóricos SEGÚN SU GRAMÁTICA</a:t>
            </a:r>
            <a:endParaRPr lang="es-CL" dirty="0">
              <a:hlinkClick r:id="rId2" action="ppaction://hlinksldjump"/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79175" y="1197760"/>
            <a:ext cx="2642669" cy="3592449"/>
          </a:xfrm>
          <a:ln w="15875" cmpd="tri">
            <a:solidFill>
              <a:schemeClr val="accent1">
                <a:lumMod val="50000"/>
              </a:schemeClr>
            </a:solidFill>
          </a:ln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s-ES" sz="2000" b="1" dirty="0">
                <a:hlinkClick r:id="" action="ppaction://noaction"/>
              </a:rPr>
              <a:t>Anáfora</a:t>
            </a:r>
            <a:r>
              <a:rPr lang="es-ES" sz="2000" b="1" dirty="0"/>
              <a:t>: </a:t>
            </a:r>
            <a:r>
              <a:rPr lang="es-ES" sz="2000" dirty="0"/>
              <a:t>repetición de una  palabra. Se utiliza mucho en la </a:t>
            </a:r>
            <a:r>
              <a:rPr lang="es-ES" sz="2000" b="1" dirty="0"/>
              <a:t>poesía</a:t>
            </a:r>
            <a:r>
              <a:rPr lang="es-ES" sz="2000" dirty="0"/>
              <a:t>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ES" sz="2000" b="1" u="sng" dirty="0"/>
              <a:t>Oh Luna</a:t>
            </a:r>
            <a:r>
              <a:rPr lang="es-ES" sz="2000" dirty="0"/>
              <a:t> que me guiaste,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ES" sz="2000" b="1" u="sng" dirty="0"/>
              <a:t>oh Luna </a:t>
            </a:r>
            <a:r>
              <a:rPr lang="es-ES" sz="2000" dirty="0"/>
              <a:t>amable compañera,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ES" sz="2000" b="1" u="sng" dirty="0"/>
              <a:t>oh Luna </a:t>
            </a:r>
            <a:r>
              <a:rPr lang="es-ES" sz="2000" dirty="0"/>
              <a:t>mi eterna viajera.</a:t>
            </a:r>
          </a:p>
          <a:p>
            <a:pPr>
              <a:buFont typeface="Wingdings" panose="05000000000000000000" pitchFamily="2" charset="2"/>
              <a:buChar char="Ø"/>
            </a:pPr>
            <a:endParaRPr lang="es-ES" sz="2000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idx="2"/>
          </p:nvPr>
        </p:nvSpPr>
        <p:spPr>
          <a:xfrm>
            <a:off x="3047124" y="1055599"/>
            <a:ext cx="2738100" cy="3734609"/>
          </a:xfrm>
          <a:ln w="19050" cmpd="sng">
            <a:solidFill>
              <a:schemeClr val="accent4">
                <a:lumMod val="75000"/>
              </a:schemeClr>
            </a:solidFill>
          </a:ln>
        </p:spPr>
        <p:txBody>
          <a:bodyPr/>
          <a:lstStyle/>
          <a:p>
            <a:pPr marL="127000" indent="0">
              <a:buNone/>
            </a:pPr>
            <a:r>
              <a:rPr lang="es-ES" sz="1400" b="1" dirty="0">
                <a:hlinkClick r:id="" action="ppaction://noaction"/>
              </a:rPr>
              <a:t>Hipérbaton</a:t>
            </a:r>
            <a:r>
              <a:rPr lang="es-ES" sz="1400" dirty="0">
                <a:hlinkClick r:id="" action="ppaction://noaction"/>
              </a:rPr>
              <a:t>:</a:t>
            </a:r>
            <a:r>
              <a:rPr lang="es-ES" sz="1400" dirty="0"/>
              <a:t> consiste en la alteración del orden sintáctico que se considera habitual y lógico de las palabras de una oración..</a:t>
            </a:r>
          </a:p>
          <a:p>
            <a:pPr marL="127000" indent="0">
              <a:buNone/>
            </a:pPr>
            <a:r>
              <a:rPr lang="es-CL" sz="1400" b="1" u="sng" kern="1200" dirty="0">
                <a:solidFill>
                  <a:schemeClr val="dk1"/>
                </a:solidFill>
              </a:rPr>
              <a:t>Volverán las oscuras golondrinas </a:t>
            </a:r>
            <a:r>
              <a:rPr lang="es-CL" sz="1400" kern="1200" dirty="0">
                <a:solidFill>
                  <a:schemeClr val="dk1"/>
                </a:solidFill>
              </a:rPr>
              <a:t>en tu balcón sus nidos a colgar.</a:t>
            </a:r>
          </a:p>
          <a:p>
            <a:pPr fontAlgn="base"/>
            <a:r>
              <a:rPr lang="es-ES" sz="1400" dirty="0"/>
              <a:t>De verdes sauces hay una espesura  (</a:t>
            </a:r>
            <a:r>
              <a:rPr lang="es-ES" sz="1400" i="1" dirty="0"/>
              <a:t>Garcilaso</a:t>
            </a:r>
            <a:r>
              <a:rPr lang="es-ES" sz="1400" dirty="0"/>
              <a:t>)</a:t>
            </a:r>
          </a:p>
          <a:p>
            <a:pPr fontAlgn="base"/>
            <a:r>
              <a:rPr lang="es-ES" sz="1400" dirty="0"/>
              <a:t>(Lo normal sería: “Hay una espesura de verdes sauces”)</a:t>
            </a:r>
          </a:p>
          <a:p>
            <a:pPr marL="127000" indent="0">
              <a:buNone/>
            </a:pPr>
            <a:r>
              <a:rPr lang="es-ES" b="1" u="sng" dirty="0"/>
              <a:t>De verdes sauces hay una espesura  </a:t>
            </a:r>
            <a:r>
              <a:rPr lang="es-ES" dirty="0"/>
              <a:t>(Garcilaso)</a:t>
            </a:r>
          </a:p>
          <a:p>
            <a:pPr marL="127000" indent="0">
              <a:buNone/>
            </a:pPr>
            <a:r>
              <a:rPr lang="es-ES" dirty="0"/>
              <a:t>(Lo normal sería: “Hay una espesura de verdes sauces”)</a:t>
            </a:r>
            <a:endParaRPr lang="es-CL" dirty="0"/>
          </a:p>
          <a:p>
            <a:pPr marL="127000" indent="0">
              <a:buNone/>
            </a:pPr>
            <a:endParaRPr lang="es-ES" sz="2000" dirty="0"/>
          </a:p>
          <a:p>
            <a:endParaRPr lang="es-CL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idx="3"/>
          </p:nvPr>
        </p:nvSpPr>
        <p:spPr>
          <a:xfrm>
            <a:off x="5849462" y="1055598"/>
            <a:ext cx="2981672" cy="2986466"/>
          </a:xfrm>
          <a:ln w="15875" cmpd="thinThick">
            <a:solidFill>
              <a:schemeClr val="accent1">
                <a:lumMod val="75000"/>
              </a:schemeClr>
            </a:solidFill>
          </a:ln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s-ES" sz="1400" b="1" dirty="0">
                <a:hlinkClick r:id="" action="ppaction://noaction"/>
              </a:rPr>
              <a:t>Epíteto</a:t>
            </a:r>
            <a:r>
              <a:rPr lang="es-ES" sz="1400" dirty="0"/>
              <a:t>: Es un adjetivo que nombra una característica propia de un sustantivo sin añadir información.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ES" dirty="0"/>
              <a:t>Por ti la </a:t>
            </a:r>
            <a:r>
              <a:rPr lang="es-ES" b="1" u="sng" dirty="0"/>
              <a:t>verde hierba</a:t>
            </a:r>
            <a:r>
              <a:rPr lang="es-ES" dirty="0"/>
              <a:t>, el </a:t>
            </a:r>
            <a:r>
              <a:rPr lang="es-ES" b="1" u="sng" dirty="0"/>
              <a:t>fresco viento</a:t>
            </a:r>
            <a:br>
              <a:rPr lang="es-ES" sz="1400" dirty="0"/>
            </a:br>
            <a:r>
              <a:rPr lang="es-ES" dirty="0"/>
              <a:t>el </a:t>
            </a:r>
            <a:r>
              <a:rPr lang="es-ES" b="1" u="sng" dirty="0"/>
              <a:t>blanco lirio </a:t>
            </a:r>
            <a:r>
              <a:rPr lang="es-ES" dirty="0"/>
              <a:t>y colorada rosa</a:t>
            </a:r>
            <a:br>
              <a:rPr lang="es-ES" sz="1400" dirty="0"/>
            </a:br>
            <a:r>
              <a:rPr lang="es-ES" dirty="0"/>
              <a:t>y </a:t>
            </a:r>
            <a:r>
              <a:rPr lang="es-ES" b="1" u="sng" dirty="0"/>
              <a:t>dulce primavera</a:t>
            </a:r>
            <a:r>
              <a:rPr lang="es-ES" dirty="0"/>
              <a:t> me agradaba… (</a:t>
            </a:r>
            <a:r>
              <a:rPr lang="es-ES" i="1" dirty="0"/>
              <a:t>Garcilaso de la Vega</a:t>
            </a:r>
            <a:r>
              <a:rPr lang="es-ES" dirty="0"/>
              <a:t>)</a:t>
            </a:r>
            <a:endParaRPr lang="es-ES" sz="1400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24392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38817" y="0"/>
            <a:ext cx="6321000" cy="563330"/>
          </a:xfrm>
        </p:spPr>
        <p:txBody>
          <a:bodyPr/>
          <a:lstStyle/>
          <a:p>
            <a:pPr algn="ctr"/>
            <a:br>
              <a:rPr lang="es-CL" dirty="0"/>
            </a:br>
            <a:r>
              <a:rPr lang="es-ES" sz="2000" dirty="0">
                <a:solidFill>
                  <a:schemeClr val="bg2">
                    <a:lumMod val="75000"/>
                  </a:schemeClr>
                </a:solidFill>
                <a:latin typeface="Showcard Gothic" panose="04020904020102020604" pitchFamily="82" charset="0"/>
              </a:rPr>
              <a:t>elementos retóricos SEGÚN SU SEMÁNTICA</a:t>
            </a:r>
            <a:endParaRPr lang="es-CL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7364" y="824924"/>
            <a:ext cx="3076650" cy="4318576"/>
          </a:xfrm>
          <a:ln cmpd="thickThin">
            <a:solidFill>
              <a:schemeClr val="accent4">
                <a:lumMod val="75000"/>
              </a:schemeClr>
            </a:solidFill>
          </a:ln>
        </p:spPr>
        <p:txBody>
          <a:bodyPr/>
          <a:lstStyle/>
          <a:p>
            <a:pPr marL="127000" indent="0" fontAlgn="base">
              <a:buNone/>
            </a:pPr>
            <a:r>
              <a:rPr lang="es-CL" sz="1800" dirty="0">
                <a:hlinkClick r:id="" action="ppaction://noaction"/>
              </a:rPr>
              <a:t>La</a:t>
            </a:r>
            <a:r>
              <a:rPr lang="es-CL" sz="1800" dirty="0"/>
              <a:t> </a:t>
            </a:r>
            <a:r>
              <a:rPr lang="es-CL" sz="1800" b="1" dirty="0"/>
              <a:t>metáfora:</a:t>
            </a:r>
            <a:r>
              <a:rPr lang="es-ES" sz="1800" dirty="0"/>
              <a:t>Consiste en denominar una realidad con el nombre de otra con la que el autor establece una identificación por su semejanza.</a:t>
            </a:r>
          </a:p>
          <a:p>
            <a:pPr marL="127000" indent="0" fontAlgn="base">
              <a:buNone/>
            </a:pPr>
            <a:r>
              <a:rPr lang="es-ES" b="1" dirty="0"/>
              <a:t> murallas</a:t>
            </a:r>
            <a:r>
              <a:rPr lang="es-ES" dirty="0"/>
              <a:t> azules del África van y vienen” (olas = murallas)</a:t>
            </a:r>
          </a:p>
          <a:p>
            <a:pPr marL="127000" indent="0" fontAlgn="base">
              <a:buNone/>
            </a:pPr>
            <a:r>
              <a:rPr lang="es-ES" dirty="0"/>
              <a:t>“blancas </a:t>
            </a:r>
            <a:r>
              <a:rPr lang="es-ES" b="1" dirty="0"/>
              <a:t>perlas</a:t>
            </a:r>
            <a:r>
              <a:rPr lang="es-ES" dirty="0"/>
              <a:t> y brillantes </a:t>
            </a:r>
            <a:r>
              <a:rPr lang="es-ES" b="1" dirty="0"/>
              <a:t>rubíes</a:t>
            </a:r>
            <a:r>
              <a:rPr lang="es-ES" dirty="0"/>
              <a:t>” (dientes = perlas, ojos = rubíes)</a:t>
            </a:r>
          </a:p>
          <a:p>
            <a:pPr marL="127000" indent="0" fontAlgn="base">
              <a:buNone/>
            </a:pPr>
            <a:r>
              <a:rPr lang="es-ES" dirty="0"/>
              <a:t>“</a:t>
            </a:r>
            <a:r>
              <a:rPr lang="es-ES" b="1" dirty="0"/>
              <a:t>algodones</a:t>
            </a:r>
            <a:r>
              <a:rPr lang="es-ES" dirty="0"/>
              <a:t> blancos transitan el </a:t>
            </a:r>
            <a:r>
              <a:rPr lang="es-ES" b="1" dirty="0"/>
              <a:t>azul</a:t>
            </a:r>
            <a:r>
              <a:rPr lang="es-ES" dirty="0"/>
              <a:t>” (nubes = algodones, cielo = azul)</a:t>
            </a:r>
          </a:p>
          <a:p>
            <a:pPr marL="127000" indent="0" fontAlgn="base">
              <a:buNone/>
            </a:pPr>
            <a:r>
              <a:rPr lang="es-ES" dirty="0"/>
              <a:t>“los </a:t>
            </a:r>
            <a:r>
              <a:rPr lang="es-ES" b="1" dirty="0"/>
              <a:t>ríos</a:t>
            </a:r>
            <a:r>
              <a:rPr lang="es-ES" dirty="0"/>
              <a:t> que corrieron por su rostro” (lágrimas = ríos)</a:t>
            </a:r>
          </a:p>
          <a:p>
            <a:endParaRPr lang="es-ES" sz="2000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idx="2"/>
          </p:nvPr>
        </p:nvSpPr>
        <p:spPr>
          <a:xfrm>
            <a:off x="3306499" y="513597"/>
            <a:ext cx="2239075" cy="4652906"/>
          </a:xfrm>
          <a:ln>
            <a:solidFill>
              <a:srgbClr val="002060"/>
            </a:solidFill>
          </a:ln>
        </p:spPr>
        <p:txBody>
          <a:bodyPr/>
          <a:lstStyle/>
          <a:p>
            <a:pPr marL="127000" indent="0">
              <a:buNone/>
            </a:pPr>
            <a:r>
              <a:rPr lang="es-ES" b="1" dirty="0">
                <a:hlinkClick r:id="" action="ppaction://noaction"/>
              </a:rPr>
              <a:t>Antítesis</a:t>
            </a:r>
            <a:r>
              <a:rPr lang="es-ES" dirty="0"/>
              <a:t>: consiste en utilizar dos palabras o expresiones opuestas para dar más énfasis a la obra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CL" sz="1400" dirty="0"/>
              <a:t>Un pequeño paso para un hombre pero un gran paso para la humanidad</a:t>
            </a:r>
          </a:p>
          <a:p>
            <a:pPr fontAlgn="base"/>
            <a:r>
              <a:rPr lang="es-ES" sz="1400" dirty="0"/>
              <a:t>“la </a:t>
            </a:r>
            <a:r>
              <a:rPr lang="es-ES" sz="1400" b="1" dirty="0"/>
              <a:t>dulce</a:t>
            </a:r>
            <a:r>
              <a:rPr lang="es-ES" sz="1400" dirty="0"/>
              <a:t>, </a:t>
            </a:r>
            <a:r>
              <a:rPr lang="es-ES" sz="1400" b="1" dirty="0"/>
              <a:t>amarga</a:t>
            </a:r>
            <a:r>
              <a:rPr lang="es-ES" sz="1400" dirty="0"/>
              <a:t>, verdadera historia de…”</a:t>
            </a:r>
          </a:p>
          <a:p>
            <a:pPr fontAlgn="base"/>
            <a:r>
              <a:rPr lang="es-ES" sz="1400" dirty="0"/>
              <a:t>“se </a:t>
            </a:r>
            <a:r>
              <a:rPr lang="es-ES" sz="1400" b="1" dirty="0"/>
              <a:t>apagaron</a:t>
            </a:r>
            <a:r>
              <a:rPr lang="es-ES" sz="1400" dirty="0"/>
              <a:t> las farolas y se </a:t>
            </a:r>
            <a:r>
              <a:rPr lang="es-ES" sz="1400" b="1" dirty="0"/>
              <a:t>encendieron</a:t>
            </a:r>
            <a:r>
              <a:rPr lang="es-ES" sz="1400" dirty="0"/>
              <a:t> los grillos”</a:t>
            </a:r>
          </a:p>
          <a:p>
            <a:pPr fontAlgn="base"/>
            <a:r>
              <a:rPr lang="es-ES" sz="1400" dirty="0"/>
              <a:t>“el </a:t>
            </a:r>
            <a:r>
              <a:rPr lang="es-ES" sz="1400" b="1" dirty="0"/>
              <a:t>odio</a:t>
            </a:r>
            <a:r>
              <a:rPr lang="es-ES" sz="1400" dirty="0"/>
              <a:t> y el </a:t>
            </a:r>
            <a:r>
              <a:rPr lang="es-ES" sz="1400" b="1" dirty="0"/>
              <a:t>amor</a:t>
            </a:r>
            <a:r>
              <a:rPr lang="es-ES" sz="1400" dirty="0"/>
              <a:t> se suelen encontrar a medio camino”</a:t>
            </a:r>
          </a:p>
          <a:p>
            <a:pPr marL="127000" indent="0">
              <a:buNone/>
            </a:pPr>
            <a:endParaRPr lang="es-ES" sz="1800" dirty="0"/>
          </a:p>
          <a:p>
            <a:pPr>
              <a:buFont typeface="Wingdings" panose="05000000000000000000" pitchFamily="2" charset="2"/>
              <a:buChar char="Ø"/>
            </a:pPr>
            <a:endParaRPr lang="es-ES" sz="2000" dirty="0"/>
          </a:p>
          <a:p>
            <a:endParaRPr lang="es-CL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idx="3"/>
          </p:nvPr>
        </p:nvSpPr>
        <p:spPr>
          <a:xfrm>
            <a:off x="5688059" y="563330"/>
            <a:ext cx="3143075" cy="3772932"/>
          </a:xfrm>
          <a:ln cmpd="thickThin">
            <a:solidFill>
              <a:schemeClr val="accent4">
                <a:lumMod val="50000"/>
              </a:schemeClr>
            </a:solidFill>
          </a:ln>
        </p:spPr>
        <p:txBody>
          <a:bodyPr/>
          <a:lstStyle/>
          <a:p>
            <a:pPr marL="127000" indent="0" fontAlgn="base">
              <a:buNone/>
            </a:pPr>
            <a:r>
              <a:rPr lang="es-ES" b="1" dirty="0">
                <a:hlinkClick r:id="" action="ppaction://noaction"/>
              </a:rPr>
              <a:t>Metonimia</a:t>
            </a:r>
            <a:r>
              <a:rPr lang="es-ES" dirty="0"/>
              <a:t>:  es una figura literaria que consiste en sustituir la palabra principal por otra que esté estrechamente vinculada a ella</a:t>
            </a:r>
          </a:p>
          <a:p>
            <a:pPr marL="127000" indent="0" fontAlgn="base">
              <a:buNone/>
            </a:pPr>
            <a:r>
              <a:rPr lang="es-ES" dirty="0"/>
              <a:t>“me bebí un </a:t>
            </a:r>
            <a:r>
              <a:rPr lang="es-ES" b="1" dirty="0"/>
              <a:t>vaso</a:t>
            </a:r>
            <a:r>
              <a:rPr lang="es-ES" dirty="0"/>
              <a:t>” (se sustituye el contenido (agua) por el continente (vaso)</a:t>
            </a:r>
          </a:p>
          <a:p>
            <a:pPr marL="127000" indent="0" fontAlgn="base">
              <a:buNone/>
            </a:pPr>
            <a:r>
              <a:rPr lang="es-ES" dirty="0"/>
              <a:t>“tres </a:t>
            </a:r>
            <a:r>
              <a:rPr lang="es-ES" b="1" dirty="0"/>
              <a:t>velas </a:t>
            </a:r>
            <a:r>
              <a:rPr lang="es-ES" dirty="0"/>
              <a:t>disputaron el trofeo” (se sustituye una parte (vela) por el conjunto (barco)</a:t>
            </a:r>
          </a:p>
          <a:p>
            <a:pPr marL="127000" indent="0" fontAlgn="base">
              <a:buNone/>
            </a:pPr>
            <a:r>
              <a:rPr lang="es-ES" dirty="0"/>
              <a:t>“tengo un </a:t>
            </a:r>
            <a:r>
              <a:rPr lang="es-ES" b="1" dirty="0"/>
              <a:t>Picasso</a:t>
            </a:r>
            <a:r>
              <a:rPr lang="es-ES" dirty="0"/>
              <a:t> en la pared” (sustitución del cuadro por el pintor)</a:t>
            </a:r>
          </a:p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1426332"/>
      </p:ext>
    </p:extLst>
  </p:cSld>
  <p:clrMapOvr>
    <a:masterClrMapping/>
  </p:clrMapOvr>
</p:sld>
</file>

<file path=ppt/theme/theme1.xml><?xml version="1.0" encoding="utf-8"?>
<a:theme xmlns:a="http://schemas.openxmlformats.org/drawingml/2006/main" name="Wolsey template">
  <a:themeElements>
    <a:clrScheme name="Custom 347">
      <a:dk1>
        <a:srgbClr val="252729"/>
      </a:dk1>
      <a:lt1>
        <a:srgbClr val="FFFFFF"/>
      </a:lt1>
      <a:dk2>
        <a:srgbClr val="607896"/>
      </a:dk2>
      <a:lt2>
        <a:srgbClr val="DFE4E9"/>
      </a:lt2>
      <a:accent1>
        <a:srgbClr val="3796BF"/>
      </a:accent1>
      <a:accent2>
        <a:srgbClr val="4BB5D9"/>
      </a:accent2>
      <a:accent3>
        <a:srgbClr val="81D1EC"/>
      </a:accent3>
      <a:accent4>
        <a:srgbClr val="FF9900"/>
      </a:accent4>
      <a:accent5>
        <a:srgbClr val="FFCB50"/>
      </a:accent5>
      <a:accent6>
        <a:srgbClr val="A9C747"/>
      </a:accent6>
      <a:hlink>
        <a:srgbClr val="607896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636</TotalTime>
  <Words>650</Words>
  <Application>Microsoft Office PowerPoint</Application>
  <PresentationFormat>Presentación en pantalla (16:9)</PresentationFormat>
  <Paragraphs>46</Paragraphs>
  <Slides>5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3" baseType="lpstr">
      <vt:lpstr>Cambria Math</vt:lpstr>
      <vt:lpstr>Roboto Condensed</vt:lpstr>
      <vt:lpstr>Arial</vt:lpstr>
      <vt:lpstr>Showcard Gothic</vt:lpstr>
      <vt:lpstr>Wingdings</vt:lpstr>
      <vt:lpstr>Freestyle Script</vt:lpstr>
      <vt:lpstr>Oswald</vt:lpstr>
      <vt:lpstr>Wolsey template</vt:lpstr>
      <vt:lpstr>         UNIDAD 1 DE PRIORIZACIÓN CURRICULAR  DIÁLOGO: LITERATURA Y EFECTO ESTÉTICO</vt:lpstr>
      <vt:lpstr>RECURSOS ESTILÍSTICOS</vt:lpstr>
      <vt:lpstr>elementos retóricos SEGÚN SU FONÉTICA</vt:lpstr>
      <vt:lpstr>elementos retóricos SEGÚN SU GRAMÁTICA</vt:lpstr>
      <vt:lpstr> elementos retóricos SEGÚN SU SEMÁNTICA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LENGUA Y LITERATURA 2020</dc:title>
  <dc:creator>milena ariza matiz</dc:creator>
  <cp:lastModifiedBy>Paola</cp:lastModifiedBy>
  <cp:revision>49</cp:revision>
  <dcterms:modified xsi:type="dcterms:W3CDTF">2020-10-03T00:19:24Z</dcterms:modified>
</cp:coreProperties>
</file>