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6" r:id="rId4"/>
    <p:sldId id="261" r:id="rId5"/>
    <p:sldId id="257" r:id="rId6"/>
    <p:sldId id="258" r:id="rId7"/>
    <p:sldId id="267" r:id="rId8"/>
    <p:sldId id="259" r:id="rId9"/>
    <p:sldId id="262" r:id="rId10"/>
    <p:sldId id="263" r:id="rId11"/>
    <p:sldId id="264" r:id="rId12"/>
    <p:sldId id="268"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FF5A3343-227E-4874-9995-F8CA4B6994B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124684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5A3343-227E-4874-9995-F8CA4B6994B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113943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5A3343-227E-4874-9995-F8CA4B6994B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125433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5A3343-227E-4874-9995-F8CA4B6994B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205964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F5A3343-227E-4874-9995-F8CA4B6994B9}"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146996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F5A3343-227E-4874-9995-F8CA4B6994B9}"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225084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F5A3343-227E-4874-9995-F8CA4B6994B9}"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301810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F5A3343-227E-4874-9995-F8CA4B6994B9}"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235893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A3343-227E-4874-9995-F8CA4B6994B9}"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13051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F5A3343-227E-4874-9995-F8CA4B6994B9}"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259774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F5A3343-227E-4874-9995-F8CA4B6994B9}"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0828A-5F04-4281-8497-1F51DB6C0FFA}" type="slidenum">
              <a:rPr lang="en-US" smtClean="0"/>
              <a:t>‹Nº›</a:t>
            </a:fld>
            <a:endParaRPr lang="en-US"/>
          </a:p>
        </p:txBody>
      </p:sp>
    </p:spTree>
    <p:extLst>
      <p:ext uri="{BB962C8B-B14F-4D97-AF65-F5344CB8AC3E}">
        <p14:creationId xmlns:p14="http://schemas.microsoft.com/office/powerpoint/2010/main" val="373925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A3343-227E-4874-9995-F8CA4B6994B9}" type="datetimeFigureOut">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828A-5F04-4281-8497-1F51DB6C0FFA}" type="slidenum">
              <a:rPr lang="en-US" smtClean="0"/>
              <a:t>‹Nº›</a:t>
            </a:fld>
            <a:endParaRPr lang="en-US"/>
          </a:p>
        </p:txBody>
      </p:sp>
    </p:spTree>
    <p:extLst>
      <p:ext uri="{BB962C8B-B14F-4D97-AF65-F5344CB8AC3E}">
        <p14:creationId xmlns:p14="http://schemas.microsoft.com/office/powerpoint/2010/main" val="326574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Fc-Etxo6jY"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478302"/>
            <a:ext cx="10515600" cy="5698661"/>
          </a:xfrm>
        </p:spPr>
        <p:txBody>
          <a:bodyPr/>
          <a:lstStyle/>
          <a:p>
            <a:pPr marL="0" indent="0" algn="ctr">
              <a:buNone/>
            </a:pPr>
            <a:r>
              <a:rPr lang="es-ES" sz="4000" b="1" dirty="0">
                <a:latin typeface="Arial Rounded MT Bold" panose="020F0704030504030204" pitchFamily="34" charset="0"/>
              </a:rPr>
              <a:t>Unidad I. “Poder y </a:t>
            </a:r>
            <a:r>
              <a:rPr lang="es-ES" sz="4000" b="1" dirty="0" smtClean="0">
                <a:latin typeface="Arial Rounded MT Bold" panose="020F0704030504030204" pitchFamily="34" charset="0"/>
              </a:rPr>
              <a:t>ambición</a:t>
            </a:r>
          </a:p>
          <a:p>
            <a:pPr marL="0" indent="0" algn="ctr">
              <a:buNone/>
            </a:pPr>
            <a:r>
              <a:rPr lang="es-ES" sz="4000" b="1" dirty="0" smtClean="0">
                <a:latin typeface="Arial Rounded MT Bold" panose="020F0704030504030204" pitchFamily="34" charset="0"/>
              </a:rPr>
              <a:t> </a:t>
            </a:r>
            <a:r>
              <a:rPr lang="es-ES" sz="4000" b="1" dirty="0">
                <a:latin typeface="Arial Rounded MT Bold" panose="020F0704030504030204" pitchFamily="34" charset="0"/>
              </a:rPr>
              <a:t>(género dramático, pendiente 2 medio)” </a:t>
            </a:r>
            <a:endParaRPr lang="es-ES" sz="4000" b="1" dirty="0" smtClean="0">
              <a:latin typeface="Arial Rounded MT Bold" panose="020F0704030504030204" pitchFamily="34" charset="0"/>
            </a:endParaRPr>
          </a:p>
          <a:p>
            <a:pPr marL="0" indent="0" algn="ctr">
              <a:buNone/>
            </a:pPr>
            <a:endParaRPr lang="es-ES" b="1" dirty="0" smtClean="0">
              <a:latin typeface="Arial Rounded MT Bold" panose="020F0704030504030204" pitchFamily="34" charset="0"/>
            </a:endParaRPr>
          </a:p>
          <a:p>
            <a:pPr marL="0" indent="0" algn="ctr">
              <a:buNone/>
            </a:pPr>
            <a:endParaRPr lang="es-ES" b="1" dirty="0">
              <a:latin typeface="Arial Rounded MT Bold" panose="020F0704030504030204" pitchFamily="34" charset="0"/>
            </a:endParaRPr>
          </a:p>
          <a:p>
            <a:pPr marL="0" indent="0" algn="ctr">
              <a:buNone/>
            </a:pPr>
            <a:r>
              <a:rPr lang="es-ES" dirty="0" smtClean="0"/>
              <a:t>							Curso</a:t>
            </a:r>
            <a:r>
              <a:rPr lang="es-ES" dirty="0"/>
              <a:t>: Tercero Medio.</a:t>
            </a:r>
          </a:p>
          <a:p>
            <a:pPr marL="0" indent="0" algn="ctr">
              <a:buNone/>
            </a:pPr>
            <a:r>
              <a:rPr lang="es-ES" dirty="0" smtClean="0"/>
              <a:t>						Asignatura</a:t>
            </a:r>
            <a:r>
              <a:rPr lang="es-ES" dirty="0"/>
              <a:t>: </a:t>
            </a:r>
            <a:r>
              <a:rPr lang="es-ES" dirty="0" smtClean="0"/>
              <a:t>Lenguaje </a:t>
            </a:r>
            <a:r>
              <a:rPr lang="es-ES" dirty="0"/>
              <a:t>y Literatura.</a:t>
            </a:r>
          </a:p>
          <a:p>
            <a:endParaRPr lang="en-US" dirty="0"/>
          </a:p>
        </p:txBody>
      </p:sp>
      <p:pic>
        <p:nvPicPr>
          <p:cNvPr id="1026" name="Picture 2" descr="Cuadros sinópticos sobre género dramático y sus formas | Cuadr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20594">
            <a:off x="183316" y="2341851"/>
            <a:ext cx="5698581" cy="32580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2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18457" y="-1262092"/>
            <a:ext cx="11351623" cy="7011278"/>
          </a:xfrm>
          <a:prstGeom prst="rect">
            <a:avLst/>
          </a:prstGeom>
        </p:spPr>
        <p:txBody>
          <a:bodyPr wrap="square">
            <a:spAutoFit/>
          </a:bodyPr>
          <a:lstStyle/>
          <a:p>
            <a:pPr algn="ctr">
              <a:lnSpc>
                <a:spcPct val="107000"/>
              </a:lnSpc>
              <a:spcAft>
                <a:spcPts val="0"/>
              </a:spcAft>
            </a:pPr>
            <a:endParaRPr lang="es-CL" b="1"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CL"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CL" b="1"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CL"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CL" b="1"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b="1" dirty="0" smtClean="0">
                <a:latin typeface="Arial" panose="020B0604020202020204" pitchFamily="34" charset="0"/>
                <a:ea typeface="Calibri" panose="020F0502020204030204" pitchFamily="34" charset="0"/>
                <a:cs typeface="Times New Roman" panose="02020603050405020304" pitchFamily="18" charset="0"/>
              </a:rPr>
              <a:t>EL </a:t>
            </a:r>
            <a:r>
              <a:rPr lang="es-CL" b="1" dirty="0">
                <a:latin typeface="Arial" panose="020B0604020202020204" pitchFamily="34" charset="0"/>
                <a:ea typeface="Calibri" panose="020F0502020204030204" pitchFamily="34" charset="0"/>
                <a:cs typeface="Times New Roman" panose="02020603050405020304" pitchFamily="18" charset="0"/>
              </a:rPr>
              <a:t>ALCALDE DE ZALAMEA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PEDRO CALDERON DE LA BARCA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Fragmento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JORNADA TERCERA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Sale ISABEL como llorando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ISABEL: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Nunca amanezca a mis ojos la luz hermosa del día,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porque a su sombra no tenga vergüenza yo de mí misma.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¡Oh tú, de tantas estrellas primavera fugitiva,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no des lugar a la aurora, que tu azul campiña pisa,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para que con risa y llanto borre tu apacible vista!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Y ya que ha de ser, que sea con llanto, mas no con risa.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¡Detente, oh mayor planeta, más tiempo en la espuma fría del mar!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¡Deja que una vez dilate la noche esquiva su trémulo imperio; deja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que de tu deidad se diga, atenta a mis ruegos, que es voluntaria y no precisa!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Para qué quieres salir a ver en la historia mía la más enorme maldad,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la más fiera tiranía, que en venganza de los hombres quiere el cielo que se escriba?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46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7199" y="734341"/>
            <a:ext cx="11325498" cy="6288966"/>
          </a:xfrm>
          <a:prstGeom prst="rect">
            <a:avLst/>
          </a:prstGeom>
        </p:spPr>
        <p:txBody>
          <a:bodyPr wrap="square">
            <a:spAutoFit/>
          </a:bodyPr>
          <a:lstStyle/>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Mas, ¡ay de mí!, que parece que es fiera tu tiranía;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pues desde que te he rogado que te detuvieses, miran mis ojos tu faz hermosa descollarse por encima de los montes.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¡Ay de mí, que acosada y perseguida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de tantas penas, de tantas ansias, de tantas impías fortunas, contra mi honor se han conjurado tus iras!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smtClean="0">
                <a:latin typeface="Arial" panose="020B0604020202020204" pitchFamily="34" charset="0"/>
                <a:ea typeface="Calibri" panose="020F0502020204030204" pitchFamily="34" charset="0"/>
                <a:cs typeface="Times New Roman" panose="02020603050405020304" pitchFamily="18" charset="0"/>
              </a:rPr>
              <a:t>(…)</a:t>
            </a:r>
          </a:p>
          <a:p>
            <a:r>
              <a:rPr lang="es-CL" b="1" dirty="0"/>
              <a:t>Dentro [Pedro CRESPO]</a:t>
            </a:r>
            <a:endParaRPr lang="en-US" dirty="0"/>
          </a:p>
          <a:p>
            <a:r>
              <a:rPr lang="es-CL" b="1" dirty="0"/>
              <a:t>CRESPO: </a:t>
            </a:r>
            <a:endParaRPr lang="en-US" dirty="0"/>
          </a:p>
          <a:p>
            <a:r>
              <a:rPr lang="es-CL" dirty="0"/>
              <a:t>Vuelve a matarme, serás piadoso homicida; que no es piedad, no, dejar a un desdichado con vida.</a:t>
            </a:r>
            <a:endParaRPr lang="en-US" dirty="0"/>
          </a:p>
          <a:p>
            <a:r>
              <a:rPr lang="es-CL" b="1" dirty="0"/>
              <a:t> </a:t>
            </a:r>
            <a:endParaRPr lang="en-US" dirty="0"/>
          </a:p>
          <a:p>
            <a:r>
              <a:rPr lang="es-CL" b="1" dirty="0"/>
              <a:t>ISABEL: </a:t>
            </a:r>
            <a:endParaRPr lang="en-US" dirty="0"/>
          </a:p>
          <a:p>
            <a:r>
              <a:rPr lang="es-CL" dirty="0"/>
              <a:t>¿Qué voz es ésta, que mal pronunciada y poco oída,</a:t>
            </a:r>
            <a:endParaRPr lang="en-US" dirty="0"/>
          </a:p>
          <a:p>
            <a:r>
              <a:rPr lang="es-CL" dirty="0"/>
              <a:t> no se deja conocer? </a:t>
            </a:r>
            <a:endParaRPr lang="en-US" dirty="0"/>
          </a:p>
          <a:p>
            <a:r>
              <a:rPr lang="es-CL" dirty="0"/>
              <a:t> </a:t>
            </a:r>
            <a:endParaRPr lang="en-US" dirty="0"/>
          </a:p>
          <a:p>
            <a:r>
              <a:rPr lang="es-CL" b="1" dirty="0"/>
              <a:t>CRESPO: </a:t>
            </a:r>
            <a:endParaRPr lang="en-US" dirty="0"/>
          </a:p>
          <a:p>
            <a:r>
              <a:rPr lang="es-CL" dirty="0"/>
              <a:t>Dadme muerte, si os obliga ser piadosos.</a:t>
            </a:r>
            <a:endParaRPr lang="en-US" dirty="0"/>
          </a:p>
          <a:p>
            <a:r>
              <a:rPr lang="es-CL" dirty="0"/>
              <a:t> </a:t>
            </a:r>
            <a:endParaRPr lang="en-US" dirty="0"/>
          </a:p>
          <a:p>
            <a:r>
              <a:rPr lang="es-CL" b="1" dirty="0"/>
              <a:t>ISABEL:</a:t>
            </a:r>
            <a:r>
              <a:rPr lang="es-CL" dirty="0"/>
              <a:t> ¡Cielos, cielos! Otro la muerte apellida,</a:t>
            </a:r>
            <a:endParaRPr lang="en-US" dirty="0"/>
          </a:p>
          <a:p>
            <a:r>
              <a:rPr lang="es-CL" dirty="0"/>
              <a:t> otro desdichado hay más, que hoy a pesar suyo viva. </a:t>
            </a:r>
            <a:endParaRPr lang="en-US" dirty="0"/>
          </a:p>
          <a:p>
            <a:r>
              <a:rPr lang="es-CL" dirty="0"/>
              <a:t> Mas, ¿qué es lo que ven mis ojos?</a:t>
            </a:r>
            <a:endParaRPr lang="en-US" dirty="0"/>
          </a:p>
          <a:p>
            <a:r>
              <a:rPr lang="es-CL" dirty="0"/>
              <a:t> </a:t>
            </a:r>
            <a:endParaRPr lang="en-US" dirty="0"/>
          </a:p>
          <a:p>
            <a:pPr algn="just">
              <a:lnSpc>
                <a:spcPct val="1070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27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9897" y="308852"/>
            <a:ext cx="10985863" cy="6319807"/>
          </a:xfrm>
          <a:prstGeom prst="rect">
            <a:avLst/>
          </a:prstGeom>
        </p:spPr>
        <p:txBody>
          <a:bodyPr wrap="square">
            <a:spAutoFit/>
          </a:bodyPr>
          <a:lstStyle/>
          <a:p>
            <a:pPr algn="just">
              <a:lnSpc>
                <a:spcPct val="107000"/>
              </a:lnSpc>
              <a:spcAft>
                <a:spcPts val="800"/>
              </a:spcAft>
            </a:pPr>
            <a:r>
              <a:rPr lang="es-CL" b="1" dirty="0">
                <a:latin typeface="Arial" panose="020B0604020202020204" pitchFamily="34" charset="0"/>
                <a:ea typeface="Calibri" panose="020F0502020204030204" pitchFamily="34" charset="0"/>
                <a:cs typeface="Times New Roman" panose="02020603050405020304" pitchFamily="18" charset="0"/>
              </a:rPr>
              <a:t>Descúbrese CRESPO atado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CRESPO: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Si piedades solicita cualquiera que </a:t>
            </a:r>
            <a:r>
              <a:rPr lang="es-CL" dirty="0" err="1">
                <a:latin typeface="Arial" panose="020B0604020202020204" pitchFamily="34" charset="0"/>
                <a:ea typeface="Calibri" panose="020F0502020204030204" pitchFamily="34" charset="0"/>
                <a:cs typeface="Times New Roman" panose="02020603050405020304" pitchFamily="18" charset="0"/>
              </a:rPr>
              <a:t>aqueste</a:t>
            </a:r>
            <a:r>
              <a:rPr lang="es-CL" dirty="0">
                <a:latin typeface="Arial" panose="020B0604020202020204" pitchFamily="34" charset="0"/>
                <a:ea typeface="Calibri" panose="020F0502020204030204" pitchFamily="34" charset="0"/>
                <a:cs typeface="Times New Roman" panose="02020603050405020304" pitchFamily="18" charset="0"/>
              </a:rPr>
              <a:t> monte temerosamente pisa,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llegue a dar muerte... Mas, ¡cielos!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¿Qué es lo que mis ojos miran?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ISABEL: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Atadas atrás las manos a una rigurosa encina...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CRESPO: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Enterneciendo los cielos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con las voces que apellida... </a:t>
            </a:r>
            <a:endParaRPr lang="es-CL"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L" sz="1600" dirty="0">
              <a:effectLst/>
              <a:latin typeface="Arial" panose="020B0604020202020204" pitchFamily="34" charset="0"/>
              <a:ea typeface="Calibri" panose="020F0502020204030204" pitchFamily="34" charset="0"/>
              <a:cs typeface="Times New Roman" panose="02020603050405020304" pitchFamily="18" charset="0"/>
            </a:endParaRPr>
          </a:p>
          <a:p>
            <a:r>
              <a:rPr lang="es-CL" b="1" dirty="0"/>
              <a:t>ISABEL: </a:t>
            </a:r>
            <a:endParaRPr lang="en-US" dirty="0"/>
          </a:p>
          <a:p>
            <a:r>
              <a:rPr lang="es-CL" dirty="0"/>
              <a:t>...mi padre está</a:t>
            </a:r>
            <a:endParaRPr lang="en-US" dirty="0"/>
          </a:p>
          <a:p>
            <a:r>
              <a:rPr lang="es-CL" b="1" dirty="0"/>
              <a:t>CRESPO: </a:t>
            </a:r>
            <a:endParaRPr lang="en-US" dirty="0"/>
          </a:p>
          <a:p>
            <a:r>
              <a:rPr lang="es-CL" dirty="0"/>
              <a:t>...mi hija veo.</a:t>
            </a:r>
            <a:endParaRPr lang="en-US" dirty="0"/>
          </a:p>
          <a:p>
            <a:r>
              <a:rPr lang="es-CL" b="1" dirty="0"/>
              <a:t>ISABEL: </a:t>
            </a:r>
            <a:endParaRPr lang="en-US" dirty="0"/>
          </a:p>
          <a:p>
            <a:r>
              <a:rPr lang="es-CL" dirty="0"/>
              <a:t>¡Padre y señor!</a:t>
            </a:r>
            <a:endParaRPr lang="en-US" dirty="0"/>
          </a:p>
          <a:p>
            <a:r>
              <a:rPr lang="es-CL" dirty="0"/>
              <a:t>CRESPO: ¡Hija mía!  Llégate, y quita estos lazos.</a:t>
            </a:r>
            <a:endParaRPr lang="en-US" dirty="0"/>
          </a:p>
          <a:p>
            <a:pPr algn="just">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63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35576" y="241908"/>
            <a:ext cx="11325497" cy="5335691"/>
          </a:xfrm>
          <a:prstGeom prst="rect">
            <a:avLst/>
          </a:prstGeom>
        </p:spPr>
        <p:txBody>
          <a:bodyPr wrap="square">
            <a:spAutoFit/>
          </a:bodyPr>
          <a:lstStyle/>
          <a:p>
            <a:pPr algn="just">
              <a:lnSpc>
                <a:spcPct val="107000"/>
              </a:lnSpc>
              <a:spcAft>
                <a:spcPts val="800"/>
              </a:spcAft>
            </a:pPr>
            <a:r>
              <a:rPr lang="es-CL" b="1" dirty="0">
                <a:latin typeface="Arial" panose="020B0604020202020204" pitchFamily="34" charset="0"/>
                <a:ea typeface="Calibri" panose="020F0502020204030204" pitchFamily="34" charset="0"/>
                <a:cs typeface="Times New Roman" panose="02020603050405020304" pitchFamily="18" charset="0"/>
              </a:rPr>
              <a:t>ISABEL: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No me atrevo; que, si quitan</a:t>
            </a:r>
            <a:r>
              <a:rPr lang="es-CL" b="1" dirty="0">
                <a:latin typeface="Arial" panose="020B0604020202020204" pitchFamily="34" charset="0"/>
                <a:ea typeface="Calibri" panose="020F0502020204030204" pitchFamily="34" charset="0"/>
                <a:cs typeface="Times New Roman" panose="02020603050405020304" pitchFamily="18" charset="0"/>
              </a:rPr>
              <a:t> </a:t>
            </a:r>
            <a:r>
              <a:rPr lang="es-CL" dirty="0">
                <a:latin typeface="Arial" panose="020B0604020202020204" pitchFamily="34" charset="0"/>
                <a:ea typeface="Calibri" panose="020F0502020204030204" pitchFamily="34" charset="0"/>
                <a:cs typeface="Times New Roman" panose="02020603050405020304" pitchFamily="18" charset="0"/>
              </a:rPr>
              <a:t>los lazos, que te aprisionan, una vez las manos mías,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no me atreveré, señor, a contarte mis desdichas, a referirte mis penas; porque, si una vez te miras con manos y sin honor me darán muerte tus iras, y quiero ante que las veas referirte a mis fatigas.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CRESPO:</a:t>
            </a:r>
            <a:r>
              <a:rPr lang="es-CL" dirty="0">
                <a:latin typeface="Arial" panose="020B0604020202020204" pitchFamily="34" charset="0"/>
                <a:ea typeface="Calibri" panose="020F0502020204030204" pitchFamily="34" charset="0"/>
                <a:cs typeface="Times New Roman" panose="02020603050405020304" pitchFamily="18" charset="0"/>
              </a:rPr>
              <a:t> Detente, Isabel, detente.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No prosigas; que, desdichas, Isabel, para contarlas no es menester referirlas.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b="1" dirty="0">
                <a:latin typeface="Arial" panose="020B0604020202020204" pitchFamily="34" charset="0"/>
                <a:ea typeface="Calibri" panose="020F0502020204030204" pitchFamily="34" charset="0"/>
                <a:cs typeface="Times New Roman" panose="02020603050405020304" pitchFamily="18" charset="0"/>
              </a:rPr>
              <a:t>ISABEL: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Hay muchas cosas que sepas, y es forzoso que al decirlas tu valor se irrite, y quieras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vengarlas antes de oírlas.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Estaba anoche gozando la seguridad tranquila, que al abrigo de tus canas mis años me prometían, cuando aquellos embozados traidores, que determinan que lo que el honor defiende el atrevimiento rinda, me robaron; bien así, como de los pechos quita carnicero hambriento lobo a la simple corderilla.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69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817" y="607266"/>
            <a:ext cx="11639006" cy="6368603"/>
          </a:xfrm>
          <a:prstGeom prst="rect">
            <a:avLst/>
          </a:prstGeom>
        </p:spPr>
        <p:txBody>
          <a:bodyPr wrap="square">
            <a:spAutoFit/>
          </a:bodyPr>
          <a:lstStyle/>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Responde en tu cuaderno: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a.	Explica con tus palabras qué es la honra. ¿Te hubiera gustado vivir en una sociedad de ese tipo, como la representada en la obra?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b.	Isabel, ¿cómo reacciona ante su horrible situación tras el abuso?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c.	¿Por qué Isabel miente a su padre y su hermano, y no a su madre?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d. ¿Cuál es la posición de la mujer en esa sociedad barroca (siglo de oro) según la obra leída?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e. Según la lectura, la mujer   es víctima del abuso de poder del hombre, (siglo de oro) actualmente (siglo XXI) hay alguna relación del rol de la mujer de aquella época con la actual? Explique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lphaLcPeriod" startAt="6"/>
            </a:pPr>
            <a:r>
              <a:rPr lang="es-CL" dirty="0" smtClean="0">
                <a:latin typeface="Arial" panose="020B0604020202020204" pitchFamily="34" charset="0"/>
                <a:ea typeface="Calibri" panose="020F0502020204030204" pitchFamily="34" charset="0"/>
                <a:cs typeface="Times New Roman" panose="02020603050405020304" pitchFamily="18" charset="0"/>
              </a:rPr>
              <a:t>¿</a:t>
            </a:r>
            <a:r>
              <a:rPr lang="es-CL" dirty="0">
                <a:latin typeface="Arial" panose="020B0604020202020204" pitchFamily="34" charset="0"/>
                <a:ea typeface="Calibri" panose="020F0502020204030204" pitchFamily="34" charset="0"/>
                <a:cs typeface="Times New Roman" panose="02020603050405020304" pitchFamily="18" charset="0"/>
              </a:rPr>
              <a:t>De qué manera se relaciona el video visto al inicio de la guía y la obra leída</a:t>
            </a:r>
            <a:r>
              <a:rPr lang="es-CL"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CL" b="1" dirty="0" smtClean="0"/>
              <a:t>                                                          </a:t>
            </a:r>
            <a:r>
              <a:rPr lang="es-CL" b="1" u="sng" dirty="0" smtClean="0"/>
              <a:t>https</a:t>
            </a:r>
            <a:r>
              <a:rPr lang="es-CL" b="1" u="sng" dirty="0"/>
              <a:t>://www.ecured.cu/El_alcalde_de_Zalamea</a:t>
            </a:r>
            <a:endParaRPr lang="en-US" u="sng" dirty="0"/>
          </a:p>
          <a:p>
            <a:r>
              <a:rPr lang="es-CL" sz="1600" dirty="0" smtClean="0">
                <a:effectLst/>
                <a:latin typeface="Arial" panose="020B0604020202020204" pitchFamily="34" charset="0"/>
                <a:ea typeface="Calibri" panose="020F0502020204030204" pitchFamily="34" charset="0"/>
                <a:cs typeface="Times New Roman" panose="02020603050405020304" pitchFamily="18" charset="0"/>
              </a:rPr>
              <a:t>                                                       </a:t>
            </a:r>
            <a:r>
              <a:rPr lang="es-CL" dirty="0"/>
              <a:t>Para contextualizar aún más la obra, visita este link</a:t>
            </a:r>
            <a:endParaRPr lang="en-US" dirty="0"/>
          </a:p>
          <a:p>
            <a:r>
              <a:rPr lang="es-CL" dirty="0"/>
              <a:t> </a:t>
            </a:r>
            <a:endParaRPr lang="en-US" dirty="0"/>
          </a:p>
          <a:p>
            <a:pPr algn="just">
              <a:lnSpc>
                <a:spcPct val="107000"/>
              </a:lnSpc>
              <a:spcAft>
                <a:spcPts val="800"/>
              </a:spcAft>
            </a:pPr>
            <a:endParaRPr lang="es-CL"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dirty="0" smtClean="0">
                <a:effectLst/>
                <a:latin typeface="Arial" panose="020B0604020202020204" pitchFamily="34" charset="0"/>
                <a:ea typeface="Calibri" panose="020F0502020204030204" pitchFamily="34" charset="0"/>
                <a:cs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Enviar al correo glmilena1683@gmail.com</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600" dirty="0">
                <a:solidFill>
                  <a:srgbClr val="000000"/>
                </a:solidFill>
                <a:latin typeface="Algerian" panose="04020705040A02060702" pitchFamily="82" charset="0"/>
                <a:ea typeface="Times New Roman" panose="02020603050405020304" pitchFamily="18" charset="0"/>
                <a:cs typeface="Times New Roman" panose="02020603050405020304" pitchFamily="18" charset="0"/>
              </a:rPr>
              <a:t>Una mentalidad optimista es el mejor estimulante que conocerás jamás</a:t>
            </a:r>
            <a:r>
              <a:rPr lang="es-CL"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6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lphaLcPeriod" startAt="6"/>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NORMAS BÁSICAS A TENER EN CUENTA EN LA RED | Emojis para whatsapp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033" y="4258763"/>
            <a:ext cx="1590675" cy="1527810"/>
          </a:xfrm>
          <a:prstGeom prst="rect">
            <a:avLst/>
          </a:prstGeom>
          <a:noFill/>
        </p:spPr>
      </p:pic>
    </p:spTree>
    <p:extLst>
      <p:ext uri="{BB962C8B-B14F-4D97-AF65-F5344CB8AC3E}">
        <p14:creationId xmlns:p14="http://schemas.microsoft.com/office/powerpoint/2010/main" val="202912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i="1" dirty="0" smtClean="0"/>
              <a:t>Contextualización Obra</a:t>
            </a:r>
            <a:r>
              <a:rPr lang="es-CL" b="1" i="1" dirty="0"/>
              <a:t>: El alcalde de Zalamea</a:t>
            </a:r>
            <a:endParaRPr lang="en-US" b="1" i="1" dirty="0"/>
          </a:p>
        </p:txBody>
      </p:sp>
      <p:sp>
        <p:nvSpPr>
          <p:cNvPr id="3" name="Marcador de contenido 2"/>
          <p:cNvSpPr>
            <a:spLocks noGrp="1"/>
          </p:cNvSpPr>
          <p:nvPr>
            <p:ph idx="1"/>
          </p:nvPr>
        </p:nvSpPr>
        <p:spPr/>
        <p:txBody>
          <a:bodyPr/>
          <a:lstStyle/>
          <a:p>
            <a:pPr algn="just"/>
            <a:r>
              <a:rPr lang="es-ES" dirty="0"/>
              <a:t>Pedro Calderón de la Barca (Madrid, 1600 – 1681) es uno de los más excelsos dramaturgos en lengua española. Se le considera como el más importante discípulo de Lope de Vega, creador de la fórmula de la “comedia nacional”. </a:t>
            </a:r>
            <a:endParaRPr lang="es-ES" dirty="0" smtClean="0"/>
          </a:p>
          <a:p>
            <a:pPr marL="0" indent="0" algn="just">
              <a:buNone/>
            </a:pPr>
            <a:r>
              <a:rPr lang="es-ES" dirty="0"/>
              <a:t> </a:t>
            </a:r>
            <a:r>
              <a:rPr lang="es-ES" dirty="0" smtClean="0"/>
              <a:t>              En </a:t>
            </a:r>
            <a:r>
              <a:rPr lang="es-ES" dirty="0"/>
              <a:t>algunos aspectos y en ciertas obras, sin embargo, Calderón supera a Lope, como en la profundidad psicológica de los personajes, la trabazón interna de naturaleza argumental y dramática, la densidad de pensamiento filosófico, existencial y teológico, etc. </a:t>
            </a:r>
          </a:p>
          <a:p>
            <a:endParaRPr lang="en-US" dirty="0"/>
          </a:p>
        </p:txBody>
      </p:sp>
    </p:spTree>
    <p:extLst>
      <p:ext uri="{BB962C8B-B14F-4D97-AF65-F5344CB8AC3E}">
        <p14:creationId xmlns:p14="http://schemas.microsoft.com/office/powerpoint/2010/main" val="2610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27908" y="442911"/>
            <a:ext cx="9718765" cy="6019918"/>
          </a:xfrm>
          <a:prstGeom prst="rect">
            <a:avLst/>
          </a:prstGeom>
        </p:spPr>
        <p:txBody>
          <a:bodyPr wrap="square">
            <a:spAutoFit/>
          </a:bodyPr>
          <a:lstStyle/>
          <a:p>
            <a:pPr marL="342900" lvl="0" indent="-342900" algn="just">
              <a:lnSpc>
                <a:spcPct val="107000"/>
              </a:lnSpc>
              <a:spcAft>
                <a:spcPts val="0"/>
              </a:spcAft>
              <a:buFont typeface="+mj-lt"/>
              <a:buAutoNum type="romanUcPeriod"/>
              <a:tabLst>
                <a:tab pos="1790700" algn="l"/>
              </a:tabLst>
            </a:pPr>
            <a:r>
              <a:rPr lang="es-CL" sz="2400" dirty="0">
                <a:latin typeface="Arial" panose="020B0604020202020204" pitchFamily="34" charset="0"/>
                <a:ea typeface="Calibri" panose="020F0502020204030204" pitchFamily="34" charset="0"/>
                <a:cs typeface="Times New Roman" panose="02020603050405020304" pitchFamily="18" charset="0"/>
              </a:rPr>
              <a:t>Observar el cortometraje acerca del consumismo y narcisismo: </a:t>
            </a:r>
            <a:r>
              <a:rPr lang="es-CL" sz="2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https://www.youtube.com/watch?v=dFc-Etxo6jY</a:t>
            </a:r>
            <a:r>
              <a:rPr lang="es-CL" sz="2400" dirty="0">
                <a:solidFill>
                  <a:srgbClr val="4472C4"/>
                </a:solidFill>
                <a:latin typeface="Arial" panose="020B0604020202020204" pitchFamily="34" charset="0"/>
                <a:ea typeface="Calibri" panose="020F0502020204030204" pitchFamily="34" charset="0"/>
                <a:cs typeface="Times New Roman" panose="02020603050405020304" pitchFamily="18" charset="0"/>
              </a:rPr>
              <a:t> </a:t>
            </a: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y responder en el cuaderno las siguientes actividades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tabLst>
                <a:tab pos="1790700" algn="l"/>
              </a:tabLst>
            </a:pPr>
            <a:r>
              <a:rPr lang="es-CL" sz="2400" dirty="0">
                <a:solidFill>
                  <a:srgbClr val="4472C4"/>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¿Cómo se relaciona el cortometraje anterior con los temas de la presente unidad?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(poder, ambición, drama).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¿Según el cortometraje en qué sentido el hombre refleja el consumismo y narcisismo? Explique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Tiene alguna relación el poder y la ambición con el egoísmo y la falta de </a:t>
            </a:r>
            <a:r>
              <a:rPr lang="es-CL"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conciencia.</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tabLst>
                <a:tab pos="1790700" algn="l"/>
              </a:tabLst>
            </a:pPr>
            <a:r>
              <a:rPr lang="en-US" sz="2400" dirty="0" smtClean="0">
                <a:latin typeface="Calibri" panose="020F0502020204030204" pitchFamily="34" charset="0"/>
                <a:ea typeface="Calibri" panose="020F0502020204030204" pitchFamily="34" charset="0"/>
                <a:cs typeface="Times New Roman" panose="02020603050405020304" pitchFamily="18" charset="0"/>
              </a:rPr>
              <a:t>II. </a:t>
            </a:r>
            <a:r>
              <a:rPr lang="es-CL"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Consultar</a:t>
            </a: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¿Qué es el siglo de oro español?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¿Escriba cuáles son sus características?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0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4000" b="1" i="1" dirty="0">
                <a:solidFill>
                  <a:prstClr val="black"/>
                </a:solidFill>
              </a:rPr>
              <a:t>Contextualización de la obra: El alcalde de </a:t>
            </a:r>
            <a:r>
              <a:rPr lang="es-CL" sz="4000" b="1" i="1" dirty="0" smtClean="0">
                <a:solidFill>
                  <a:prstClr val="black"/>
                </a:solidFill>
              </a:rPr>
              <a:t>Zalamea</a:t>
            </a:r>
            <a:br>
              <a:rPr lang="es-CL" sz="4000" b="1" i="1" dirty="0" smtClean="0">
                <a:solidFill>
                  <a:prstClr val="black"/>
                </a:solidFill>
              </a:rPr>
            </a:br>
            <a:r>
              <a:rPr lang="es-CL" dirty="0"/>
              <a:t>(perteneciente al Siglo de Oro) </a:t>
            </a:r>
            <a:endParaRPr lang="en-US" dirty="0"/>
          </a:p>
        </p:txBody>
      </p:sp>
      <p:pic>
        <p:nvPicPr>
          <p:cNvPr id="4" name="Marcador de contenido 3"/>
          <p:cNvPicPr>
            <a:picLocks noGrp="1" noChangeAspect="1"/>
          </p:cNvPicPr>
          <p:nvPr>
            <p:ph idx="1"/>
          </p:nvPr>
        </p:nvPicPr>
        <p:blipFill>
          <a:blip r:embed="rId2"/>
          <a:stretch>
            <a:fillRect/>
          </a:stretch>
        </p:blipFill>
        <p:spPr>
          <a:xfrm>
            <a:off x="5401381" y="3540035"/>
            <a:ext cx="3144521" cy="3211694"/>
          </a:xfrm>
          <a:prstGeom prst="rect">
            <a:avLst/>
          </a:prstGeom>
        </p:spPr>
      </p:pic>
      <p:pic>
        <p:nvPicPr>
          <p:cNvPr id="5" name="Imagen 4"/>
          <p:cNvPicPr>
            <a:picLocks noChangeAspect="1"/>
          </p:cNvPicPr>
          <p:nvPr/>
        </p:nvPicPr>
        <p:blipFill>
          <a:blip r:embed="rId3"/>
          <a:stretch>
            <a:fillRect/>
          </a:stretch>
        </p:blipFill>
        <p:spPr>
          <a:xfrm>
            <a:off x="4160017" y="1690688"/>
            <a:ext cx="3612383" cy="1515291"/>
          </a:xfrm>
          <a:prstGeom prst="rect">
            <a:avLst/>
          </a:prstGeom>
        </p:spPr>
      </p:pic>
      <p:pic>
        <p:nvPicPr>
          <p:cNvPr id="6" name="Imagen 5"/>
          <p:cNvPicPr>
            <a:picLocks noChangeAspect="1"/>
          </p:cNvPicPr>
          <p:nvPr/>
        </p:nvPicPr>
        <p:blipFill>
          <a:blip r:embed="rId4"/>
          <a:stretch>
            <a:fillRect/>
          </a:stretch>
        </p:blipFill>
        <p:spPr>
          <a:xfrm rot="20613013">
            <a:off x="605289" y="3596040"/>
            <a:ext cx="3971754" cy="2234112"/>
          </a:xfrm>
          <a:prstGeom prst="rect">
            <a:avLst/>
          </a:prstGeom>
        </p:spPr>
      </p:pic>
      <p:pic>
        <p:nvPicPr>
          <p:cNvPr id="7" name="Imagen 6"/>
          <p:cNvPicPr>
            <a:picLocks noChangeAspect="1"/>
          </p:cNvPicPr>
          <p:nvPr/>
        </p:nvPicPr>
        <p:blipFill>
          <a:blip r:embed="rId5"/>
          <a:stretch>
            <a:fillRect/>
          </a:stretch>
        </p:blipFill>
        <p:spPr>
          <a:xfrm>
            <a:off x="8715870" y="1313514"/>
            <a:ext cx="2743349" cy="4245659"/>
          </a:xfrm>
          <a:prstGeom prst="rect">
            <a:avLst/>
          </a:prstGeom>
        </p:spPr>
      </p:pic>
    </p:spTree>
    <p:extLst>
      <p:ext uri="{BB962C8B-B14F-4D97-AF65-F5344CB8AC3E}">
        <p14:creationId xmlns:p14="http://schemas.microsoft.com/office/powerpoint/2010/main" val="343873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943" y="365125"/>
            <a:ext cx="11157857" cy="1058726"/>
          </a:xfrm>
        </p:spPr>
        <p:txBody>
          <a:bodyPr>
            <a:normAutofit fontScale="90000"/>
          </a:bodyPr>
          <a:lstStyle/>
          <a:p>
            <a:pPr algn="ctr"/>
            <a:r>
              <a:rPr lang="es-CL" b="1" i="1" dirty="0" smtClean="0"/>
              <a:t>Contextualización de la obra: </a:t>
            </a:r>
            <a:r>
              <a:rPr lang="es-CL" b="1" i="1" dirty="0"/>
              <a:t>El alcalde de Zalamea</a:t>
            </a:r>
            <a:endParaRPr lang="en-US" b="1" i="1" dirty="0"/>
          </a:p>
        </p:txBody>
      </p:sp>
      <p:sp>
        <p:nvSpPr>
          <p:cNvPr id="3" name="Marcador de contenido 2"/>
          <p:cNvSpPr>
            <a:spLocks noGrp="1"/>
          </p:cNvSpPr>
          <p:nvPr>
            <p:ph idx="1"/>
          </p:nvPr>
        </p:nvSpPr>
        <p:spPr/>
        <p:txBody>
          <a:bodyPr/>
          <a:lstStyle/>
          <a:p>
            <a:pPr algn="just"/>
            <a:r>
              <a:rPr lang="es-ES" dirty="0"/>
              <a:t>El alcalde de Zalamea (h. 1636) recrea supuestamente hechos históricos acaecidos en 1580, en Zalamea de la Serena (Badajoz), momento en que Felipe II decide presentarse con sus tropas en Lisboa para reivindicar su derecho al trono del reinado luso. Antes de la obra de Calderón, ya habían circulado otras versiones en distintos géneros literarios. </a:t>
            </a:r>
          </a:p>
          <a:p>
            <a:endParaRPr lang="en-US" dirty="0"/>
          </a:p>
        </p:txBody>
      </p:sp>
    </p:spTree>
    <p:extLst>
      <p:ext uri="{BB962C8B-B14F-4D97-AF65-F5344CB8AC3E}">
        <p14:creationId xmlns:p14="http://schemas.microsoft.com/office/powerpoint/2010/main" val="105941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i="1" dirty="0"/>
              <a:t>Obra: El alcalde de Zalamea</a:t>
            </a:r>
            <a:endParaRPr lang="en-US" b="1" i="1" dirty="0"/>
          </a:p>
        </p:txBody>
      </p:sp>
      <p:sp>
        <p:nvSpPr>
          <p:cNvPr id="3" name="Marcador de contenido 2"/>
          <p:cNvSpPr>
            <a:spLocks noGrp="1"/>
          </p:cNvSpPr>
          <p:nvPr>
            <p:ph idx="1"/>
          </p:nvPr>
        </p:nvSpPr>
        <p:spPr>
          <a:xfrm>
            <a:off x="838200" y="1350498"/>
            <a:ext cx="10515600" cy="4826465"/>
          </a:xfrm>
        </p:spPr>
        <p:txBody>
          <a:bodyPr>
            <a:normAutofit fontScale="92500" lnSpcReduction="20000"/>
          </a:bodyPr>
          <a:lstStyle/>
          <a:p>
            <a:pPr algn="just"/>
            <a:r>
              <a:rPr lang="es-ES" dirty="0"/>
              <a:t> La obra narra el drama vivido en la localidad extremeña de Zalamea de la Serena al pasar las tropas españolas con motivo de la guerra de Portugal. El capitán Don Álvaro de Ataide, personaje de extracción nobiliaria es hospedado en la casa del labrador rico de la localidad, Pedro Crespo, a cuya hermosa hija Isabel secuestra y ultraja. </a:t>
            </a:r>
          </a:p>
          <a:p>
            <a:pPr marL="0" indent="0" algn="just">
              <a:buNone/>
            </a:pPr>
            <a:r>
              <a:rPr lang="es-ES" dirty="0" smtClean="0"/>
              <a:t>           Cuando </a:t>
            </a:r>
            <a:r>
              <a:rPr lang="es-ES" dirty="0"/>
              <a:t>Pedro Crespo intenta remediar la situación, ofrece bienes a Don Álvaro para que se case con Isabel, a la que rechaza Don Álvaro por ser villana, es decir de clase inferior. Este desprecio afrenta definitivamente el honor de toda la familia de Pedro Crespo.</a:t>
            </a:r>
          </a:p>
          <a:p>
            <a:pPr algn="just"/>
            <a:r>
              <a:rPr lang="es-ES" dirty="0"/>
              <a:t>En pleno trauma familiar, es elegido alcalde de Zalamea y siguiendo una querella cursada a la justicia por la ultrajada Isabel, aún sin poseer jurisdicción sobre el militar, Pedro Crespo prende, juzga y hace ajusticiar a Don Álvaro dándole garrote. La trama se resuelve, cuando el rey don Felipe II, revisa la decisión del alcalde, la ratifica y premia su decisión nombrando a Pedro Crespo alcalde perpetuo de Zalamea.</a:t>
            </a:r>
          </a:p>
          <a:p>
            <a:endParaRPr lang="en-US" dirty="0"/>
          </a:p>
        </p:txBody>
      </p:sp>
    </p:spTree>
    <p:extLst>
      <p:ext uri="{BB962C8B-B14F-4D97-AF65-F5344CB8AC3E}">
        <p14:creationId xmlns:p14="http://schemas.microsoft.com/office/powerpoint/2010/main" val="25809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4583" y="1849722"/>
            <a:ext cx="10058400" cy="3257495"/>
          </a:xfrm>
          <a:prstGeom prst="rect">
            <a:avLst/>
          </a:prstGeom>
        </p:spPr>
        <p:txBody>
          <a:bodyPr wrap="square">
            <a:spAutoFit/>
          </a:bodyPr>
          <a:lstStyle/>
          <a:p>
            <a:pPr lvl="0" algn="just">
              <a:lnSpc>
                <a:spcPct val="107000"/>
              </a:lnSpc>
              <a:spcAft>
                <a:spcPts val="0"/>
              </a:spcAft>
              <a:tabLst>
                <a:tab pos="1790700" algn="l"/>
              </a:tabLst>
            </a:pPr>
            <a:r>
              <a:rPr lang="es-CL" sz="24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III. CONTEXTUALIZACIÓN</a:t>
            </a: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Lea el Power point anexo para contextualizar la obra que leerán “El alcalde de Zalamea de Calderón de la Barca” (perteneciente al Siglo de Oro) y responda: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¿Quién fue Calderón de la Barca? (destaque las principales características)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tabLst>
                <a:tab pos="1790700" algn="l"/>
              </a:tabLst>
            </a:pPr>
            <a:r>
              <a:rPr lang="es-C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Escriba brevemente los temas más importantes que destaca en su obra “El alcalde de Zalamea”. </a:t>
            </a:r>
            <a:r>
              <a:rPr lang="es-CL"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Ejemplo: La honra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790700" algn="l"/>
              </a:tabLst>
            </a:pPr>
            <a:r>
              <a:rPr lang="es-CL"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45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i="1" dirty="0"/>
              <a:t>Obra: El alcalde de Zalamea</a:t>
            </a:r>
            <a:endParaRPr lang="en-US" b="1" i="1" dirty="0"/>
          </a:p>
        </p:txBody>
      </p:sp>
      <p:sp>
        <p:nvSpPr>
          <p:cNvPr id="3" name="Marcador de contenido 2"/>
          <p:cNvSpPr>
            <a:spLocks noGrp="1"/>
          </p:cNvSpPr>
          <p:nvPr>
            <p:ph idx="1"/>
          </p:nvPr>
        </p:nvSpPr>
        <p:spPr/>
        <p:txBody>
          <a:bodyPr>
            <a:normAutofit fontScale="85000" lnSpcReduction="20000"/>
          </a:bodyPr>
          <a:lstStyle/>
          <a:p>
            <a:pPr algn="just"/>
            <a:r>
              <a:rPr lang="es-ES" dirty="0"/>
              <a:t>Calderón no aborda un solo asunto en su obra. El principal es el derecho a la honra del labrador rico, el villano (en el mejor sentido, es decir, habitante de la villa, propietario medio que vive de su trabajo y es cristiano viejo, esto es, sin antecesores judíos o musulmanes, lo cual no era asunto menor en la España barroca, obsesionada por la pureza de sangre). </a:t>
            </a:r>
          </a:p>
          <a:p>
            <a:endParaRPr lang="es-ES" dirty="0"/>
          </a:p>
          <a:p>
            <a:pPr algn="just"/>
            <a:r>
              <a:rPr lang="es-ES" dirty="0"/>
              <a:t>La honra se puede definir, generalizando, como la opinión positiva y respetuosa que la sociedad tenía de un individuo; para alcanzarla hacía falta nobleza de sangre, recursos económicos y un comportamiento social de uno mismo y su familia intachable desde el punto de vista religioso y social. </a:t>
            </a:r>
          </a:p>
          <a:p>
            <a:endParaRPr lang="es-ES" dirty="0"/>
          </a:p>
          <a:p>
            <a:pPr algn="just"/>
            <a:r>
              <a:rPr lang="es-ES" dirty="0"/>
              <a:t>Si una mujer de la familia mantenía, o aparentaba mantener relaciones sexuales con un hombre fuera del matrimonio, el baldón de la deshonra caía sobre toda la familia.  </a:t>
            </a:r>
          </a:p>
        </p:txBody>
      </p:sp>
    </p:spTree>
    <p:extLst>
      <p:ext uri="{BB962C8B-B14F-4D97-AF65-F5344CB8AC3E}">
        <p14:creationId xmlns:p14="http://schemas.microsoft.com/office/powerpoint/2010/main" val="178563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8903" y="1547652"/>
            <a:ext cx="9927771" cy="4344138"/>
          </a:xfrm>
          <a:prstGeom prst="rect">
            <a:avLst/>
          </a:prstGeom>
        </p:spPr>
        <p:txBody>
          <a:bodyPr wrap="square">
            <a:spAutoFit/>
          </a:bodyPr>
          <a:lstStyle/>
          <a:p>
            <a:pPr lvl="0" algn="just">
              <a:lnSpc>
                <a:spcPct val="107000"/>
              </a:lnSpc>
              <a:spcAft>
                <a:spcPts val="0"/>
              </a:spcAft>
              <a:tabLst>
                <a:tab pos="1790700" algn="l"/>
              </a:tabLst>
            </a:pPr>
            <a:r>
              <a:rPr lang="es-CL"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III. De acuerdo a la contextualización de la obra “El Alcalde de Zalamea” responda en tu cuaderno: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eriod"/>
              <a:tabLst>
                <a:tab pos="1790700" algn="l"/>
              </a:tabLst>
            </a:pPr>
            <a:r>
              <a:rPr lang="es-C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¿Quién fue Calderón de la Barca? (destaque las principales características)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tabLst>
                <a:tab pos="1790700" algn="l"/>
              </a:tabLst>
            </a:pPr>
            <a:r>
              <a:rPr lang="es-C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Escriba brevemente los temas más importantes que destaca en su obra “El alcalde de Zalamea”. </a:t>
            </a:r>
            <a:r>
              <a:rPr lang="es-CL" sz="2800" dirty="0">
                <a:solidFill>
                  <a:srgbClr val="C00000"/>
                </a:solidFill>
                <a:latin typeface="Arial" panose="020B0604020202020204" pitchFamily="34" charset="0"/>
                <a:ea typeface="Calibri" panose="020F0502020204030204" pitchFamily="34" charset="0"/>
                <a:cs typeface="Times New Roman" panose="02020603050405020304" pitchFamily="18" charset="0"/>
              </a:rPr>
              <a:t>Ejemplo: La honra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1790700" algn="l"/>
              </a:tabLst>
            </a:pPr>
            <a:r>
              <a:rPr lang="es-CL" sz="2800" dirty="0" smtClean="0">
                <a:latin typeface="Arial" panose="020B0604020202020204" pitchFamily="34" charset="0"/>
                <a:ea typeface="Calibri" panose="020F0502020204030204" pitchFamily="34" charset="0"/>
                <a:cs typeface="Times New Roman" panose="02020603050405020304" pitchFamily="18" charset="0"/>
              </a:rPr>
              <a:t>IV.  </a:t>
            </a:r>
            <a:r>
              <a:rPr lang="es-CL" sz="2800" dirty="0">
                <a:latin typeface="Arial" panose="020B0604020202020204" pitchFamily="34" charset="0"/>
                <a:ea typeface="Calibri" panose="020F0502020204030204" pitchFamily="34" charset="0"/>
                <a:cs typeface="Times New Roman" panose="02020603050405020304" pitchFamily="18" charset="0"/>
              </a:rPr>
              <a:t>Leer </a:t>
            </a:r>
            <a:r>
              <a:rPr lang="es-CL" sz="2800" dirty="0" smtClean="0">
                <a:latin typeface="Arial" panose="020B0604020202020204" pitchFamily="34" charset="0"/>
                <a:ea typeface="Calibri" panose="020F0502020204030204" pitchFamily="34" charset="0"/>
                <a:cs typeface="Times New Roman" panose="02020603050405020304" pitchFamily="18" charset="0"/>
              </a:rPr>
              <a:t>el siguiente  </a:t>
            </a:r>
            <a:r>
              <a:rPr lang="es-CL" sz="2800" dirty="0">
                <a:latin typeface="Arial" panose="020B0604020202020204" pitchFamily="34" charset="0"/>
                <a:ea typeface="Calibri" panose="020F0502020204030204" pitchFamily="34" charset="0"/>
                <a:cs typeface="Times New Roman" panose="02020603050405020304" pitchFamily="18" charset="0"/>
              </a:rPr>
              <a:t>fragmento “El alcalde de Zalamea de Calderón de la Barca”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7947838"/>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745</Words>
  <Application>Microsoft Office PowerPoint</Application>
  <PresentationFormat>Panorámica</PresentationFormat>
  <Paragraphs>131</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Algerian</vt:lpstr>
      <vt:lpstr>Arial</vt:lpstr>
      <vt:lpstr>Arial Rounded MT Bold</vt:lpstr>
      <vt:lpstr>Calibri</vt:lpstr>
      <vt:lpstr>Calibri Light</vt:lpstr>
      <vt:lpstr>Times New Roman</vt:lpstr>
      <vt:lpstr>Office Theme</vt:lpstr>
      <vt:lpstr>Presentación de PowerPoint</vt:lpstr>
      <vt:lpstr>Contextualización Obra: El alcalde de Zalamea</vt:lpstr>
      <vt:lpstr>Presentación de PowerPoint</vt:lpstr>
      <vt:lpstr>Contextualización de la obra: El alcalde de Zalamea (perteneciente al Siglo de Oro) </vt:lpstr>
      <vt:lpstr>Contextualización de la obra: El alcalde de Zalamea</vt:lpstr>
      <vt:lpstr>Obra: El alcalde de Zalamea</vt:lpstr>
      <vt:lpstr>Presentación de PowerPoint</vt:lpstr>
      <vt:lpstr>Obra: El alcalde de Zalamea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milena ariza matiz</dc:creator>
  <cp:lastModifiedBy>milena ariza matiz</cp:lastModifiedBy>
  <cp:revision>8</cp:revision>
  <dcterms:created xsi:type="dcterms:W3CDTF">2020-03-31T04:08:02Z</dcterms:created>
  <dcterms:modified xsi:type="dcterms:W3CDTF">2020-04-01T18:25:07Z</dcterms:modified>
</cp:coreProperties>
</file>