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743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887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99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901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1669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8459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7100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035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832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016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946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5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735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486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53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822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FED6-248A-45A6-8FAB-E4029344938B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76150F-BDEF-49CD-AD8D-6F37AEE966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076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2F098B0-76ED-499D-AFE3-4A9236A6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983" y="1296141"/>
            <a:ext cx="10499328" cy="5266678"/>
          </a:xfrm>
        </p:spPr>
        <p:txBody>
          <a:bodyPr>
            <a:normAutofit/>
          </a:bodyPr>
          <a:lstStyle/>
          <a:p>
            <a:pPr algn="l"/>
            <a:r>
              <a:rPr lang="es-ES_tradnl" sz="1800" b="1" dirty="0">
                <a:latin typeface="Arial" panose="020B0604020202020204" pitchFamily="34" charset="0"/>
                <a:cs typeface="Arial" panose="020B0604020202020204" pitchFamily="34" charset="0"/>
              </a:rPr>
              <a:t>GUÍA DE TRABAJO DE RECEPCIÓN Y ALMACENAJE DE INSUMOS 3RO MEDIO</a:t>
            </a: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1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1800" b="1" dirty="0">
                <a:latin typeface="Arial" panose="020B0604020202020204" pitchFamily="34" charset="0"/>
                <a:cs typeface="Arial" panose="020B0604020202020204" pitchFamily="34" charset="0"/>
              </a:rPr>
              <a:t>Profesor: FELIPE CAMPOS R.</a:t>
            </a: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1800" b="1" dirty="0">
                <a:latin typeface="Arial" panose="020B0604020202020204" pitchFamily="34" charset="0"/>
                <a:cs typeface="Arial" panose="020B0604020202020204" pitchFamily="34" charset="0"/>
              </a:rPr>
              <a:t>Fecha: Semana del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_tradnl" sz="1800" b="1" dirty="0">
                <a:latin typeface="Arial" panose="020B0604020202020204" pitchFamily="34" charset="0"/>
                <a:cs typeface="Arial" panose="020B0604020202020204" pitchFamily="34" charset="0"/>
              </a:rPr>
              <a:t> al 9 de Octubre del 2020</a:t>
            </a: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1800" b="1" dirty="0">
                <a:latin typeface="Arial" panose="020B0604020202020204" pitchFamily="34" charset="0"/>
                <a:cs typeface="Arial" panose="020B0604020202020204" pitchFamily="34" charset="0"/>
              </a:rPr>
              <a:t>Alumno: ………………………………………. Curso:………… Fecha:…………………..</a:t>
            </a: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1800" b="1" dirty="0">
                <a:latin typeface="Arial" panose="020B0604020202020204" pitchFamily="34" charset="0"/>
                <a:cs typeface="Arial" panose="020B0604020202020204" pitchFamily="34" charset="0"/>
              </a:rPr>
              <a:t>OA1 </a:t>
            </a:r>
            <a:r>
              <a:rPr lang="es-C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AE. 2. Recepcionar mercadería, de acuerdo a protocolos definidos, considerando las normas establecidas en el Reglamento </a:t>
            </a:r>
          </a:p>
          <a:p>
            <a:pPr algn="ctr"/>
            <a:r>
              <a:rPr lang="es-ES_tradnl" sz="1800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_tradn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800" b="1" dirty="0">
                <a:latin typeface="Arial" panose="020B0604020202020204" pitchFamily="34" charset="0"/>
                <a:cs typeface="Arial" panose="020B0604020202020204" pitchFamily="34" charset="0"/>
              </a:rPr>
              <a:t>DE LAS CLASES</a:t>
            </a:r>
            <a:r>
              <a:rPr lang="es-ES_tradnl" sz="1800" dirty="0">
                <a:latin typeface="Arial" panose="020B0604020202020204" pitchFamily="34" charset="0"/>
                <a:cs typeface="Arial" panose="020B0604020202020204" pitchFamily="34" charset="0"/>
              </a:rPr>
              <a:t>: Conocer conceptos y definiciones para la Recepción de mercaderías de materias primas e insumos requerido a los proveedores. </a:t>
            </a:r>
          </a:p>
          <a:p>
            <a:pPr algn="ctr"/>
            <a:r>
              <a:rPr lang="es-CL" sz="1800" b="1" dirty="0">
                <a:latin typeface="Arial" panose="020B0604020202020204" pitchFamily="34" charset="0"/>
                <a:cs typeface="Arial" panose="020B0604020202020204" pitchFamily="34" charset="0"/>
              </a:rPr>
              <a:t>Tema:</a:t>
            </a:r>
          </a:p>
          <a:p>
            <a:pPr algn="ctr"/>
            <a:r>
              <a:rPr lang="es-CL" sz="2800" b="1" dirty="0">
                <a:latin typeface="Arial" panose="020B0604020202020204" pitchFamily="34" charset="0"/>
                <a:cs typeface="Arial" panose="020B0604020202020204" pitchFamily="34" charset="0"/>
              </a:rPr>
              <a:t>Rótulos y etiquetados materias primas</a:t>
            </a:r>
            <a:endParaRPr 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3 Objeto">
            <a:extLst>
              <a:ext uri="{FF2B5EF4-FFF2-40B4-BE49-F238E27FC236}">
                <a16:creationId xmlns:a16="http://schemas.microsoft.com/office/drawing/2014/main" id="{347428AE-011D-4A7F-9BF3-DDBAC69728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394926"/>
              </p:ext>
            </p:extLst>
          </p:nvPr>
        </p:nvGraphicFramePr>
        <p:xfrm>
          <a:off x="163934" y="108557"/>
          <a:ext cx="1139762" cy="1187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4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34" y="108557"/>
                        <a:ext cx="1139762" cy="1187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Laura Castellano on Instagram: “todo tiene un proposito 💘💘💘 mañana LIVE 7pm dibuja conmigo ✨✨ vean mi post anterior 🧡”">
            <a:extLst>
              <a:ext uri="{FF2B5EF4-FFF2-40B4-BE49-F238E27FC236}">
                <a16:creationId xmlns:a16="http://schemas.microsoft.com/office/drawing/2014/main" id="{C5CFB635-625C-4E1A-8466-EE8CA4647C3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66" y="54304"/>
            <a:ext cx="3027286" cy="118758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B9EE002-F9B1-4FAE-8334-7FCC45B7093D}"/>
              </a:ext>
            </a:extLst>
          </p:cNvPr>
          <p:cNvSpPr txBox="1"/>
          <p:nvPr/>
        </p:nvSpPr>
        <p:spPr>
          <a:xfrm>
            <a:off x="1303696" y="186431"/>
            <a:ext cx="2646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Liceo José Victorino Lastarria</a:t>
            </a:r>
          </a:p>
          <a:p>
            <a:r>
              <a:rPr 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Rancagua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“Formando Técnicos para el mañana”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5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2F098B0-76ED-499D-AFE3-4A9236A6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279" y="1185864"/>
            <a:ext cx="9202815" cy="524183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SOBRE LA ETIQUETA O RÓTULO ¿QUÉ ES Y PARA QUÉ SIRVE? 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etiqueta o rótulo entrega información útil y relevante sobre la empresa o emprendimiento y las características o atributos propios del producto. Es un componente fundamental que puede estar visible en el empaque/envase y/o adherida al producto mismo (colgante o adhesiva). Esta es una instancia fundamental para la comunicación entre el productor y el cliente/consumidor, cuyas características están definidas por la legislación del país donde será comercializado el producto. En nuestro país la regulación es el RSA.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Los objetivos de la rotulación son:</a:t>
            </a:r>
          </a:p>
          <a:p>
            <a:pPr algn="l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- Identificar y diferenciar el producto (nombre, marca y diseño). </a:t>
            </a:r>
          </a:p>
          <a:p>
            <a:pPr algn="l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- Dar a conocer sus características (tanto generales como nutricionales, tales como ingredientes, componentes, peso, tamaño, entre otros).</a:t>
            </a:r>
          </a:p>
          <a:p>
            <a:pPr algn="l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- Entregar indicaciones para su uso y/o conservación, precauciones, nombre del fabricante, procedencia, fecha de fabricación y de vencimiento, etc. </a:t>
            </a:r>
          </a:p>
          <a:p>
            <a:pPr algn="l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- Ayudar al consumidor/cliente en la selección de alimentos saludables. </a:t>
            </a:r>
          </a:p>
          <a:p>
            <a:pPr algn="l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- Incentivar a la industria/productor a mejorar la calidad nutricional de sus productos. </a:t>
            </a:r>
          </a:p>
          <a:p>
            <a:pPr algn="l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- Contribuir a facilitar la comercialización de los alimentos a nivel nacional e internacional.</a:t>
            </a:r>
            <a:endParaRPr lang="es-C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  <p:graphicFrame>
        <p:nvGraphicFramePr>
          <p:cNvPr id="5" name="3 Objeto">
            <a:extLst>
              <a:ext uri="{FF2B5EF4-FFF2-40B4-BE49-F238E27FC236}">
                <a16:creationId xmlns:a16="http://schemas.microsoft.com/office/drawing/2014/main" id="{E06DB18B-40D6-4D28-9320-2BBD55DFCA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96496"/>
              </p:ext>
            </p:extLst>
          </p:nvPr>
        </p:nvGraphicFramePr>
        <p:xfrm>
          <a:off x="10852649" y="88057"/>
          <a:ext cx="1296144" cy="135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4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2649" y="88057"/>
                        <a:ext cx="1296144" cy="135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74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2F098B0-76ED-499D-AFE3-4A9236A6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363" y="1092994"/>
            <a:ext cx="9451181" cy="5334699"/>
          </a:xfrm>
        </p:spPr>
        <p:txBody>
          <a:bodyPr>
            <a:normAutofit fontScale="85000" lnSpcReduction="10000"/>
          </a:bodyPr>
          <a:lstStyle/>
          <a:p>
            <a:pPr algn="l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/>
              <a:t>INFORMACIÓN SOBRE EL ETIQUETADO O ROTULACIÓN GENERAL Y NUTRICIONAL </a:t>
            </a:r>
          </a:p>
          <a:p>
            <a:pPr algn="l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/>
              <a:t>1.ROTULACIÓN GENERAL</a:t>
            </a:r>
          </a:p>
          <a:p>
            <a:pPr algn="l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/>
              <a:t> Es la información relacionada con la identificación del productor (nombre o razón social, domicilio, etc.), las condiciones productivas (lote, fecha de elaboración, fecha de vencimiento, etc.), y la información propia del producto (nombre del alimento, contenido neto, etc.). </a:t>
            </a:r>
          </a:p>
          <a:p>
            <a:pPr algn="l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/>
              <a:t>2. ROTULACIÓN NUTRICIONAL</a:t>
            </a:r>
          </a:p>
          <a:p>
            <a:pPr algn="l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/>
              <a:t> Comprende toda la información sobre las características nutricionales del alimento. Esta información nutricional tiene componentes obligatorios y otros opcionales.</a:t>
            </a: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s-MX" dirty="0"/>
              <a:t>Los componentes obligatorios son: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MX" dirty="0"/>
              <a:t>DECLARACIÓN DE NUTRIENTES: Es la información sobre el aporte de Energía, Proteínas, Hidratos de Carbono, Grasa, sodio y azúcares totales que contiene el producto alimenticio.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MX" dirty="0"/>
              <a:t>* DECLARACIÓN DEL SELLO “ALTO EN”: Cuando corresponda. El sello “ALTO EN” es el símbolo blanco y negro que deben rotular los alimentos que superen los límites establecidos para calorías, azúcares totales, sodio y grasas saturadas. </a:t>
            </a:r>
          </a:p>
          <a:p>
            <a:pPr algn="just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/>
              <a:t>Los componentes opcionales son: 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/>
              <a:t>PROPIEDADES NUTRICIONALES: Son mensajes en que se destaca el contenido de nutrientes, fibra dietética o colesterol de un alimento, entre otros nutrientes.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/>
              <a:t>PROPIEDADES SALUDABLES: Son mensajes que relacionan los alimentos o componentes de los alimentos con una condición de salud de las personas.</a:t>
            </a: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CL" dirty="0"/>
          </a:p>
        </p:txBody>
      </p:sp>
      <p:graphicFrame>
        <p:nvGraphicFramePr>
          <p:cNvPr id="5" name="3 Objeto">
            <a:extLst>
              <a:ext uri="{FF2B5EF4-FFF2-40B4-BE49-F238E27FC236}">
                <a16:creationId xmlns:a16="http://schemas.microsoft.com/office/drawing/2014/main" id="{2928C48B-9BE4-4B66-98D5-46E9D63B47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578058"/>
              </p:ext>
            </p:extLst>
          </p:nvPr>
        </p:nvGraphicFramePr>
        <p:xfrm>
          <a:off x="10852649" y="88057"/>
          <a:ext cx="1296144" cy="135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5" name="3 Objeto">
                        <a:extLst>
                          <a:ext uri="{FF2B5EF4-FFF2-40B4-BE49-F238E27FC236}">
                            <a16:creationId xmlns:a16="http://schemas.microsoft.com/office/drawing/2014/main" id="{E06DB18B-40D6-4D28-9320-2BBD55DFCA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2649" y="88057"/>
                        <a:ext cx="1296144" cy="135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9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2F098B0-76ED-499D-AFE3-4A9236A6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97" y="1157287"/>
            <a:ext cx="9545716" cy="523468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s-MX" dirty="0"/>
              <a:t>ROTULACIÓN GENERAL</a:t>
            </a:r>
          </a:p>
          <a:p>
            <a:pPr algn="l"/>
            <a:r>
              <a:rPr lang="es-MX" dirty="0"/>
              <a:t>Los productos deben rotular obligatoriamente la siguiente información : </a:t>
            </a:r>
          </a:p>
          <a:p>
            <a:pPr marL="342900" indent="-342900" algn="l">
              <a:buAutoNum type="arabicPeriod"/>
            </a:pPr>
            <a:r>
              <a:rPr lang="es-MX" dirty="0"/>
              <a:t>Nombre del Alimento. </a:t>
            </a:r>
          </a:p>
          <a:p>
            <a:pPr marL="342900" indent="-342900" algn="l">
              <a:buAutoNum type="arabicPeriod"/>
            </a:pPr>
            <a:r>
              <a:rPr lang="es-MX" dirty="0"/>
              <a:t>Contenido Neto del alimento (sin considerar el peso del material de empaque/envase). </a:t>
            </a:r>
          </a:p>
          <a:p>
            <a:pPr marL="342900" indent="-342900" algn="l">
              <a:buAutoNum type="arabicPeriod"/>
            </a:pPr>
            <a:r>
              <a:rPr lang="es-MX" dirty="0"/>
              <a:t>Nombre o razón social y domicilio del fabricante, procesador, envasador o distribuidor, según sea el caso. </a:t>
            </a:r>
          </a:p>
          <a:p>
            <a:pPr marL="342900" indent="-342900" algn="l">
              <a:buAutoNum type="arabicPeriod"/>
            </a:pPr>
            <a:r>
              <a:rPr lang="es-MX" dirty="0"/>
              <a:t>País de origen. </a:t>
            </a:r>
          </a:p>
          <a:p>
            <a:pPr marL="342900" indent="-342900" algn="l">
              <a:buAutoNum type="arabicPeriod"/>
            </a:pPr>
            <a:r>
              <a:rPr lang="es-MX" dirty="0"/>
              <a:t>Número y fecha de la resolución y nombre del Servicio de Salud que autoriza al establecimiento que elabora o envasa el producto o que autoriza su internación. </a:t>
            </a:r>
          </a:p>
          <a:p>
            <a:pPr marL="342900" indent="-342900" algn="l">
              <a:buAutoNum type="arabicPeriod"/>
            </a:pPr>
            <a:r>
              <a:rPr lang="es-MX" dirty="0"/>
              <a:t>Fecha de elaboración o envasado: se sugiere el formato día, mes y año (</a:t>
            </a:r>
            <a:r>
              <a:rPr lang="es-MX" dirty="0" err="1"/>
              <a:t>dd</a:t>
            </a:r>
            <a:r>
              <a:rPr lang="es-MX" dirty="0"/>
              <a:t>/mm/ </a:t>
            </a:r>
            <a:r>
              <a:rPr lang="es-MX" dirty="0" err="1"/>
              <a:t>aa</a:t>
            </a:r>
            <a:r>
              <a:rPr lang="es-MX" dirty="0"/>
              <a:t>), aunque puede estar en otro formato según lo indica el RSA. </a:t>
            </a:r>
          </a:p>
          <a:p>
            <a:pPr marL="342900" indent="-342900" algn="l">
              <a:buAutoNum type="arabicPeriod"/>
            </a:pPr>
            <a:r>
              <a:rPr lang="es-MX" dirty="0"/>
              <a:t>Número de lote de producción o cantidad determinada de un alimento/ producto producido en condiciones esencialmente iguales clasificable dentro de un mismo grupo. </a:t>
            </a:r>
          </a:p>
          <a:p>
            <a:pPr marL="342900" indent="-342900" algn="l">
              <a:buAutoNum type="arabicPeriod"/>
            </a:pPr>
            <a:r>
              <a:rPr lang="es-MX" dirty="0"/>
              <a:t>Fecha de vencimiento se sugiere el formato día, mes y año (</a:t>
            </a:r>
            <a:r>
              <a:rPr lang="es-MX" dirty="0" err="1"/>
              <a:t>dd</a:t>
            </a:r>
            <a:r>
              <a:rPr lang="es-MX" dirty="0"/>
              <a:t>/mm/</a:t>
            </a:r>
            <a:r>
              <a:rPr lang="es-MX" dirty="0" err="1"/>
              <a:t>aa</a:t>
            </a:r>
            <a:r>
              <a:rPr lang="es-MX" dirty="0"/>
              <a:t>), aunque puede estar en otro formato según lo indica el RSA, o bien se puede indicar el plazo de duración.</a:t>
            </a:r>
          </a:p>
          <a:p>
            <a:pPr marL="342900" indent="-342900" algn="l">
              <a:buAutoNum type="arabicPeriod"/>
            </a:pPr>
            <a:r>
              <a:rPr lang="es-MX" dirty="0"/>
              <a:t> Instrucciones de almacenamiento. </a:t>
            </a:r>
          </a:p>
          <a:p>
            <a:pPr marL="342900" indent="-342900" algn="l">
              <a:buAutoNum type="arabicPeriod"/>
            </a:pPr>
            <a:r>
              <a:rPr lang="es-MX" dirty="0"/>
              <a:t>Instrucciones para su uso. </a:t>
            </a:r>
          </a:p>
          <a:p>
            <a:pPr marL="342900" indent="-342900" algn="l">
              <a:buAutoNum type="arabicPeriod"/>
            </a:pPr>
            <a:r>
              <a:rPr lang="es-MX" dirty="0"/>
              <a:t>Listado de ingredientes, incluidos los aditivos.</a:t>
            </a: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CL" dirty="0"/>
          </a:p>
        </p:txBody>
      </p:sp>
      <p:graphicFrame>
        <p:nvGraphicFramePr>
          <p:cNvPr id="5" name="3 Objeto">
            <a:extLst>
              <a:ext uri="{FF2B5EF4-FFF2-40B4-BE49-F238E27FC236}">
                <a16:creationId xmlns:a16="http://schemas.microsoft.com/office/drawing/2014/main" id="{D4ABA1DF-D78F-4D08-A91B-CB2FBF19A0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578058"/>
              </p:ext>
            </p:extLst>
          </p:nvPr>
        </p:nvGraphicFramePr>
        <p:xfrm>
          <a:off x="10852649" y="88057"/>
          <a:ext cx="1296144" cy="135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5" name="3 Objeto">
                        <a:extLst>
                          <a:ext uri="{FF2B5EF4-FFF2-40B4-BE49-F238E27FC236}">
                            <a16:creationId xmlns:a16="http://schemas.microsoft.com/office/drawing/2014/main" id="{E06DB18B-40D6-4D28-9320-2BBD55DFCA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2649" y="88057"/>
                        <a:ext cx="1296144" cy="135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72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2F098B0-76ED-499D-AFE3-4A9236A6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919" y="1157287"/>
            <a:ext cx="10122072" cy="523468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/>
              <a:t>LISTADO DE INGREDIENTES</a:t>
            </a:r>
          </a:p>
          <a:p>
            <a:pPr algn="just"/>
            <a:r>
              <a:rPr lang="es-MX" dirty="0"/>
              <a:t> </a:t>
            </a:r>
            <a:r>
              <a:rPr lang="es-MX" sz="2100" dirty="0"/>
              <a:t>- Es una lista de todos los ingredientes y aditivos que componen el producto, con sus nombres específicos, ordenados de mayor a menor, según la proporción utilizada de cada uno. - Se debe indicar en este listado si se han incorporado aditivos, se deben poner con sus nombres específicos y en orden decreciente de proporciones. Los colorantes Amarillo Crepúsculo y Tartrazina deben estar destacados en el listado, porque pueden producir cuadros alérgicos en personas sensibles. - Cuando el alimento o ingrediente contenga algún alérgeno alimentario (sustancia que puede inducir una reacción de hipersensibilidad (alérgica) en personas susceptibles. Ésta puede ser desde el enrojecimiento de la piel, diarrea, picazón o incluso hasta la muerte por asfixia), deberá señalarse en la misma lista de ingredientes o bajo el título “Contiene…”. - Si el ingrediente es un derivado de cualquiera de los alérgenos, deberá rotularse el ingrediente y además el alérgeno. </a:t>
            </a:r>
            <a:r>
              <a:rPr lang="es-MX" sz="2100" dirty="0" err="1"/>
              <a:t>Ej</a:t>
            </a:r>
            <a:r>
              <a:rPr lang="es-MX" sz="2100" dirty="0"/>
              <a:t>: Caseína (Leche) - Si el alimento tiene riesgo de contaminarse (por cualquier evento del proceso productivo) con algún alérgeno, se deberá incluir la frase: “Puede contener…” o “Contiene pequeñas cantidades de… “Contiene trazas de…” o “Elaborado en líneas que también procesan…”, indicando el alérgeno del que se trate. Por ejemplo, si un productor utiliza el mismo equipamiento para hacer dos productos distintos, tartaleta de nueces y tartaleta de manzana. Ambas las vende envasadas y rotuladas. A pesar que la tartaleta de manzanas no tiene nueces en sus ingredientes, como usa el mismo equipamiento y utensilios para fabricar la otra, debería declarar la frase “puede contener nueces” o “elaborado en líneas que también procesan nueces”, etc. </a:t>
            </a:r>
          </a:p>
          <a:p>
            <a:pPr algn="just"/>
            <a:r>
              <a:rPr lang="es-MX" sz="2100" b="1" dirty="0"/>
              <a:t>Los ingredientes o alimentos alérgenos son los siguientes</a:t>
            </a:r>
            <a:r>
              <a:rPr lang="es-MX" sz="2100" dirty="0"/>
              <a:t>: - Cereales que contienen gluten como trigo, avena, cebada, centeno, espelta o sus cepas híbridas y sus productos. - Crustáceos y sus productos. - Huevo y sus productos. - Pescados y productos pesqueros. - Maní. - Soya y sus productos. - Leche y productos lácteos. - Nueces y productos derivados. - Sulfitos en concentraciones de 10 mg/kg o más.</a:t>
            </a:r>
            <a:endParaRPr lang="es-CL" sz="2100" dirty="0"/>
          </a:p>
        </p:txBody>
      </p:sp>
      <p:graphicFrame>
        <p:nvGraphicFramePr>
          <p:cNvPr id="5" name="3 Objeto">
            <a:extLst>
              <a:ext uri="{FF2B5EF4-FFF2-40B4-BE49-F238E27FC236}">
                <a16:creationId xmlns:a16="http://schemas.microsoft.com/office/drawing/2014/main" id="{D4ABA1DF-D78F-4D08-A91B-CB2FBF19A0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52649" y="88057"/>
          <a:ext cx="1296144" cy="135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5" name="3 Objeto">
                        <a:extLst>
                          <a:ext uri="{FF2B5EF4-FFF2-40B4-BE49-F238E27FC236}">
                            <a16:creationId xmlns:a16="http://schemas.microsoft.com/office/drawing/2014/main" id="{D4ABA1DF-D78F-4D08-A91B-CB2FBF19A0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2649" y="88057"/>
                        <a:ext cx="1296144" cy="135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1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Objeto">
            <a:extLst>
              <a:ext uri="{FF2B5EF4-FFF2-40B4-BE49-F238E27FC236}">
                <a16:creationId xmlns:a16="http://schemas.microsoft.com/office/drawing/2014/main" id="{D4ABA1DF-D78F-4D08-A91B-CB2FBF19A0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52649" y="88057"/>
          <a:ext cx="1296144" cy="135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5" name="3 Objeto">
                        <a:extLst>
                          <a:ext uri="{FF2B5EF4-FFF2-40B4-BE49-F238E27FC236}">
                            <a16:creationId xmlns:a16="http://schemas.microsoft.com/office/drawing/2014/main" id="{D4ABA1DF-D78F-4D08-A91B-CB2FBF19A0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2649" y="88057"/>
                        <a:ext cx="1296144" cy="135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0C20069E-D378-48B7-B0B4-09625457E341}"/>
              </a:ext>
            </a:extLst>
          </p:cNvPr>
          <p:cNvSpPr txBox="1"/>
          <p:nvPr/>
        </p:nvSpPr>
        <p:spPr>
          <a:xfrm>
            <a:off x="691279" y="1643061"/>
            <a:ext cx="9238534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s-C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Responda de forma clara y precisa las siguientes preguntas. Su respuesta será evaluada conforme al contenido de las clases. </a:t>
            </a:r>
            <a:endParaRPr lang="es-CL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Preguntas:</a:t>
            </a:r>
          </a:p>
          <a:p>
            <a:pPr marL="0" indent="0">
              <a:buNone/>
            </a:pPr>
            <a:r>
              <a:rPr lang="es-CL" sz="1800" dirty="0">
                <a:latin typeface="Times New Roman" pitchFamily="18" charset="0"/>
                <a:cs typeface="Times New Roman" pitchFamily="18" charset="0"/>
              </a:rPr>
              <a:t>1.- Nombre y elementos de la </a:t>
            </a:r>
            <a:r>
              <a:rPr lang="es-CL" dirty="0">
                <a:latin typeface="Times New Roman" pitchFamily="18" charset="0"/>
                <a:cs typeface="Times New Roman" pitchFamily="18" charset="0"/>
              </a:rPr>
              <a:t>Rotulación</a:t>
            </a:r>
            <a:r>
              <a:rPr lang="es-CL" sz="1800" dirty="0">
                <a:latin typeface="Times New Roman" pitchFamily="18" charset="0"/>
                <a:cs typeface="Times New Roman" pitchFamily="18" charset="0"/>
              </a:rPr>
              <a:t> General y </a:t>
            </a:r>
            <a:r>
              <a:rPr lang="es-CL" dirty="0">
                <a:latin typeface="Times New Roman" pitchFamily="18" charset="0"/>
                <a:cs typeface="Times New Roman" pitchFamily="18" charset="0"/>
              </a:rPr>
              <a:t>Explíquelos</a:t>
            </a:r>
            <a:r>
              <a:rPr lang="es-CL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2.-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uál es el objetivo de la rotulación? Fundamente su respuesta.</a:t>
            </a:r>
          </a:p>
          <a:p>
            <a:pPr marL="0" indent="0">
              <a:buNone/>
            </a:pPr>
            <a:endParaRPr lang="es-MX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Ticket de Salida</a:t>
            </a:r>
            <a:endParaRPr lang="es-C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C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(Lo responden sólo los estudiantes que retiran guías impresas)</a:t>
            </a:r>
          </a:p>
          <a:p>
            <a:pPr marL="0" indent="0" algn="ctr">
              <a:buNone/>
            </a:pPr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1.- De acuerdo a lo leído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¿Para qué sirve el etiquetado y rotulado de los productos? explique con el con sus palabras y fundamente su respuesta.</a:t>
            </a:r>
          </a:p>
          <a:p>
            <a:pPr marL="0" indent="0">
              <a:buNone/>
            </a:pP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favor enviar el desarrollo de la guía al mail: </a:t>
            </a:r>
            <a:r>
              <a:rPr lang="es-C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felipe.campos@liceo-victorinolastarria.cl</a:t>
            </a:r>
            <a:endParaRPr lang="es-C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353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1257</Words>
  <Application>Microsoft Office PowerPoint</Application>
  <PresentationFormat>Panorámica</PresentationFormat>
  <Paragraphs>60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Profesor: Felipe Campos Romero  Asignatura: Recepción y Almacenaje de Insumos.</dc:title>
  <dc:creator>felipe a</dc:creator>
  <cp:lastModifiedBy>Paola</cp:lastModifiedBy>
  <cp:revision>18</cp:revision>
  <dcterms:created xsi:type="dcterms:W3CDTF">2020-08-14T03:36:14Z</dcterms:created>
  <dcterms:modified xsi:type="dcterms:W3CDTF">2020-10-04T20:18:33Z</dcterms:modified>
</cp:coreProperties>
</file>