
<file path=[Content_Types].xml><?xml version="1.0" encoding="utf-8"?>
<Types xmlns="http://schemas.openxmlformats.org/package/2006/content-types">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13" autoAdjust="0"/>
    <p:restoredTop sz="94660"/>
  </p:normalViewPr>
  <p:slideViewPr>
    <p:cSldViewPr snapToGrid="0">
      <p:cViewPr varScale="1">
        <p:scale>
          <a:sx n="91" d="100"/>
          <a:sy n="91" d="100"/>
        </p:scale>
        <p:origin x="390"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AA97FED6-248A-45A6-8FAB-E4029344938B}" type="datetimeFigureOut">
              <a:rPr lang="es-CL" smtClean="0"/>
              <a:t>14-08-2020</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3776150F-BDEF-49CD-AD8D-6F37AEE966D3}" type="slidenum">
              <a:rPr lang="es-CL" smtClean="0"/>
              <a:t>‹Nº›</a:t>
            </a:fld>
            <a:endParaRPr lang="es-CL"/>
          </a:p>
        </p:txBody>
      </p:sp>
    </p:spTree>
    <p:extLst>
      <p:ext uri="{BB962C8B-B14F-4D97-AF65-F5344CB8AC3E}">
        <p14:creationId xmlns:p14="http://schemas.microsoft.com/office/powerpoint/2010/main" val="24674391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AA97FED6-248A-45A6-8FAB-E4029344938B}" type="datetimeFigureOut">
              <a:rPr lang="es-CL" smtClean="0"/>
              <a:t>14-08-2020</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3776150F-BDEF-49CD-AD8D-6F37AEE966D3}" type="slidenum">
              <a:rPr lang="es-CL" smtClean="0"/>
              <a:t>‹Nº›</a:t>
            </a:fld>
            <a:endParaRPr lang="es-CL"/>
          </a:p>
        </p:txBody>
      </p:sp>
    </p:spTree>
    <p:extLst>
      <p:ext uri="{BB962C8B-B14F-4D97-AF65-F5344CB8AC3E}">
        <p14:creationId xmlns:p14="http://schemas.microsoft.com/office/powerpoint/2010/main" val="38488727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los estilos de texto del patrón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AA97FED6-248A-45A6-8FAB-E4029344938B}" type="datetimeFigureOut">
              <a:rPr lang="es-CL" smtClean="0"/>
              <a:t>14-08-2020</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3776150F-BDEF-49CD-AD8D-6F37AEE966D3}" type="slidenum">
              <a:rPr lang="es-CL" smtClean="0"/>
              <a:t>‹Nº›</a:t>
            </a:fld>
            <a:endParaRPr lang="es-CL"/>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16599452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AA97FED6-248A-45A6-8FAB-E4029344938B}" type="datetimeFigureOut">
              <a:rPr lang="es-CL" smtClean="0"/>
              <a:t>14-08-2020</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3776150F-BDEF-49CD-AD8D-6F37AEE966D3}" type="slidenum">
              <a:rPr lang="es-CL" smtClean="0"/>
              <a:t>‹Nº›</a:t>
            </a:fld>
            <a:endParaRPr lang="es-CL"/>
          </a:p>
        </p:txBody>
      </p:sp>
    </p:spTree>
    <p:extLst>
      <p:ext uri="{BB962C8B-B14F-4D97-AF65-F5344CB8AC3E}">
        <p14:creationId xmlns:p14="http://schemas.microsoft.com/office/powerpoint/2010/main" val="208901382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los estilos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AA97FED6-248A-45A6-8FAB-E4029344938B}" type="datetimeFigureOut">
              <a:rPr lang="es-CL" smtClean="0"/>
              <a:t>14-08-2020</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3776150F-BDEF-49CD-AD8D-6F37AEE966D3}" type="slidenum">
              <a:rPr lang="es-CL" smtClean="0"/>
              <a:t>‹Nº›</a:t>
            </a:fld>
            <a:endParaRPr lang="es-CL"/>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26166911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los estilos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AA97FED6-248A-45A6-8FAB-E4029344938B}" type="datetimeFigureOut">
              <a:rPr lang="es-CL" smtClean="0"/>
              <a:t>14-08-2020</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3776150F-BDEF-49CD-AD8D-6F37AEE966D3}" type="slidenum">
              <a:rPr lang="es-CL" smtClean="0"/>
              <a:t>‹Nº›</a:t>
            </a:fld>
            <a:endParaRPr lang="es-CL"/>
          </a:p>
        </p:txBody>
      </p:sp>
    </p:spTree>
    <p:extLst>
      <p:ext uri="{BB962C8B-B14F-4D97-AF65-F5344CB8AC3E}">
        <p14:creationId xmlns:p14="http://schemas.microsoft.com/office/powerpoint/2010/main" val="426845930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AA97FED6-248A-45A6-8FAB-E4029344938B}" type="datetimeFigureOut">
              <a:rPr lang="es-CL" smtClean="0"/>
              <a:t>14-08-2020</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3776150F-BDEF-49CD-AD8D-6F37AEE966D3}" type="slidenum">
              <a:rPr lang="es-CL" smtClean="0"/>
              <a:t>‹Nº›</a:t>
            </a:fld>
            <a:endParaRPr lang="es-CL"/>
          </a:p>
        </p:txBody>
      </p:sp>
    </p:spTree>
    <p:extLst>
      <p:ext uri="{BB962C8B-B14F-4D97-AF65-F5344CB8AC3E}">
        <p14:creationId xmlns:p14="http://schemas.microsoft.com/office/powerpoint/2010/main" val="295710064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AA97FED6-248A-45A6-8FAB-E4029344938B}" type="datetimeFigureOut">
              <a:rPr lang="es-CL" smtClean="0"/>
              <a:t>14-08-2020</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3776150F-BDEF-49CD-AD8D-6F37AEE966D3}" type="slidenum">
              <a:rPr lang="es-CL" smtClean="0"/>
              <a:t>‹Nº›</a:t>
            </a:fld>
            <a:endParaRPr lang="es-CL"/>
          </a:p>
        </p:txBody>
      </p:sp>
    </p:spTree>
    <p:extLst>
      <p:ext uri="{BB962C8B-B14F-4D97-AF65-F5344CB8AC3E}">
        <p14:creationId xmlns:p14="http://schemas.microsoft.com/office/powerpoint/2010/main" val="37603518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AA97FED6-248A-45A6-8FAB-E4029344938B}" type="datetimeFigureOut">
              <a:rPr lang="es-CL" smtClean="0"/>
              <a:t>14-08-2020</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3776150F-BDEF-49CD-AD8D-6F37AEE966D3}" type="slidenum">
              <a:rPr lang="es-CL" smtClean="0"/>
              <a:t>‹Nº›</a:t>
            </a:fld>
            <a:endParaRPr lang="es-CL"/>
          </a:p>
        </p:txBody>
      </p:sp>
    </p:spTree>
    <p:extLst>
      <p:ext uri="{BB962C8B-B14F-4D97-AF65-F5344CB8AC3E}">
        <p14:creationId xmlns:p14="http://schemas.microsoft.com/office/powerpoint/2010/main" val="4783251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AA97FED6-248A-45A6-8FAB-E4029344938B}" type="datetimeFigureOut">
              <a:rPr lang="es-CL" smtClean="0"/>
              <a:t>14-08-2020</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3776150F-BDEF-49CD-AD8D-6F37AEE966D3}" type="slidenum">
              <a:rPr lang="es-CL" smtClean="0"/>
              <a:t>‹Nº›</a:t>
            </a:fld>
            <a:endParaRPr lang="es-CL"/>
          </a:p>
        </p:txBody>
      </p:sp>
    </p:spTree>
    <p:extLst>
      <p:ext uri="{BB962C8B-B14F-4D97-AF65-F5344CB8AC3E}">
        <p14:creationId xmlns:p14="http://schemas.microsoft.com/office/powerpoint/2010/main" val="6101687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AA97FED6-248A-45A6-8FAB-E4029344938B}" type="datetimeFigureOut">
              <a:rPr lang="es-CL" smtClean="0"/>
              <a:t>14-08-2020</a:t>
            </a:fld>
            <a:endParaRPr lang="es-CL"/>
          </a:p>
        </p:txBody>
      </p:sp>
      <p:sp>
        <p:nvSpPr>
          <p:cNvPr id="6" name="Footer Placeholder 5"/>
          <p:cNvSpPr>
            <a:spLocks noGrp="1"/>
          </p:cNvSpPr>
          <p:nvPr>
            <p:ph type="ftr" sz="quarter" idx="11"/>
          </p:nvPr>
        </p:nvSpPr>
        <p:spPr/>
        <p:txBody>
          <a:bodyPr/>
          <a:lstStyle/>
          <a:p>
            <a:endParaRPr lang="es-CL"/>
          </a:p>
        </p:txBody>
      </p:sp>
      <p:sp>
        <p:nvSpPr>
          <p:cNvPr id="7" name="Slide Number Placeholder 6"/>
          <p:cNvSpPr>
            <a:spLocks noGrp="1"/>
          </p:cNvSpPr>
          <p:nvPr>
            <p:ph type="sldNum" sz="quarter" idx="12"/>
          </p:nvPr>
        </p:nvSpPr>
        <p:spPr/>
        <p:txBody>
          <a:bodyPr/>
          <a:lstStyle/>
          <a:p>
            <a:fld id="{3776150F-BDEF-49CD-AD8D-6F37AEE966D3}" type="slidenum">
              <a:rPr lang="es-CL" smtClean="0"/>
              <a:t>‹Nº›</a:t>
            </a:fld>
            <a:endParaRPr lang="es-CL"/>
          </a:p>
        </p:txBody>
      </p:sp>
    </p:spTree>
    <p:extLst>
      <p:ext uri="{BB962C8B-B14F-4D97-AF65-F5344CB8AC3E}">
        <p14:creationId xmlns:p14="http://schemas.microsoft.com/office/powerpoint/2010/main" val="32594671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AA97FED6-248A-45A6-8FAB-E4029344938B}" type="datetimeFigureOut">
              <a:rPr lang="es-CL" smtClean="0"/>
              <a:t>14-08-2020</a:t>
            </a:fld>
            <a:endParaRPr lang="es-CL"/>
          </a:p>
        </p:txBody>
      </p:sp>
      <p:sp>
        <p:nvSpPr>
          <p:cNvPr id="8" name="Footer Placeholder 7"/>
          <p:cNvSpPr>
            <a:spLocks noGrp="1"/>
          </p:cNvSpPr>
          <p:nvPr>
            <p:ph type="ftr" sz="quarter" idx="11"/>
          </p:nvPr>
        </p:nvSpPr>
        <p:spPr/>
        <p:txBody>
          <a:bodyPr/>
          <a:lstStyle/>
          <a:p>
            <a:endParaRPr lang="es-CL"/>
          </a:p>
        </p:txBody>
      </p:sp>
      <p:sp>
        <p:nvSpPr>
          <p:cNvPr id="9" name="Slide Number Placeholder 8"/>
          <p:cNvSpPr>
            <a:spLocks noGrp="1"/>
          </p:cNvSpPr>
          <p:nvPr>
            <p:ph type="sldNum" sz="quarter" idx="12"/>
          </p:nvPr>
        </p:nvSpPr>
        <p:spPr/>
        <p:txBody>
          <a:bodyPr/>
          <a:lstStyle/>
          <a:p>
            <a:fld id="{3776150F-BDEF-49CD-AD8D-6F37AEE966D3}" type="slidenum">
              <a:rPr lang="es-CL" smtClean="0"/>
              <a:t>‹Nº›</a:t>
            </a:fld>
            <a:endParaRPr lang="es-CL"/>
          </a:p>
        </p:txBody>
      </p:sp>
    </p:spTree>
    <p:extLst>
      <p:ext uri="{BB962C8B-B14F-4D97-AF65-F5344CB8AC3E}">
        <p14:creationId xmlns:p14="http://schemas.microsoft.com/office/powerpoint/2010/main" val="2586588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AA97FED6-248A-45A6-8FAB-E4029344938B}" type="datetimeFigureOut">
              <a:rPr lang="es-CL" smtClean="0"/>
              <a:t>14-08-2020</a:t>
            </a:fld>
            <a:endParaRPr lang="es-CL"/>
          </a:p>
        </p:txBody>
      </p:sp>
      <p:sp>
        <p:nvSpPr>
          <p:cNvPr id="4" name="Footer Placeholder 3"/>
          <p:cNvSpPr>
            <a:spLocks noGrp="1"/>
          </p:cNvSpPr>
          <p:nvPr>
            <p:ph type="ftr" sz="quarter" idx="11"/>
          </p:nvPr>
        </p:nvSpPr>
        <p:spPr/>
        <p:txBody>
          <a:bodyPr/>
          <a:lstStyle/>
          <a:p>
            <a:endParaRPr lang="es-CL"/>
          </a:p>
        </p:txBody>
      </p:sp>
      <p:sp>
        <p:nvSpPr>
          <p:cNvPr id="5" name="Slide Number Placeholder 4"/>
          <p:cNvSpPr>
            <a:spLocks noGrp="1"/>
          </p:cNvSpPr>
          <p:nvPr>
            <p:ph type="sldNum" sz="quarter" idx="12"/>
          </p:nvPr>
        </p:nvSpPr>
        <p:spPr/>
        <p:txBody>
          <a:bodyPr/>
          <a:lstStyle/>
          <a:p>
            <a:fld id="{3776150F-BDEF-49CD-AD8D-6F37AEE966D3}" type="slidenum">
              <a:rPr lang="es-CL" smtClean="0"/>
              <a:t>‹Nº›</a:t>
            </a:fld>
            <a:endParaRPr lang="es-CL"/>
          </a:p>
        </p:txBody>
      </p:sp>
    </p:spTree>
    <p:extLst>
      <p:ext uri="{BB962C8B-B14F-4D97-AF65-F5344CB8AC3E}">
        <p14:creationId xmlns:p14="http://schemas.microsoft.com/office/powerpoint/2010/main" val="937357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A97FED6-248A-45A6-8FAB-E4029344938B}" type="datetimeFigureOut">
              <a:rPr lang="es-CL" smtClean="0"/>
              <a:t>14-08-2020</a:t>
            </a:fld>
            <a:endParaRPr lang="es-CL"/>
          </a:p>
        </p:txBody>
      </p:sp>
      <p:sp>
        <p:nvSpPr>
          <p:cNvPr id="3" name="Footer Placeholder 2"/>
          <p:cNvSpPr>
            <a:spLocks noGrp="1"/>
          </p:cNvSpPr>
          <p:nvPr>
            <p:ph type="ftr" sz="quarter" idx="11"/>
          </p:nvPr>
        </p:nvSpPr>
        <p:spPr/>
        <p:txBody>
          <a:bodyPr/>
          <a:lstStyle/>
          <a:p>
            <a:endParaRPr lang="es-CL"/>
          </a:p>
        </p:txBody>
      </p:sp>
      <p:sp>
        <p:nvSpPr>
          <p:cNvPr id="4" name="Slide Number Placeholder 3"/>
          <p:cNvSpPr>
            <a:spLocks noGrp="1"/>
          </p:cNvSpPr>
          <p:nvPr>
            <p:ph type="sldNum" sz="quarter" idx="12"/>
          </p:nvPr>
        </p:nvSpPr>
        <p:spPr/>
        <p:txBody>
          <a:bodyPr/>
          <a:lstStyle/>
          <a:p>
            <a:fld id="{3776150F-BDEF-49CD-AD8D-6F37AEE966D3}" type="slidenum">
              <a:rPr lang="es-CL" smtClean="0"/>
              <a:t>‹Nº›</a:t>
            </a:fld>
            <a:endParaRPr lang="es-CL"/>
          </a:p>
        </p:txBody>
      </p:sp>
    </p:spTree>
    <p:extLst>
      <p:ext uri="{BB962C8B-B14F-4D97-AF65-F5344CB8AC3E}">
        <p14:creationId xmlns:p14="http://schemas.microsoft.com/office/powerpoint/2010/main" val="19748698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AA97FED6-248A-45A6-8FAB-E4029344938B}" type="datetimeFigureOut">
              <a:rPr lang="es-CL" smtClean="0"/>
              <a:t>14-08-2020</a:t>
            </a:fld>
            <a:endParaRPr lang="es-CL"/>
          </a:p>
        </p:txBody>
      </p:sp>
      <p:sp>
        <p:nvSpPr>
          <p:cNvPr id="6" name="Footer Placeholder 5"/>
          <p:cNvSpPr>
            <a:spLocks noGrp="1"/>
          </p:cNvSpPr>
          <p:nvPr>
            <p:ph type="ftr" sz="quarter" idx="11"/>
          </p:nvPr>
        </p:nvSpPr>
        <p:spPr/>
        <p:txBody>
          <a:bodyPr/>
          <a:lstStyle/>
          <a:p>
            <a:endParaRPr lang="es-CL"/>
          </a:p>
        </p:txBody>
      </p:sp>
      <p:sp>
        <p:nvSpPr>
          <p:cNvPr id="7" name="Slide Number Placeholder 6"/>
          <p:cNvSpPr>
            <a:spLocks noGrp="1"/>
          </p:cNvSpPr>
          <p:nvPr>
            <p:ph type="sldNum" sz="quarter" idx="12"/>
          </p:nvPr>
        </p:nvSpPr>
        <p:spPr/>
        <p:txBody>
          <a:bodyPr/>
          <a:lstStyle/>
          <a:p>
            <a:fld id="{3776150F-BDEF-49CD-AD8D-6F37AEE966D3}" type="slidenum">
              <a:rPr lang="es-CL" smtClean="0"/>
              <a:t>‹Nº›</a:t>
            </a:fld>
            <a:endParaRPr lang="es-CL"/>
          </a:p>
        </p:txBody>
      </p:sp>
    </p:spTree>
    <p:extLst>
      <p:ext uri="{BB962C8B-B14F-4D97-AF65-F5344CB8AC3E}">
        <p14:creationId xmlns:p14="http://schemas.microsoft.com/office/powerpoint/2010/main" val="35005338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AA97FED6-248A-45A6-8FAB-E4029344938B}" type="datetimeFigureOut">
              <a:rPr lang="es-CL" smtClean="0"/>
              <a:t>14-08-2020</a:t>
            </a:fld>
            <a:endParaRPr lang="es-CL"/>
          </a:p>
        </p:txBody>
      </p:sp>
      <p:sp>
        <p:nvSpPr>
          <p:cNvPr id="6" name="Footer Placeholder 5"/>
          <p:cNvSpPr>
            <a:spLocks noGrp="1"/>
          </p:cNvSpPr>
          <p:nvPr>
            <p:ph type="ftr" sz="quarter" idx="11"/>
          </p:nvPr>
        </p:nvSpPr>
        <p:spPr/>
        <p:txBody>
          <a:bodyPr/>
          <a:lstStyle/>
          <a:p>
            <a:endParaRPr lang="es-CL"/>
          </a:p>
        </p:txBody>
      </p:sp>
      <p:sp>
        <p:nvSpPr>
          <p:cNvPr id="7" name="Slide Number Placeholder 6"/>
          <p:cNvSpPr>
            <a:spLocks noGrp="1"/>
          </p:cNvSpPr>
          <p:nvPr>
            <p:ph type="sldNum" sz="quarter" idx="12"/>
          </p:nvPr>
        </p:nvSpPr>
        <p:spPr/>
        <p:txBody>
          <a:bodyPr/>
          <a:lstStyle/>
          <a:p>
            <a:fld id="{3776150F-BDEF-49CD-AD8D-6F37AEE966D3}" type="slidenum">
              <a:rPr lang="es-CL" smtClean="0"/>
              <a:t>‹Nº›</a:t>
            </a:fld>
            <a:endParaRPr lang="es-CL"/>
          </a:p>
        </p:txBody>
      </p:sp>
    </p:spTree>
    <p:extLst>
      <p:ext uri="{BB962C8B-B14F-4D97-AF65-F5344CB8AC3E}">
        <p14:creationId xmlns:p14="http://schemas.microsoft.com/office/powerpoint/2010/main" val="28982216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AA97FED6-248A-45A6-8FAB-E4029344938B}" type="datetimeFigureOut">
              <a:rPr lang="es-CL" smtClean="0"/>
              <a:t>14-08-2020</a:t>
            </a:fld>
            <a:endParaRPr lang="es-CL"/>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s-CL"/>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3776150F-BDEF-49CD-AD8D-6F37AEE966D3}" type="slidenum">
              <a:rPr lang="es-CL" smtClean="0"/>
              <a:t>‹Nº›</a:t>
            </a:fld>
            <a:endParaRPr lang="es-CL"/>
          </a:p>
        </p:txBody>
      </p:sp>
    </p:spTree>
    <p:extLst>
      <p:ext uri="{BB962C8B-B14F-4D97-AF65-F5344CB8AC3E}">
        <p14:creationId xmlns:p14="http://schemas.microsoft.com/office/powerpoint/2010/main" val="1340764213"/>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2.jpeg"/><Relationship Id="rId4" Type="http://schemas.openxmlformats.org/officeDocument/2006/relationships/image" Target="../media/image1.wmf"/></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1.xml"/><Relationship Id="rId1" Type="http://schemas.openxmlformats.org/officeDocument/2006/relationships/vmlDrawing" Target="../drawings/vmlDrawing2.vml"/><Relationship Id="rId4" Type="http://schemas.openxmlformats.org/officeDocument/2006/relationships/image" Target="../media/image1.wmf"/></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1.xml"/><Relationship Id="rId1" Type="http://schemas.openxmlformats.org/officeDocument/2006/relationships/vmlDrawing" Target="../drawings/vmlDrawing3.vml"/><Relationship Id="rId4" Type="http://schemas.openxmlformats.org/officeDocument/2006/relationships/image" Target="../media/image1.wmf"/></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1.xml"/><Relationship Id="rId1" Type="http://schemas.openxmlformats.org/officeDocument/2006/relationships/vmlDrawing" Target="../drawings/vmlDrawing4.vml"/><Relationship Id="rId4" Type="http://schemas.openxmlformats.org/officeDocument/2006/relationships/image" Target="../media/image1.wmf"/></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1.xml"/><Relationship Id="rId1" Type="http://schemas.openxmlformats.org/officeDocument/2006/relationships/vmlDrawing" Target="../drawings/vmlDrawing5.vml"/><Relationship Id="rId4" Type="http://schemas.openxmlformats.org/officeDocument/2006/relationships/image" Target="../media/image1.wmf"/></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1.xml"/><Relationship Id="rId1" Type="http://schemas.openxmlformats.org/officeDocument/2006/relationships/vmlDrawing" Target="../drawings/vmlDrawing6.vml"/><Relationship Id="rId4" Type="http://schemas.openxmlformats.org/officeDocument/2006/relationships/image" Target="../media/image1.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FDCD501-4A1E-425C-8248-AD1184AD8903}"/>
              </a:ext>
            </a:extLst>
          </p:cNvPr>
          <p:cNvSpPr>
            <a:spLocks noGrp="1"/>
          </p:cNvSpPr>
          <p:nvPr>
            <p:ph type="ctrTitle"/>
          </p:nvPr>
        </p:nvSpPr>
        <p:spPr>
          <a:xfrm>
            <a:off x="691279" y="0"/>
            <a:ext cx="10702862" cy="835819"/>
          </a:xfrm>
        </p:spPr>
        <p:txBody>
          <a:bodyPr/>
          <a:lstStyle/>
          <a:p>
            <a:pPr algn="l"/>
            <a:r>
              <a:rPr lang="es-CL" sz="2400" dirty="0"/>
              <a:t>Profesor: Felipe Campos Romero </a:t>
            </a:r>
            <a:br>
              <a:rPr lang="es-CL" sz="2400" dirty="0"/>
            </a:br>
            <a:r>
              <a:rPr lang="es-CL" sz="2400" dirty="0">
                <a:effectLst/>
              </a:rPr>
              <a:t>Asignatura: Recepción y Almacenaje de Insumos.</a:t>
            </a:r>
            <a:endParaRPr lang="es-CL" sz="2400" dirty="0"/>
          </a:p>
        </p:txBody>
      </p:sp>
      <p:sp>
        <p:nvSpPr>
          <p:cNvPr id="3" name="Subtítulo 2">
            <a:extLst>
              <a:ext uri="{FF2B5EF4-FFF2-40B4-BE49-F238E27FC236}">
                <a16:creationId xmlns:a16="http://schemas.microsoft.com/office/drawing/2014/main" id="{62F098B0-76ED-499D-AFE3-4A9236A6FD0D}"/>
              </a:ext>
            </a:extLst>
          </p:cNvPr>
          <p:cNvSpPr>
            <a:spLocks noGrp="1"/>
          </p:cNvSpPr>
          <p:nvPr>
            <p:ph type="subTitle" idx="1"/>
          </p:nvPr>
        </p:nvSpPr>
        <p:spPr>
          <a:xfrm>
            <a:off x="691278" y="1100138"/>
            <a:ext cx="9949827" cy="5072062"/>
          </a:xfrm>
        </p:spPr>
        <p:txBody>
          <a:bodyPr>
            <a:normAutofit/>
          </a:bodyPr>
          <a:lstStyle/>
          <a:p>
            <a:pPr algn="l"/>
            <a:r>
              <a:rPr lang="es-ES_tradnl" sz="1800" b="1" dirty="0">
                <a:latin typeface="Times New Roman" pitchFamily="18" charset="0"/>
                <a:cs typeface="Times New Roman" pitchFamily="18" charset="0"/>
              </a:rPr>
              <a:t>GUÍA DE TRABAJO DE RECEPCION Y ALMACEJE DE INSUMOS 3RO MEDIO</a:t>
            </a:r>
            <a:endParaRPr lang="es-CL" sz="1800" dirty="0">
              <a:latin typeface="Times New Roman" pitchFamily="18" charset="0"/>
              <a:cs typeface="Times New Roman" pitchFamily="18" charset="0"/>
            </a:endParaRPr>
          </a:p>
          <a:p>
            <a:pPr algn="l"/>
            <a:r>
              <a:rPr lang="es-ES_tradnl" sz="1800" b="1" dirty="0">
                <a:latin typeface="Times New Roman" pitchFamily="18" charset="0"/>
                <a:cs typeface="Times New Roman" pitchFamily="18" charset="0"/>
              </a:rPr>
              <a:t> </a:t>
            </a:r>
            <a:endParaRPr lang="es-CL" sz="1800" dirty="0">
              <a:latin typeface="Times New Roman" pitchFamily="18" charset="0"/>
              <a:cs typeface="Times New Roman" pitchFamily="18" charset="0"/>
            </a:endParaRPr>
          </a:p>
          <a:p>
            <a:pPr algn="l"/>
            <a:r>
              <a:rPr lang="es-ES_tradnl" sz="1800" b="1" dirty="0">
                <a:latin typeface="Times New Roman" pitchFamily="18" charset="0"/>
                <a:cs typeface="Times New Roman" pitchFamily="18" charset="0"/>
              </a:rPr>
              <a:t>Profesor: FELIPE CAMPOS R</a:t>
            </a:r>
            <a:endParaRPr lang="es-CL" sz="1800" dirty="0">
              <a:latin typeface="Times New Roman" pitchFamily="18" charset="0"/>
              <a:cs typeface="Times New Roman" pitchFamily="18" charset="0"/>
            </a:endParaRPr>
          </a:p>
          <a:p>
            <a:pPr algn="l"/>
            <a:r>
              <a:rPr lang="es-ES_tradnl" sz="1800" b="1" dirty="0">
                <a:latin typeface="Times New Roman" pitchFamily="18" charset="0"/>
                <a:cs typeface="Times New Roman" pitchFamily="18" charset="0"/>
              </a:rPr>
              <a:t>Fecha: Semana 14, del 17 al 21 de Agosto del 2020</a:t>
            </a:r>
            <a:endParaRPr lang="es-CL" sz="1800" dirty="0">
              <a:latin typeface="Times New Roman" pitchFamily="18" charset="0"/>
              <a:cs typeface="Times New Roman" pitchFamily="18" charset="0"/>
            </a:endParaRPr>
          </a:p>
          <a:p>
            <a:pPr algn="l"/>
            <a:r>
              <a:rPr lang="es-ES_tradnl" sz="1800" b="1" dirty="0">
                <a:latin typeface="Times New Roman" pitchFamily="18" charset="0"/>
                <a:cs typeface="Times New Roman" pitchFamily="18" charset="0"/>
              </a:rPr>
              <a:t>Alumno:                                                                         Curso:</a:t>
            </a:r>
            <a:endParaRPr lang="es-CL" sz="1800" dirty="0">
              <a:latin typeface="Times New Roman" pitchFamily="18" charset="0"/>
              <a:cs typeface="Times New Roman" pitchFamily="18" charset="0"/>
            </a:endParaRPr>
          </a:p>
          <a:p>
            <a:pPr algn="l"/>
            <a:endParaRPr lang="es-CL" sz="1800" dirty="0">
              <a:latin typeface="Times New Roman" pitchFamily="18" charset="0"/>
              <a:cs typeface="Times New Roman" pitchFamily="18" charset="0"/>
            </a:endParaRPr>
          </a:p>
          <a:p>
            <a:pPr algn="ctr"/>
            <a:r>
              <a:rPr lang="es-ES_tradnl" sz="1800" b="1" dirty="0">
                <a:latin typeface="Times New Roman" pitchFamily="18" charset="0"/>
                <a:cs typeface="Times New Roman" pitchFamily="18" charset="0"/>
              </a:rPr>
              <a:t>OA1 </a:t>
            </a:r>
            <a:r>
              <a:rPr lang="es-CL" sz="1800" dirty="0">
                <a:effectLst/>
                <a:latin typeface="Calibri" panose="020F0502020204030204" pitchFamily="34" charset="0"/>
                <a:ea typeface="Calibri" panose="020F0502020204030204" pitchFamily="34" charset="0"/>
                <a:cs typeface="Times New Roman" panose="02020603050405020304" pitchFamily="18" charset="0"/>
              </a:rPr>
              <a:t>AE. 1. Solicitar insumos y productos, de acuerdo a los requerimientos de la producción, considerando indicaciones específicas del pedido.</a:t>
            </a:r>
            <a:endParaRPr lang="es-CL" sz="1800" dirty="0">
              <a:latin typeface="Times New Roman" pitchFamily="18" charset="0"/>
              <a:cs typeface="Times New Roman" pitchFamily="18" charset="0"/>
            </a:endParaRPr>
          </a:p>
          <a:p>
            <a:pPr algn="ctr"/>
            <a:r>
              <a:rPr lang="es-ES_tradnl" sz="1800" b="1" dirty="0">
                <a:latin typeface="Times New Roman" pitchFamily="18" charset="0"/>
                <a:cs typeface="Times New Roman" pitchFamily="18" charset="0"/>
              </a:rPr>
              <a:t>OBJETIVO</a:t>
            </a:r>
            <a:r>
              <a:rPr lang="es-ES_tradnl" sz="1800" dirty="0">
                <a:latin typeface="Times New Roman" pitchFamily="18" charset="0"/>
                <a:cs typeface="Times New Roman" pitchFamily="18" charset="0"/>
              </a:rPr>
              <a:t> </a:t>
            </a:r>
            <a:r>
              <a:rPr lang="es-ES_tradnl" sz="1800" b="1" dirty="0">
                <a:latin typeface="Times New Roman" pitchFamily="18" charset="0"/>
                <a:cs typeface="Times New Roman" pitchFamily="18" charset="0"/>
              </a:rPr>
              <a:t>DE LAS CLASES</a:t>
            </a:r>
            <a:r>
              <a:rPr lang="es-ES_tradnl" sz="1800" dirty="0">
                <a:latin typeface="Times New Roman" pitchFamily="18" charset="0"/>
                <a:cs typeface="Times New Roman" pitchFamily="18" charset="0"/>
              </a:rPr>
              <a:t>: Conocer conceptos y definiciones para el llenado de formulario de solicitud de materias primas e insumos requerido a los proveedores. </a:t>
            </a:r>
          </a:p>
          <a:p>
            <a:pPr algn="ctr"/>
            <a:r>
              <a:rPr lang="es-CL" sz="1800" b="1" dirty="0">
                <a:latin typeface="Times New Roman" pitchFamily="18" charset="0"/>
                <a:cs typeface="Times New Roman" pitchFamily="18" charset="0"/>
              </a:rPr>
              <a:t>Tema:</a:t>
            </a:r>
          </a:p>
          <a:p>
            <a:pPr algn="ctr"/>
            <a:r>
              <a:rPr lang="es-CL" sz="2800" b="1" dirty="0">
                <a:latin typeface="Times New Roman" pitchFamily="18" charset="0"/>
                <a:cs typeface="Times New Roman" pitchFamily="18" charset="0"/>
              </a:rPr>
              <a:t>Llenado de formulario de Materias Primas</a:t>
            </a:r>
            <a:endParaRPr lang="es-CL" sz="1400" dirty="0"/>
          </a:p>
        </p:txBody>
      </p:sp>
      <p:graphicFrame>
        <p:nvGraphicFramePr>
          <p:cNvPr id="6" name="3 Objeto">
            <a:extLst>
              <a:ext uri="{FF2B5EF4-FFF2-40B4-BE49-F238E27FC236}">
                <a16:creationId xmlns:a16="http://schemas.microsoft.com/office/drawing/2014/main" id="{347428AE-011D-4A7F-9BF3-DDBAC697282B}"/>
              </a:ext>
            </a:extLst>
          </p:cNvPr>
          <p:cNvGraphicFramePr>
            <a:graphicFrameLocks noChangeAspect="1"/>
          </p:cNvGraphicFramePr>
          <p:nvPr>
            <p:extLst>
              <p:ext uri="{D42A27DB-BD31-4B8C-83A1-F6EECF244321}">
                <p14:modId xmlns:p14="http://schemas.microsoft.com/office/powerpoint/2010/main" val="568088314"/>
              </p:ext>
            </p:extLst>
          </p:nvPr>
        </p:nvGraphicFramePr>
        <p:xfrm>
          <a:off x="10852649" y="52338"/>
          <a:ext cx="1296144" cy="1350528"/>
        </p:xfrm>
        <a:graphic>
          <a:graphicData uri="http://schemas.openxmlformats.org/presentationml/2006/ole">
            <mc:AlternateContent xmlns:mc="http://schemas.openxmlformats.org/markup-compatibility/2006">
              <mc:Choice xmlns:v="urn:schemas-microsoft-com:vml" Requires="v">
                <p:oleObj spid="_x0000_s1029" r:id="rId3" imgW="11725275" imgH="16811625" progId="">
                  <p:embed/>
                </p:oleObj>
              </mc:Choice>
              <mc:Fallback>
                <p:oleObj r:id="rId3" imgW="11725275" imgH="16811625" progId="">
                  <p:embed/>
                  <p:pic>
                    <p:nvPicPr>
                      <p:cNvPr id="4" name="3 Objet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852649" y="52338"/>
                        <a:ext cx="1296144" cy="1350528"/>
                      </a:xfrm>
                      <a:prstGeom prst="rect">
                        <a:avLst/>
                      </a:prstGeom>
                      <a:noFill/>
                      <a:ln>
                        <a:noFill/>
                      </a:ln>
                    </p:spPr>
                  </p:pic>
                </p:oleObj>
              </mc:Fallback>
            </mc:AlternateContent>
          </a:graphicData>
        </a:graphic>
      </p:graphicFrame>
      <p:pic>
        <p:nvPicPr>
          <p:cNvPr id="7" name="Imagen 6">
            <a:extLst>
              <a:ext uri="{FF2B5EF4-FFF2-40B4-BE49-F238E27FC236}">
                <a16:creationId xmlns:a16="http://schemas.microsoft.com/office/drawing/2014/main" id="{F7661593-8D8C-4C6B-A346-F08FDAEB45A7}"/>
              </a:ext>
            </a:extLst>
          </p:cNvPr>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9301453" y="5684093"/>
            <a:ext cx="2847340" cy="1114425"/>
          </a:xfrm>
          <a:prstGeom prst="rect">
            <a:avLst/>
          </a:prstGeom>
          <a:noFill/>
          <a:ln>
            <a:noFill/>
          </a:ln>
        </p:spPr>
      </p:pic>
    </p:spTree>
    <p:extLst>
      <p:ext uri="{BB962C8B-B14F-4D97-AF65-F5344CB8AC3E}">
        <p14:creationId xmlns:p14="http://schemas.microsoft.com/office/powerpoint/2010/main" val="34004557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FDCD501-4A1E-425C-8248-AD1184AD8903}"/>
              </a:ext>
            </a:extLst>
          </p:cNvPr>
          <p:cNvSpPr>
            <a:spLocks noGrp="1"/>
          </p:cNvSpPr>
          <p:nvPr>
            <p:ph type="ctrTitle"/>
          </p:nvPr>
        </p:nvSpPr>
        <p:spPr>
          <a:xfrm>
            <a:off x="691279" y="0"/>
            <a:ext cx="10702862" cy="878681"/>
          </a:xfrm>
        </p:spPr>
        <p:txBody>
          <a:bodyPr/>
          <a:lstStyle/>
          <a:p>
            <a:pPr algn="l"/>
            <a:r>
              <a:rPr lang="es-CL" sz="2400" dirty="0"/>
              <a:t>Profesor: Felipe Campos Romero </a:t>
            </a:r>
            <a:br>
              <a:rPr lang="es-CL" sz="2400" dirty="0"/>
            </a:br>
            <a:r>
              <a:rPr lang="es-CL" sz="2400" dirty="0">
                <a:effectLst/>
              </a:rPr>
              <a:t>Asignatura: Recepción y Almacenaje de Insumos.</a:t>
            </a:r>
            <a:endParaRPr lang="es-CL" sz="2400" dirty="0"/>
          </a:p>
        </p:txBody>
      </p:sp>
      <p:sp>
        <p:nvSpPr>
          <p:cNvPr id="3" name="Subtítulo 2">
            <a:extLst>
              <a:ext uri="{FF2B5EF4-FFF2-40B4-BE49-F238E27FC236}">
                <a16:creationId xmlns:a16="http://schemas.microsoft.com/office/drawing/2014/main" id="{62F098B0-76ED-499D-AFE3-4A9236A6FD0D}"/>
              </a:ext>
            </a:extLst>
          </p:cNvPr>
          <p:cNvSpPr>
            <a:spLocks noGrp="1"/>
          </p:cNvSpPr>
          <p:nvPr>
            <p:ph type="subTitle" idx="1"/>
          </p:nvPr>
        </p:nvSpPr>
        <p:spPr>
          <a:xfrm>
            <a:off x="691279" y="1185864"/>
            <a:ext cx="9545716" cy="5241830"/>
          </a:xfrm>
        </p:spPr>
        <p:txBody>
          <a:bodyPr/>
          <a:lstStyle/>
          <a:p>
            <a:pPr algn="ctr"/>
            <a:r>
              <a:rPr lang="es-ES" sz="1800" b="1" dirty="0">
                <a:solidFill>
                  <a:schemeClr val="tx1"/>
                </a:solidFill>
                <a:effectLst/>
                <a:latin typeface="Arial" panose="020B0604020202020204" pitchFamily="34" charset="0"/>
                <a:ea typeface="Times New Roman" panose="02020603050405020304" pitchFamily="18" charset="0"/>
              </a:rPr>
              <a:t>Objetivo</a:t>
            </a:r>
          </a:p>
          <a:p>
            <a:pPr algn="l"/>
            <a:r>
              <a:rPr lang="es-ES" sz="1800" dirty="0">
                <a:solidFill>
                  <a:schemeClr val="tx1"/>
                </a:solidFill>
                <a:effectLst/>
                <a:latin typeface="Arial" panose="020B0604020202020204" pitchFamily="34" charset="0"/>
                <a:ea typeface="Times New Roman" panose="02020603050405020304" pitchFamily="18" charset="0"/>
              </a:rPr>
              <a:t>Describir los pasos a seguir para una correcta recepción de las materias primas y aceptación de las mismas previo control de conformidad, así como establecer un sistema de organización de la zona del laboratorio destinada a almacenamiento, que nos permita una localización rápida y fácil, así como un máximo aprovechamiento del espacio respetando las condiciones de conservación.</a:t>
            </a:r>
          </a:p>
          <a:p>
            <a:pPr algn="just">
              <a:tabLst>
                <a:tab pos="2700020" algn="ctr"/>
                <a:tab pos="5400040" algn="r"/>
                <a:tab pos="449580" algn="l"/>
              </a:tabLst>
            </a:pPr>
            <a:r>
              <a:rPr lang="es-ES" sz="1800" b="1" dirty="0">
                <a:solidFill>
                  <a:schemeClr val="tx1"/>
                </a:solidFill>
                <a:effectLst/>
                <a:latin typeface="Arial" panose="020B0604020202020204" pitchFamily="34" charset="0"/>
                <a:ea typeface="Times New Roman" panose="02020603050405020304" pitchFamily="18" charset="0"/>
              </a:rPr>
              <a:t>Materia prima:</a:t>
            </a:r>
            <a:r>
              <a:rPr lang="es-ES" sz="1800" dirty="0">
                <a:solidFill>
                  <a:schemeClr val="tx1"/>
                </a:solidFill>
                <a:effectLst/>
                <a:latin typeface="Arial" panose="020B0604020202020204" pitchFamily="34" charset="0"/>
                <a:ea typeface="Times New Roman" panose="02020603050405020304" pitchFamily="18" charset="0"/>
              </a:rPr>
              <a:t> Toda sustancia, activa o inactiva, empleada en la fabricación de un medicamento, ya permanezca inalterada, se modifique o desaparezca en el transcurso del proceso. (Ley 25/1990, de 20 de diciembre, del Medicamento, art. 8,4).</a:t>
            </a:r>
            <a:endParaRPr lang="es-CL" sz="1800" dirty="0">
              <a:solidFill>
                <a:schemeClr val="tx1"/>
              </a:solidFill>
              <a:effectLst/>
              <a:latin typeface="Times New Roman" panose="02020603050405020304" pitchFamily="18" charset="0"/>
              <a:ea typeface="Times New Roman" panose="02020603050405020304" pitchFamily="18" charset="0"/>
            </a:endParaRPr>
          </a:p>
          <a:p>
            <a:pPr algn="just">
              <a:tabLst>
                <a:tab pos="2700020" algn="ctr"/>
                <a:tab pos="5400040" algn="r"/>
                <a:tab pos="449580" algn="l"/>
              </a:tabLst>
            </a:pPr>
            <a:r>
              <a:rPr lang="es-ES" sz="1800" b="1" dirty="0">
                <a:solidFill>
                  <a:schemeClr val="tx1"/>
                </a:solidFill>
                <a:effectLst/>
                <a:latin typeface="Arial" panose="020B0604020202020204" pitchFamily="34" charset="0"/>
                <a:ea typeface="Times New Roman" panose="02020603050405020304" pitchFamily="18" charset="0"/>
              </a:rPr>
              <a:t>Registro:</a:t>
            </a:r>
            <a:r>
              <a:rPr lang="es-ES" sz="1800" dirty="0">
                <a:solidFill>
                  <a:schemeClr val="tx1"/>
                </a:solidFill>
                <a:effectLst/>
                <a:latin typeface="Arial" panose="020B0604020202020204" pitchFamily="34" charset="0"/>
                <a:ea typeface="Times New Roman" panose="02020603050405020304" pitchFamily="18" charset="0"/>
              </a:rPr>
              <a:t> Recopilación manual o informática de todos los datos relativos a las materias primas, productos intermedios y productos terminados, ya sean fórmulas magistrales o preparados oficinales. </a:t>
            </a:r>
            <a:endParaRPr lang="es-CL" sz="1800" dirty="0">
              <a:solidFill>
                <a:schemeClr val="tx1"/>
              </a:solidFill>
              <a:effectLst/>
              <a:latin typeface="Times New Roman" panose="02020603050405020304" pitchFamily="18" charset="0"/>
              <a:ea typeface="Times New Roman" panose="02020603050405020304" pitchFamily="18" charset="0"/>
            </a:endParaRPr>
          </a:p>
          <a:p>
            <a:pPr algn="just">
              <a:tabLst>
                <a:tab pos="2700020" algn="ctr"/>
                <a:tab pos="5400040" algn="r"/>
                <a:tab pos="449580" algn="l"/>
              </a:tabLst>
            </a:pPr>
            <a:r>
              <a:rPr lang="es-ES" sz="1800" b="1" dirty="0">
                <a:solidFill>
                  <a:schemeClr val="tx1"/>
                </a:solidFill>
                <a:effectLst/>
                <a:latin typeface="Arial" panose="020B0604020202020204" pitchFamily="34" charset="0"/>
                <a:ea typeface="Times New Roman" panose="02020603050405020304" pitchFamily="18" charset="0"/>
              </a:rPr>
              <a:t>Número de lote: </a:t>
            </a:r>
            <a:r>
              <a:rPr lang="es-ES" sz="1800" dirty="0">
                <a:solidFill>
                  <a:schemeClr val="tx1"/>
                </a:solidFill>
                <a:effectLst/>
                <a:latin typeface="Arial" panose="020B0604020202020204" pitchFamily="34" charset="0"/>
                <a:ea typeface="Times New Roman" panose="02020603050405020304" pitchFamily="18" charset="0"/>
              </a:rPr>
              <a:t>Combinación característica de números, letras o ambos que identifica específicamente un lote. </a:t>
            </a:r>
            <a:endParaRPr lang="es-CL" sz="1800" dirty="0">
              <a:solidFill>
                <a:schemeClr val="tx1"/>
              </a:solidFill>
              <a:effectLst/>
              <a:latin typeface="Times New Roman" panose="02020603050405020304" pitchFamily="18" charset="0"/>
              <a:ea typeface="Times New Roman" panose="02020603050405020304" pitchFamily="18" charset="0"/>
            </a:endParaRPr>
          </a:p>
          <a:p>
            <a:pPr algn="l"/>
            <a:endParaRPr lang="es-CL" sz="1800" dirty="0">
              <a:effectLst/>
              <a:latin typeface="Times New Roman" panose="02020603050405020304" pitchFamily="18" charset="0"/>
              <a:ea typeface="Times New Roman" panose="02020603050405020304" pitchFamily="18" charset="0"/>
            </a:endParaRPr>
          </a:p>
          <a:p>
            <a:endParaRPr lang="es-CL" dirty="0"/>
          </a:p>
        </p:txBody>
      </p:sp>
      <p:graphicFrame>
        <p:nvGraphicFramePr>
          <p:cNvPr id="5" name="3 Objeto">
            <a:extLst>
              <a:ext uri="{FF2B5EF4-FFF2-40B4-BE49-F238E27FC236}">
                <a16:creationId xmlns:a16="http://schemas.microsoft.com/office/drawing/2014/main" id="{E06DB18B-40D6-4D28-9320-2BBD55DFCAD3}"/>
              </a:ext>
            </a:extLst>
          </p:cNvPr>
          <p:cNvGraphicFramePr>
            <a:graphicFrameLocks noChangeAspect="1"/>
          </p:cNvGraphicFramePr>
          <p:nvPr>
            <p:extLst>
              <p:ext uri="{D42A27DB-BD31-4B8C-83A1-F6EECF244321}">
                <p14:modId xmlns:p14="http://schemas.microsoft.com/office/powerpoint/2010/main" val="78896496"/>
              </p:ext>
            </p:extLst>
          </p:nvPr>
        </p:nvGraphicFramePr>
        <p:xfrm>
          <a:off x="10852649" y="88057"/>
          <a:ext cx="1296144" cy="1350528"/>
        </p:xfrm>
        <a:graphic>
          <a:graphicData uri="http://schemas.openxmlformats.org/presentationml/2006/ole">
            <mc:AlternateContent xmlns:mc="http://schemas.openxmlformats.org/markup-compatibility/2006">
              <mc:Choice xmlns:v="urn:schemas-microsoft-com:vml" Requires="v">
                <p:oleObj spid="_x0000_s2054" r:id="rId3" imgW="11725275" imgH="16811625" progId="">
                  <p:embed/>
                </p:oleObj>
              </mc:Choice>
              <mc:Fallback>
                <p:oleObj r:id="rId3" imgW="11725275" imgH="16811625" progId="">
                  <p:embed/>
                  <p:pic>
                    <p:nvPicPr>
                      <p:cNvPr id="4" name="3 Objet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852649" y="88057"/>
                        <a:ext cx="1296144" cy="1350528"/>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5957478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FDCD501-4A1E-425C-8248-AD1184AD8903}"/>
              </a:ext>
            </a:extLst>
          </p:cNvPr>
          <p:cNvSpPr>
            <a:spLocks noGrp="1"/>
          </p:cNvSpPr>
          <p:nvPr>
            <p:ph type="ctrTitle"/>
          </p:nvPr>
        </p:nvSpPr>
        <p:spPr>
          <a:xfrm>
            <a:off x="691279" y="0"/>
            <a:ext cx="10702862" cy="950119"/>
          </a:xfrm>
        </p:spPr>
        <p:txBody>
          <a:bodyPr/>
          <a:lstStyle/>
          <a:p>
            <a:pPr algn="l"/>
            <a:r>
              <a:rPr lang="es-CL" sz="2800" dirty="0"/>
              <a:t>Profesor: Felipe Campos Romero </a:t>
            </a:r>
            <a:br>
              <a:rPr lang="es-CL" sz="2800" dirty="0"/>
            </a:br>
            <a:r>
              <a:rPr lang="es-CL" sz="2800" dirty="0">
                <a:effectLst/>
              </a:rPr>
              <a:t>Asignatura: Recepción y Almacenaje de Insumos.</a:t>
            </a:r>
            <a:endParaRPr lang="es-CL" sz="2800" dirty="0"/>
          </a:p>
        </p:txBody>
      </p:sp>
      <p:sp>
        <p:nvSpPr>
          <p:cNvPr id="3" name="Subtítulo 2">
            <a:extLst>
              <a:ext uri="{FF2B5EF4-FFF2-40B4-BE49-F238E27FC236}">
                <a16:creationId xmlns:a16="http://schemas.microsoft.com/office/drawing/2014/main" id="{62F098B0-76ED-499D-AFE3-4A9236A6FD0D}"/>
              </a:ext>
            </a:extLst>
          </p:cNvPr>
          <p:cNvSpPr>
            <a:spLocks noGrp="1"/>
          </p:cNvSpPr>
          <p:nvPr>
            <p:ph type="subTitle" idx="1"/>
          </p:nvPr>
        </p:nvSpPr>
        <p:spPr>
          <a:xfrm>
            <a:off x="691279" y="1092994"/>
            <a:ext cx="9545716" cy="5334699"/>
          </a:xfrm>
        </p:spPr>
        <p:txBody>
          <a:bodyPr>
            <a:normAutofit fontScale="92500" lnSpcReduction="20000"/>
          </a:bodyPr>
          <a:lstStyle/>
          <a:p>
            <a:pPr algn="l">
              <a:tabLst>
                <a:tab pos="2700020" algn="ctr"/>
                <a:tab pos="5400040" algn="r"/>
                <a:tab pos="449580" algn="l"/>
              </a:tabLst>
            </a:pPr>
            <a:r>
              <a:rPr lang="es-ES" sz="1800" b="1" u="sng" dirty="0">
                <a:solidFill>
                  <a:schemeClr val="tx1"/>
                </a:solidFill>
                <a:effectLst/>
                <a:latin typeface="Arial" panose="020B0604020202020204" pitchFamily="34" charset="0"/>
                <a:ea typeface="Times New Roman" panose="02020603050405020304" pitchFamily="18" charset="0"/>
              </a:rPr>
              <a:t>Recepción</a:t>
            </a:r>
            <a:r>
              <a:rPr lang="es-ES" sz="1800" b="1" i="1" dirty="0">
                <a:solidFill>
                  <a:schemeClr val="tx1"/>
                </a:solidFill>
                <a:effectLst/>
                <a:latin typeface="Arial" panose="020B0604020202020204" pitchFamily="34" charset="0"/>
                <a:ea typeface="Times New Roman" panose="02020603050405020304" pitchFamily="18" charset="0"/>
              </a:rPr>
              <a:t>: </a:t>
            </a:r>
            <a:r>
              <a:rPr lang="es-ES" sz="1800" dirty="0">
                <a:solidFill>
                  <a:schemeClr val="tx1"/>
                </a:solidFill>
                <a:effectLst/>
                <a:latin typeface="Arial" panose="020B0604020202020204" pitchFamily="34" charset="0"/>
                <a:ea typeface="Times New Roman" panose="02020603050405020304" pitchFamily="18" charset="0"/>
              </a:rPr>
              <a:t>el personal que </a:t>
            </a:r>
            <a:r>
              <a:rPr lang="es-ES" sz="1800" dirty="0" err="1">
                <a:solidFill>
                  <a:schemeClr val="tx1"/>
                </a:solidFill>
                <a:effectLst/>
                <a:latin typeface="Arial" panose="020B0604020202020204" pitchFamily="34" charset="0"/>
                <a:ea typeface="Times New Roman" panose="02020603050405020304" pitchFamily="18" charset="0"/>
              </a:rPr>
              <a:t>recepciona</a:t>
            </a:r>
            <a:r>
              <a:rPr lang="es-ES" sz="1800" dirty="0">
                <a:solidFill>
                  <a:schemeClr val="tx1"/>
                </a:solidFill>
                <a:effectLst/>
                <a:latin typeface="Arial" panose="020B0604020202020204" pitchFamily="34" charset="0"/>
                <a:ea typeface="Times New Roman" panose="02020603050405020304" pitchFamily="18" charset="0"/>
              </a:rPr>
              <a:t> la materia prima debe realizar la comprobación de que lo </a:t>
            </a:r>
            <a:r>
              <a:rPr lang="es-ES" sz="1800" dirty="0" err="1">
                <a:solidFill>
                  <a:schemeClr val="tx1"/>
                </a:solidFill>
                <a:effectLst/>
                <a:latin typeface="Arial" panose="020B0604020202020204" pitchFamily="34" charset="0"/>
                <a:ea typeface="Times New Roman" panose="02020603050405020304" pitchFamily="18" charset="0"/>
              </a:rPr>
              <a:t>recepcionado</a:t>
            </a:r>
            <a:r>
              <a:rPr lang="es-ES" sz="1800" dirty="0">
                <a:solidFill>
                  <a:schemeClr val="tx1"/>
                </a:solidFill>
                <a:effectLst/>
                <a:latin typeface="Arial" panose="020B0604020202020204" pitchFamily="34" charset="0"/>
                <a:ea typeface="Times New Roman" panose="02020603050405020304" pitchFamily="18" charset="0"/>
              </a:rPr>
              <a:t> se corresponde con el material pedido. Para ello debe comprobar que: </a:t>
            </a:r>
            <a:endParaRPr lang="es-CL" sz="1800" dirty="0">
              <a:solidFill>
                <a:schemeClr val="tx1"/>
              </a:solidFill>
              <a:effectLst/>
              <a:latin typeface="Times New Roman" panose="02020603050405020304" pitchFamily="18" charset="0"/>
              <a:ea typeface="Times New Roman" panose="02020603050405020304" pitchFamily="18" charset="0"/>
            </a:endParaRPr>
          </a:p>
          <a:p>
            <a:pPr marL="342900" lvl="0" indent="-342900" algn="l">
              <a:buFont typeface="Times New Roman" panose="02020603050405020304" pitchFamily="18" charset="0"/>
              <a:buChar char="-"/>
              <a:tabLst>
                <a:tab pos="2700020" algn="ctr"/>
                <a:tab pos="5400040" algn="r"/>
                <a:tab pos="676275" algn="l"/>
              </a:tabLst>
            </a:pPr>
            <a:r>
              <a:rPr lang="es-ES" sz="1800" dirty="0">
                <a:solidFill>
                  <a:schemeClr val="tx1"/>
                </a:solidFill>
                <a:effectLst/>
                <a:latin typeface="Arial" panose="020B0604020202020204" pitchFamily="34" charset="0"/>
                <a:ea typeface="Times New Roman" panose="02020603050405020304" pitchFamily="18" charset="0"/>
              </a:rPr>
              <a:t>el albarán de entrega coincide con el material pedido.</a:t>
            </a:r>
            <a:endParaRPr lang="es-CL" sz="1800" dirty="0">
              <a:solidFill>
                <a:schemeClr val="tx1"/>
              </a:solidFill>
              <a:effectLst/>
              <a:latin typeface="Times New Roman" panose="02020603050405020304" pitchFamily="18" charset="0"/>
              <a:ea typeface="Times New Roman" panose="02020603050405020304" pitchFamily="18" charset="0"/>
            </a:endParaRPr>
          </a:p>
          <a:p>
            <a:pPr marL="342900" lvl="0" indent="-342900" algn="l">
              <a:buFont typeface="Times New Roman" panose="02020603050405020304" pitchFamily="18" charset="0"/>
              <a:buChar char="-"/>
              <a:tabLst>
                <a:tab pos="2700020" algn="ctr"/>
                <a:tab pos="5400040" algn="r"/>
                <a:tab pos="676275" algn="l"/>
              </a:tabLst>
            </a:pPr>
            <a:r>
              <a:rPr lang="es-ES" sz="1800" dirty="0">
                <a:solidFill>
                  <a:schemeClr val="tx1"/>
                </a:solidFill>
                <a:effectLst/>
                <a:latin typeface="Arial" panose="020B0604020202020204" pitchFamily="34" charset="0"/>
                <a:ea typeface="Times New Roman" panose="02020603050405020304" pitchFamily="18" charset="0"/>
              </a:rPr>
              <a:t>el material recibido se corresponde con lo indicado en el albarán de entrega.</a:t>
            </a:r>
            <a:endParaRPr lang="es-CL" sz="1800" dirty="0">
              <a:solidFill>
                <a:schemeClr val="tx1"/>
              </a:solidFill>
              <a:effectLst/>
              <a:latin typeface="Times New Roman" panose="02020603050405020304" pitchFamily="18" charset="0"/>
              <a:ea typeface="Times New Roman" panose="02020603050405020304" pitchFamily="18" charset="0"/>
            </a:endParaRPr>
          </a:p>
          <a:p>
            <a:pPr marL="342900" lvl="0" indent="-342900" algn="l">
              <a:buFont typeface="Times New Roman" panose="02020603050405020304" pitchFamily="18" charset="0"/>
              <a:buChar char="-"/>
              <a:tabLst>
                <a:tab pos="2700020" algn="ctr"/>
                <a:tab pos="5400040" algn="r"/>
                <a:tab pos="676275" algn="l"/>
              </a:tabLst>
            </a:pPr>
            <a:r>
              <a:rPr lang="es-ES" sz="1800" dirty="0">
                <a:solidFill>
                  <a:schemeClr val="tx1"/>
                </a:solidFill>
                <a:effectLst/>
                <a:latin typeface="Arial" panose="020B0604020202020204" pitchFamily="34" charset="0"/>
                <a:ea typeface="Times New Roman" panose="02020603050405020304" pitchFamily="18" charset="0"/>
              </a:rPr>
              <a:t>el estado de envases, embalajes y etiquetado es el correcto.</a:t>
            </a:r>
            <a:endParaRPr lang="es-CL" sz="1800" dirty="0">
              <a:solidFill>
                <a:schemeClr val="tx1"/>
              </a:solidFill>
              <a:effectLst/>
              <a:latin typeface="Times New Roman" panose="02020603050405020304" pitchFamily="18" charset="0"/>
              <a:ea typeface="Times New Roman" panose="02020603050405020304" pitchFamily="18" charset="0"/>
            </a:endParaRPr>
          </a:p>
          <a:p>
            <a:pPr indent="447675" algn="l">
              <a:tabLst>
                <a:tab pos="2700020" algn="ctr"/>
                <a:tab pos="5400040" algn="r"/>
                <a:tab pos="449580" algn="l"/>
              </a:tabLst>
            </a:pPr>
            <a:r>
              <a:rPr lang="es-ES" sz="1800" dirty="0">
                <a:solidFill>
                  <a:schemeClr val="tx1"/>
                </a:solidFill>
                <a:effectLst/>
                <a:latin typeface="Arial" panose="020B0604020202020204" pitchFamily="34" charset="0"/>
                <a:ea typeface="Times New Roman" panose="02020603050405020304" pitchFamily="18" charset="0"/>
              </a:rPr>
              <a:t>Después de esta primera inspección, las materias primas aceptables deberán registrarse inmediatamente.</a:t>
            </a:r>
          </a:p>
          <a:p>
            <a:pPr algn="l">
              <a:tabLst>
                <a:tab pos="2700020" algn="ctr"/>
                <a:tab pos="5400040" algn="r"/>
                <a:tab pos="449580" algn="l"/>
              </a:tabLst>
            </a:pPr>
            <a:r>
              <a:rPr lang="es-ES" sz="1800" b="1" u="sng" dirty="0">
                <a:solidFill>
                  <a:schemeClr val="tx1"/>
                </a:solidFill>
                <a:effectLst/>
                <a:latin typeface="Arial" panose="020B0604020202020204" pitchFamily="34" charset="0"/>
                <a:ea typeface="Times New Roman" panose="02020603050405020304" pitchFamily="18" charset="0"/>
              </a:rPr>
              <a:t>Registro</a:t>
            </a:r>
            <a:r>
              <a:rPr lang="es-ES" sz="1800" b="1" i="1" dirty="0">
                <a:solidFill>
                  <a:schemeClr val="tx1"/>
                </a:solidFill>
                <a:effectLst/>
                <a:latin typeface="Arial" panose="020B0604020202020204" pitchFamily="34" charset="0"/>
                <a:ea typeface="Times New Roman" panose="02020603050405020304" pitchFamily="18" charset="0"/>
              </a:rPr>
              <a:t>:</a:t>
            </a:r>
            <a:r>
              <a:rPr lang="es-ES" sz="1800" dirty="0">
                <a:solidFill>
                  <a:schemeClr val="tx1"/>
                </a:solidFill>
                <a:effectLst/>
                <a:latin typeface="Arial" panose="020B0604020202020204" pitchFamily="34" charset="0"/>
                <a:ea typeface="Times New Roman" panose="02020603050405020304" pitchFamily="18" charset="0"/>
              </a:rPr>
              <a:t> contiene los datos mínimos que identifican cada materia prima que existen en el laboratorio. </a:t>
            </a:r>
            <a:endParaRPr lang="es-CL" sz="1800" dirty="0">
              <a:solidFill>
                <a:schemeClr val="tx1"/>
              </a:solidFill>
              <a:effectLst/>
              <a:latin typeface="Times New Roman" panose="02020603050405020304" pitchFamily="18" charset="0"/>
              <a:ea typeface="Times New Roman" panose="02020603050405020304" pitchFamily="18" charset="0"/>
            </a:endParaRPr>
          </a:p>
          <a:p>
            <a:pPr marL="342900" lvl="0" indent="-342900" algn="l">
              <a:buFont typeface="Times New Roman" panose="02020603050405020304" pitchFamily="18" charset="0"/>
              <a:buChar char="-"/>
              <a:tabLst>
                <a:tab pos="2700020" algn="ctr"/>
                <a:tab pos="5400040" algn="r"/>
                <a:tab pos="676275" algn="l"/>
              </a:tabLst>
            </a:pPr>
            <a:r>
              <a:rPr lang="es-ES" sz="1800" b="1" dirty="0">
                <a:solidFill>
                  <a:schemeClr val="tx1"/>
                </a:solidFill>
                <a:effectLst/>
                <a:latin typeface="Arial" panose="020B0604020202020204" pitchFamily="34" charset="0"/>
                <a:ea typeface="Times New Roman" panose="02020603050405020304" pitchFamily="18" charset="0"/>
              </a:rPr>
              <a:t>número de registro interno</a:t>
            </a:r>
            <a:endParaRPr lang="es-CL" sz="1800" dirty="0">
              <a:solidFill>
                <a:schemeClr val="tx1"/>
              </a:solidFill>
              <a:effectLst/>
              <a:latin typeface="Times New Roman" panose="02020603050405020304" pitchFamily="18" charset="0"/>
              <a:ea typeface="Times New Roman" panose="02020603050405020304" pitchFamily="18" charset="0"/>
            </a:endParaRPr>
          </a:p>
          <a:p>
            <a:pPr marL="342900" lvl="0" indent="-342900" algn="l">
              <a:buFont typeface="Times New Roman" panose="02020603050405020304" pitchFamily="18" charset="0"/>
              <a:buChar char="-"/>
              <a:tabLst>
                <a:tab pos="2700020" algn="ctr"/>
                <a:tab pos="5400040" algn="r"/>
                <a:tab pos="676275" algn="l"/>
              </a:tabLst>
            </a:pPr>
            <a:r>
              <a:rPr lang="es-ES" sz="1800" b="1" dirty="0">
                <a:solidFill>
                  <a:schemeClr val="tx1"/>
                </a:solidFill>
                <a:effectLst/>
                <a:latin typeface="Arial" panose="020B0604020202020204" pitchFamily="34" charset="0"/>
                <a:ea typeface="Times New Roman" panose="02020603050405020304" pitchFamily="18" charset="0"/>
              </a:rPr>
              <a:t>nombre del producto: </a:t>
            </a:r>
            <a:r>
              <a:rPr lang="es-ES" sz="1800" dirty="0">
                <a:solidFill>
                  <a:schemeClr val="tx1"/>
                </a:solidFill>
                <a:effectLst/>
                <a:latin typeface="Arial" panose="020B0604020202020204" pitchFamily="34" charset="0"/>
                <a:ea typeface="Times New Roman" panose="02020603050405020304" pitchFamily="18" charset="0"/>
              </a:rPr>
              <a:t>expresado en D.O.E. o en su defecto en D.C.I. </a:t>
            </a:r>
            <a:endParaRPr lang="es-CL" sz="1800" dirty="0">
              <a:solidFill>
                <a:schemeClr val="tx1"/>
              </a:solidFill>
              <a:effectLst/>
              <a:latin typeface="Times New Roman" panose="02020603050405020304" pitchFamily="18" charset="0"/>
              <a:ea typeface="Times New Roman" panose="02020603050405020304" pitchFamily="18" charset="0"/>
            </a:endParaRPr>
          </a:p>
          <a:p>
            <a:pPr marL="342900" lvl="0" indent="-342900" algn="l">
              <a:buFont typeface="Times New Roman" panose="02020603050405020304" pitchFamily="18" charset="0"/>
              <a:buChar char="-"/>
              <a:tabLst>
                <a:tab pos="2700020" algn="ctr"/>
                <a:tab pos="5400040" algn="r"/>
                <a:tab pos="676275" algn="l"/>
              </a:tabLst>
            </a:pPr>
            <a:r>
              <a:rPr lang="es-ES" sz="1800" b="1" dirty="0">
                <a:solidFill>
                  <a:schemeClr val="tx1"/>
                </a:solidFill>
                <a:effectLst/>
                <a:latin typeface="Arial" panose="020B0604020202020204" pitchFamily="34" charset="0"/>
                <a:ea typeface="Times New Roman" panose="02020603050405020304" pitchFamily="18" charset="0"/>
              </a:rPr>
              <a:t>proveedor</a:t>
            </a:r>
            <a:endParaRPr lang="es-CL" sz="1800" dirty="0">
              <a:solidFill>
                <a:schemeClr val="tx1"/>
              </a:solidFill>
              <a:effectLst/>
              <a:latin typeface="Times New Roman" panose="02020603050405020304" pitchFamily="18" charset="0"/>
              <a:ea typeface="Times New Roman" panose="02020603050405020304" pitchFamily="18" charset="0"/>
            </a:endParaRPr>
          </a:p>
          <a:p>
            <a:pPr marL="342900" lvl="0" indent="-342900" algn="l">
              <a:buFont typeface="Times New Roman" panose="02020603050405020304" pitchFamily="18" charset="0"/>
              <a:buChar char="-"/>
              <a:tabLst>
                <a:tab pos="2700020" algn="ctr"/>
                <a:tab pos="5400040" algn="r"/>
                <a:tab pos="676275" algn="l"/>
              </a:tabLst>
            </a:pPr>
            <a:r>
              <a:rPr lang="es-ES" sz="1800" b="1" dirty="0">
                <a:solidFill>
                  <a:schemeClr val="tx1"/>
                </a:solidFill>
                <a:effectLst/>
                <a:latin typeface="Arial" panose="020B0604020202020204" pitchFamily="34" charset="0"/>
                <a:ea typeface="Times New Roman" panose="02020603050405020304" pitchFamily="18" charset="0"/>
              </a:rPr>
              <a:t>número de lote: </a:t>
            </a:r>
            <a:r>
              <a:rPr lang="es-ES" sz="1800" dirty="0">
                <a:solidFill>
                  <a:schemeClr val="tx1"/>
                </a:solidFill>
                <a:effectLst/>
                <a:latin typeface="Arial" panose="020B0604020202020204" pitchFamily="34" charset="0"/>
                <a:ea typeface="Times New Roman" panose="02020603050405020304" pitchFamily="18" charset="0"/>
              </a:rPr>
              <a:t>el indicado por el proveedor.</a:t>
            </a:r>
            <a:endParaRPr lang="es-CL" sz="1800" dirty="0">
              <a:solidFill>
                <a:schemeClr val="tx1"/>
              </a:solidFill>
              <a:effectLst/>
              <a:latin typeface="Times New Roman" panose="02020603050405020304" pitchFamily="18" charset="0"/>
              <a:ea typeface="Times New Roman" panose="02020603050405020304" pitchFamily="18" charset="0"/>
            </a:endParaRPr>
          </a:p>
          <a:p>
            <a:pPr marL="342900" lvl="0" indent="-342900" algn="l">
              <a:buFont typeface="Times New Roman" panose="02020603050405020304" pitchFamily="18" charset="0"/>
              <a:buChar char="-"/>
              <a:tabLst>
                <a:tab pos="2700020" algn="ctr"/>
                <a:tab pos="5400040" algn="r"/>
                <a:tab pos="676275" algn="l"/>
              </a:tabLst>
            </a:pPr>
            <a:r>
              <a:rPr lang="es-ES" sz="1800" b="1" dirty="0">
                <a:solidFill>
                  <a:schemeClr val="tx1"/>
                </a:solidFill>
                <a:effectLst/>
                <a:latin typeface="Arial" panose="020B0604020202020204" pitchFamily="34" charset="0"/>
                <a:ea typeface="Times New Roman" panose="02020603050405020304" pitchFamily="18" charset="0"/>
              </a:rPr>
              <a:t>fecha de recepción: </a:t>
            </a:r>
            <a:r>
              <a:rPr lang="es-ES" sz="1800" dirty="0">
                <a:solidFill>
                  <a:schemeClr val="tx1"/>
                </a:solidFill>
                <a:effectLst/>
                <a:latin typeface="Arial" panose="020B0604020202020204" pitchFamily="34" charset="0"/>
                <a:ea typeface="Times New Roman" panose="02020603050405020304" pitchFamily="18" charset="0"/>
              </a:rPr>
              <a:t>fecha en la que se recibe el producto.</a:t>
            </a:r>
            <a:endParaRPr lang="es-CL" sz="1800" dirty="0">
              <a:solidFill>
                <a:schemeClr val="tx1"/>
              </a:solidFill>
              <a:effectLst/>
              <a:latin typeface="Times New Roman" panose="02020603050405020304" pitchFamily="18" charset="0"/>
              <a:ea typeface="Times New Roman" panose="02020603050405020304" pitchFamily="18" charset="0"/>
            </a:endParaRPr>
          </a:p>
          <a:p>
            <a:pPr marL="342900" lvl="0" indent="-342900" algn="l">
              <a:buFont typeface="Times New Roman" panose="02020603050405020304" pitchFamily="18" charset="0"/>
              <a:buChar char="-"/>
              <a:tabLst>
                <a:tab pos="2700020" algn="ctr"/>
                <a:tab pos="5400040" algn="r"/>
                <a:tab pos="676275" algn="l"/>
              </a:tabLst>
            </a:pPr>
            <a:r>
              <a:rPr lang="es-ES" sz="1800" b="1" dirty="0">
                <a:solidFill>
                  <a:schemeClr val="tx1"/>
                </a:solidFill>
                <a:effectLst/>
                <a:latin typeface="Arial" panose="020B0604020202020204" pitchFamily="34" charset="0"/>
                <a:ea typeface="Times New Roman" panose="02020603050405020304" pitchFamily="18" charset="0"/>
              </a:rPr>
              <a:t>cantidad y número de envases</a:t>
            </a:r>
            <a:endParaRPr lang="es-CL" sz="1800" dirty="0">
              <a:solidFill>
                <a:schemeClr val="tx1"/>
              </a:solidFill>
              <a:effectLst/>
              <a:latin typeface="Times New Roman" panose="02020603050405020304" pitchFamily="18" charset="0"/>
              <a:ea typeface="Times New Roman" panose="02020603050405020304" pitchFamily="18" charset="0"/>
            </a:endParaRPr>
          </a:p>
          <a:p>
            <a:pPr marL="342900" lvl="0" indent="-342900" algn="l">
              <a:buFont typeface="Times New Roman" panose="02020603050405020304" pitchFamily="18" charset="0"/>
              <a:buChar char="-"/>
              <a:tabLst>
                <a:tab pos="2700020" algn="ctr"/>
                <a:tab pos="5400040" algn="r"/>
                <a:tab pos="676275" algn="l"/>
              </a:tabLst>
            </a:pPr>
            <a:r>
              <a:rPr lang="es-ES" sz="1800" b="1" dirty="0">
                <a:solidFill>
                  <a:schemeClr val="tx1"/>
                </a:solidFill>
                <a:effectLst/>
                <a:latin typeface="Arial" panose="020B0604020202020204" pitchFamily="34" charset="0"/>
                <a:ea typeface="Times New Roman" panose="02020603050405020304" pitchFamily="18" charset="0"/>
              </a:rPr>
              <a:t>fecha de caducidad: </a:t>
            </a:r>
            <a:r>
              <a:rPr lang="es-ES" sz="1800" dirty="0">
                <a:solidFill>
                  <a:schemeClr val="tx1"/>
                </a:solidFill>
                <a:effectLst/>
                <a:latin typeface="Arial" panose="020B0604020202020204" pitchFamily="34" charset="0"/>
                <a:ea typeface="Times New Roman" panose="02020603050405020304" pitchFamily="18" charset="0"/>
              </a:rPr>
              <a:t>la del proveedor. </a:t>
            </a:r>
            <a:endParaRPr lang="es-CL" sz="1800" dirty="0">
              <a:solidFill>
                <a:schemeClr val="tx1"/>
              </a:solidFill>
              <a:effectLst/>
              <a:latin typeface="Times New Roman" panose="02020603050405020304" pitchFamily="18" charset="0"/>
              <a:ea typeface="Times New Roman" panose="02020603050405020304" pitchFamily="18" charset="0"/>
            </a:endParaRPr>
          </a:p>
          <a:p>
            <a:pPr marL="342900" lvl="0" indent="-342900" algn="l">
              <a:buFont typeface="Times New Roman" panose="02020603050405020304" pitchFamily="18" charset="0"/>
              <a:buChar char="-"/>
              <a:tabLst>
                <a:tab pos="2700020" algn="ctr"/>
                <a:tab pos="5400040" algn="r"/>
                <a:tab pos="676275" algn="l"/>
              </a:tabLst>
            </a:pPr>
            <a:r>
              <a:rPr lang="es-ES" sz="1800" b="1" dirty="0">
                <a:solidFill>
                  <a:schemeClr val="tx1"/>
                </a:solidFill>
                <a:effectLst/>
                <a:latin typeface="Arial" panose="020B0604020202020204" pitchFamily="34" charset="0"/>
                <a:ea typeface="Times New Roman" panose="02020603050405020304" pitchFamily="18" charset="0"/>
              </a:rPr>
              <a:t>decisión de aceptación o rechazo, </a:t>
            </a:r>
            <a:r>
              <a:rPr lang="es-ES" sz="1800" dirty="0">
                <a:solidFill>
                  <a:schemeClr val="tx1"/>
                </a:solidFill>
                <a:effectLst/>
                <a:latin typeface="Arial" panose="020B0604020202020204" pitchFamily="34" charset="0"/>
                <a:ea typeface="Times New Roman" panose="02020603050405020304" pitchFamily="18" charset="0"/>
              </a:rPr>
              <a:t>fechada y firmada por el farmacéutico.</a:t>
            </a:r>
            <a:endParaRPr lang="es-CL" sz="1800" dirty="0">
              <a:solidFill>
                <a:schemeClr val="tx1"/>
              </a:solidFill>
              <a:effectLst/>
              <a:latin typeface="Times New Roman" panose="02020603050405020304" pitchFamily="18" charset="0"/>
              <a:ea typeface="Times New Roman" panose="02020603050405020304" pitchFamily="18" charset="0"/>
            </a:endParaRPr>
          </a:p>
          <a:p>
            <a:pPr indent="447675" algn="l">
              <a:tabLst>
                <a:tab pos="2700020" algn="ctr"/>
                <a:tab pos="5400040" algn="r"/>
                <a:tab pos="449580" algn="l"/>
              </a:tabLst>
            </a:pPr>
            <a:endParaRPr lang="es-CL" sz="1800" dirty="0">
              <a:effectLst/>
              <a:latin typeface="Times New Roman" panose="02020603050405020304" pitchFamily="18" charset="0"/>
              <a:ea typeface="Times New Roman" panose="02020603050405020304" pitchFamily="18" charset="0"/>
            </a:endParaRPr>
          </a:p>
          <a:p>
            <a:pPr algn="l"/>
            <a:endParaRPr lang="es-CL" sz="1800" dirty="0">
              <a:effectLst/>
              <a:latin typeface="Times New Roman" panose="02020603050405020304" pitchFamily="18" charset="0"/>
              <a:ea typeface="Times New Roman" panose="02020603050405020304" pitchFamily="18" charset="0"/>
            </a:endParaRPr>
          </a:p>
          <a:p>
            <a:endParaRPr lang="es-CL" dirty="0"/>
          </a:p>
        </p:txBody>
      </p:sp>
      <p:graphicFrame>
        <p:nvGraphicFramePr>
          <p:cNvPr id="5" name="3 Objeto">
            <a:extLst>
              <a:ext uri="{FF2B5EF4-FFF2-40B4-BE49-F238E27FC236}">
                <a16:creationId xmlns:a16="http://schemas.microsoft.com/office/drawing/2014/main" id="{2928C48B-9BE4-4B66-98D5-46E9D63B4708}"/>
              </a:ext>
            </a:extLst>
          </p:cNvPr>
          <p:cNvGraphicFramePr>
            <a:graphicFrameLocks noChangeAspect="1"/>
          </p:cNvGraphicFramePr>
          <p:nvPr>
            <p:extLst>
              <p:ext uri="{D42A27DB-BD31-4B8C-83A1-F6EECF244321}">
                <p14:modId xmlns:p14="http://schemas.microsoft.com/office/powerpoint/2010/main" val="3257578058"/>
              </p:ext>
            </p:extLst>
          </p:nvPr>
        </p:nvGraphicFramePr>
        <p:xfrm>
          <a:off x="10852649" y="88057"/>
          <a:ext cx="1296144" cy="1350528"/>
        </p:xfrm>
        <a:graphic>
          <a:graphicData uri="http://schemas.openxmlformats.org/presentationml/2006/ole">
            <mc:AlternateContent xmlns:mc="http://schemas.openxmlformats.org/markup-compatibility/2006">
              <mc:Choice xmlns:v="urn:schemas-microsoft-com:vml" Requires="v">
                <p:oleObj spid="_x0000_s3078" r:id="rId3" imgW="11725275" imgH="16811625" progId="">
                  <p:embed/>
                </p:oleObj>
              </mc:Choice>
              <mc:Fallback>
                <p:oleObj r:id="rId3" imgW="11725275" imgH="16811625" progId="">
                  <p:embed/>
                  <p:pic>
                    <p:nvPicPr>
                      <p:cNvPr id="5" name="3 Objeto">
                        <a:extLst>
                          <a:ext uri="{FF2B5EF4-FFF2-40B4-BE49-F238E27FC236}">
                            <a16:creationId xmlns:a16="http://schemas.microsoft.com/office/drawing/2014/main" id="{E06DB18B-40D6-4D28-9320-2BBD55DFCAD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852649" y="88057"/>
                        <a:ext cx="1296144" cy="1350528"/>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300940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FDCD501-4A1E-425C-8248-AD1184AD8903}"/>
              </a:ext>
            </a:extLst>
          </p:cNvPr>
          <p:cNvSpPr>
            <a:spLocks noGrp="1"/>
          </p:cNvSpPr>
          <p:nvPr>
            <p:ph type="ctrTitle"/>
          </p:nvPr>
        </p:nvSpPr>
        <p:spPr>
          <a:xfrm>
            <a:off x="691279" y="0"/>
            <a:ext cx="10702862" cy="885825"/>
          </a:xfrm>
        </p:spPr>
        <p:txBody>
          <a:bodyPr/>
          <a:lstStyle/>
          <a:p>
            <a:pPr algn="l"/>
            <a:r>
              <a:rPr lang="es-CL" sz="2800" dirty="0"/>
              <a:t>Profesor: Felipe Campos Romero </a:t>
            </a:r>
            <a:br>
              <a:rPr lang="es-CL" sz="2800" dirty="0"/>
            </a:br>
            <a:r>
              <a:rPr lang="es-CL" sz="2800" dirty="0">
                <a:effectLst/>
              </a:rPr>
              <a:t>Asignatura: Recepción y Almacenaje de Insumos.</a:t>
            </a:r>
            <a:endParaRPr lang="es-CL" sz="2800" dirty="0"/>
          </a:p>
        </p:txBody>
      </p:sp>
      <p:sp>
        <p:nvSpPr>
          <p:cNvPr id="3" name="Subtítulo 2">
            <a:extLst>
              <a:ext uri="{FF2B5EF4-FFF2-40B4-BE49-F238E27FC236}">
                <a16:creationId xmlns:a16="http://schemas.microsoft.com/office/drawing/2014/main" id="{62F098B0-76ED-499D-AFE3-4A9236A6FD0D}"/>
              </a:ext>
            </a:extLst>
          </p:cNvPr>
          <p:cNvSpPr>
            <a:spLocks noGrp="1"/>
          </p:cNvSpPr>
          <p:nvPr>
            <p:ph type="subTitle" idx="1"/>
          </p:nvPr>
        </p:nvSpPr>
        <p:spPr>
          <a:xfrm>
            <a:off x="691279" y="1193006"/>
            <a:ext cx="9545716" cy="5234687"/>
          </a:xfrm>
        </p:spPr>
        <p:txBody>
          <a:bodyPr>
            <a:normAutofit lnSpcReduction="10000"/>
          </a:bodyPr>
          <a:lstStyle/>
          <a:p>
            <a:pPr algn="just">
              <a:tabLst>
                <a:tab pos="2700020" algn="ctr"/>
                <a:tab pos="5400040" algn="r"/>
                <a:tab pos="449580" algn="l"/>
              </a:tabLst>
            </a:pPr>
            <a:r>
              <a:rPr lang="es-ES" sz="1800" b="1" i="1" dirty="0">
                <a:solidFill>
                  <a:schemeClr val="tx1"/>
                </a:solidFill>
                <a:effectLst/>
                <a:latin typeface="Arial" panose="020B0604020202020204" pitchFamily="34" charset="0"/>
                <a:ea typeface="Times New Roman" panose="02020603050405020304" pitchFamily="18" charset="0"/>
              </a:rPr>
              <a:t>Cuarentena: </a:t>
            </a:r>
            <a:r>
              <a:rPr lang="es-ES" sz="1800" dirty="0">
                <a:solidFill>
                  <a:schemeClr val="tx1"/>
                </a:solidFill>
                <a:effectLst/>
                <a:latin typeface="Arial" panose="020B0604020202020204" pitchFamily="34" charset="0"/>
                <a:ea typeface="Times New Roman" panose="02020603050405020304" pitchFamily="18" charset="0"/>
              </a:rPr>
              <a:t>una vez registradas las materias primas se colocarán en la zona destinada a materias primas “en cuarentena” hasta su conformidad definitiva o rechazo. Para evitar confusiones, cada envase irá correctamente identificado con una pequeña etiqueta que permite distinguir los productos “en cuarentena” de los aceptados, además se deberá conservar siempre la etiqueta del proveedor. </a:t>
            </a:r>
            <a:endParaRPr lang="es-CL" sz="1800" dirty="0">
              <a:solidFill>
                <a:schemeClr val="tx1"/>
              </a:solidFill>
              <a:effectLst/>
              <a:latin typeface="Times New Roman" panose="02020603050405020304" pitchFamily="18" charset="0"/>
              <a:ea typeface="Times New Roman" panose="02020603050405020304" pitchFamily="18" charset="0"/>
            </a:endParaRPr>
          </a:p>
          <a:p>
            <a:pPr algn="just">
              <a:tabLst>
                <a:tab pos="2700020" algn="ctr"/>
                <a:tab pos="5400040" algn="r"/>
                <a:tab pos="449580" algn="l"/>
              </a:tabLst>
            </a:pPr>
            <a:r>
              <a:rPr lang="es-ES" sz="1800" b="1" dirty="0">
                <a:solidFill>
                  <a:schemeClr val="tx1"/>
                </a:solidFill>
                <a:effectLst/>
                <a:latin typeface="Arial" panose="020B0604020202020204" pitchFamily="34" charset="0"/>
                <a:ea typeface="Times New Roman" panose="02020603050405020304" pitchFamily="18" charset="0"/>
              </a:rPr>
              <a:t>Control de conformidad</a:t>
            </a:r>
            <a:endParaRPr lang="es-CL" sz="1800" dirty="0">
              <a:solidFill>
                <a:schemeClr val="tx1"/>
              </a:solidFill>
              <a:effectLst/>
              <a:latin typeface="Times New Roman" panose="02020603050405020304" pitchFamily="18" charset="0"/>
              <a:ea typeface="Times New Roman" panose="02020603050405020304" pitchFamily="18" charset="0"/>
            </a:endParaRPr>
          </a:p>
          <a:p>
            <a:pPr algn="just">
              <a:tabLst>
                <a:tab pos="2700020" algn="ctr"/>
                <a:tab pos="5400040" algn="r"/>
                <a:tab pos="449580" algn="l"/>
              </a:tabLst>
            </a:pPr>
            <a:r>
              <a:rPr lang="es-ES" sz="1800" dirty="0">
                <a:solidFill>
                  <a:schemeClr val="tx1"/>
                </a:solidFill>
                <a:effectLst/>
                <a:latin typeface="Arial" panose="020B0604020202020204" pitchFamily="34" charset="0"/>
                <a:ea typeface="Times New Roman" panose="02020603050405020304" pitchFamily="18" charset="0"/>
              </a:rPr>
              <a:t>Dada la importancia de la calidad de las materias primas éstas deberán cumplir unas especificaciones que estarán descritas en la Real Farmacopea Española o en su defecto en una farmacopea de reconocido prestigio que se recogerán en un documento (Anexo III: Especificaciones de materias primas) donde se indiquen estas especificaciones y otra información de interés:</a:t>
            </a:r>
            <a:endParaRPr lang="es-CL" sz="1800" dirty="0">
              <a:solidFill>
                <a:schemeClr val="tx1"/>
              </a:solidFill>
              <a:effectLst/>
              <a:latin typeface="Times New Roman" panose="02020603050405020304" pitchFamily="18" charset="0"/>
              <a:ea typeface="Times New Roman" panose="02020603050405020304" pitchFamily="18" charset="0"/>
            </a:endParaRPr>
          </a:p>
          <a:p>
            <a:pPr lvl="0" algn="just">
              <a:tabLst>
                <a:tab pos="2700020" algn="ctr"/>
                <a:tab pos="5400040" algn="r"/>
                <a:tab pos="457200" algn="l"/>
              </a:tabLst>
            </a:pPr>
            <a:r>
              <a:rPr lang="es-ES" sz="1800" dirty="0">
                <a:solidFill>
                  <a:schemeClr val="tx1"/>
                </a:solidFill>
                <a:effectLst/>
                <a:latin typeface="Arial" panose="020B0604020202020204" pitchFamily="34" charset="0"/>
                <a:ea typeface="Times New Roman" panose="02020603050405020304" pitchFamily="18" charset="0"/>
              </a:rPr>
              <a:t>1.- Si se trata de una materia prima descrita en la Real Farmacopea Española hay que indicar:</a:t>
            </a:r>
            <a:endParaRPr lang="es-CL" sz="1800" dirty="0">
              <a:solidFill>
                <a:schemeClr val="tx1"/>
              </a:solidFill>
              <a:effectLst/>
              <a:latin typeface="Times New Roman" panose="02020603050405020304" pitchFamily="18" charset="0"/>
              <a:ea typeface="Times New Roman" panose="02020603050405020304" pitchFamily="18" charset="0"/>
            </a:endParaRPr>
          </a:p>
          <a:p>
            <a:pPr marL="342900" lvl="0" indent="-342900" algn="just">
              <a:buFont typeface="Times New Roman" panose="02020603050405020304" pitchFamily="18" charset="0"/>
              <a:buChar char="-"/>
              <a:tabLst>
                <a:tab pos="2700020" algn="ctr"/>
                <a:tab pos="5400040" algn="r"/>
                <a:tab pos="628015" algn="l"/>
              </a:tabLst>
            </a:pPr>
            <a:r>
              <a:rPr lang="es-ES" sz="1800" dirty="0">
                <a:solidFill>
                  <a:schemeClr val="tx1"/>
                </a:solidFill>
                <a:effectLst/>
                <a:latin typeface="Arial" panose="020B0604020202020204" pitchFamily="34" charset="0"/>
                <a:ea typeface="Times New Roman" panose="02020603050405020304" pitchFamily="18" charset="0"/>
              </a:rPr>
              <a:t>el número de monografía, donde se describen las especificaciones de la materia prima.</a:t>
            </a:r>
            <a:endParaRPr lang="es-CL" sz="1800" dirty="0">
              <a:solidFill>
                <a:schemeClr val="tx1"/>
              </a:solidFill>
              <a:effectLst/>
              <a:latin typeface="Times New Roman" panose="02020603050405020304" pitchFamily="18" charset="0"/>
              <a:ea typeface="Times New Roman" panose="02020603050405020304" pitchFamily="18" charset="0"/>
            </a:endParaRPr>
          </a:p>
          <a:p>
            <a:pPr marL="342900" lvl="0" indent="-342900" algn="just">
              <a:buFont typeface="Times New Roman" panose="02020603050405020304" pitchFamily="18" charset="0"/>
              <a:buChar char="-"/>
              <a:tabLst>
                <a:tab pos="2700020" algn="ctr"/>
                <a:tab pos="5400040" algn="r"/>
                <a:tab pos="628015" algn="l"/>
              </a:tabLst>
            </a:pPr>
            <a:r>
              <a:rPr lang="es-ES" sz="1800" dirty="0">
                <a:solidFill>
                  <a:schemeClr val="tx1"/>
                </a:solidFill>
                <a:effectLst/>
                <a:latin typeface="Arial" panose="020B0604020202020204" pitchFamily="34" charset="0"/>
                <a:ea typeface="Times New Roman" panose="02020603050405020304" pitchFamily="18" charset="0"/>
              </a:rPr>
              <a:t>Las condiciones de conservación</a:t>
            </a:r>
            <a:endParaRPr lang="es-CL" sz="1800" dirty="0">
              <a:solidFill>
                <a:schemeClr val="tx1"/>
              </a:solidFill>
              <a:effectLst/>
              <a:latin typeface="Times New Roman" panose="02020603050405020304" pitchFamily="18" charset="0"/>
              <a:ea typeface="Times New Roman" panose="02020603050405020304" pitchFamily="18" charset="0"/>
            </a:endParaRPr>
          </a:p>
          <a:p>
            <a:pPr marL="342900" lvl="0" indent="-342900" algn="just">
              <a:buFont typeface="Times New Roman" panose="02020603050405020304" pitchFamily="18" charset="0"/>
              <a:buChar char="-"/>
              <a:tabLst>
                <a:tab pos="2700020" algn="ctr"/>
                <a:tab pos="5400040" algn="r"/>
                <a:tab pos="628015" algn="l"/>
              </a:tabLst>
            </a:pPr>
            <a:r>
              <a:rPr lang="es-ES" sz="1800" dirty="0">
                <a:solidFill>
                  <a:schemeClr val="tx1"/>
                </a:solidFill>
                <a:effectLst/>
                <a:latin typeface="Arial" panose="020B0604020202020204" pitchFamily="34" charset="0"/>
                <a:ea typeface="Times New Roman" panose="02020603050405020304" pitchFamily="18" charset="0"/>
              </a:rPr>
              <a:t>Las características específicas de peligrosidad y toxicidad y las precauciones a tomar durante su manipulación</a:t>
            </a:r>
            <a:endParaRPr lang="es-CL" sz="1800" dirty="0">
              <a:solidFill>
                <a:schemeClr val="tx1"/>
              </a:solidFill>
              <a:effectLst/>
              <a:latin typeface="Times New Roman" panose="02020603050405020304" pitchFamily="18" charset="0"/>
              <a:ea typeface="Times New Roman" panose="02020603050405020304" pitchFamily="18" charset="0"/>
            </a:endParaRPr>
          </a:p>
          <a:p>
            <a:pPr algn="l"/>
            <a:endParaRPr lang="es-CL" sz="1800" dirty="0">
              <a:effectLst/>
              <a:latin typeface="Times New Roman" panose="02020603050405020304" pitchFamily="18" charset="0"/>
              <a:ea typeface="Times New Roman" panose="02020603050405020304" pitchFamily="18" charset="0"/>
            </a:endParaRPr>
          </a:p>
          <a:p>
            <a:endParaRPr lang="es-CL" dirty="0"/>
          </a:p>
        </p:txBody>
      </p:sp>
      <p:graphicFrame>
        <p:nvGraphicFramePr>
          <p:cNvPr id="5" name="3 Objeto">
            <a:extLst>
              <a:ext uri="{FF2B5EF4-FFF2-40B4-BE49-F238E27FC236}">
                <a16:creationId xmlns:a16="http://schemas.microsoft.com/office/drawing/2014/main" id="{6466AB4F-84DE-4EB4-8F46-6EDD1F1E1883}"/>
              </a:ext>
            </a:extLst>
          </p:cNvPr>
          <p:cNvGraphicFramePr>
            <a:graphicFrameLocks noChangeAspect="1"/>
          </p:cNvGraphicFramePr>
          <p:nvPr>
            <p:extLst>
              <p:ext uri="{D42A27DB-BD31-4B8C-83A1-F6EECF244321}">
                <p14:modId xmlns:p14="http://schemas.microsoft.com/office/powerpoint/2010/main" val="3257578058"/>
              </p:ext>
            </p:extLst>
          </p:nvPr>
        </p:nvGraphicFramePr>
        <p:xfrm>
          <a:off x="10852649" y="88057"/>
          <a:ext cx="1296144" cy="1350528"/>
        </p:xfrm>
        <a:graphic>
          <a:graphicData uri="http://schemas.openxmlformats.org/presentationml/2006/ole">
            <mc:AlternateContent xmlns:mc="http://schemas.openxmlformats.org/markup-compatibility/2006">
              <mc:Choice xmlns:v="urn:schemas-microsoft-com:vml" Requires="v">
                <p:oleObj spid="_x0000_s4102" r:id="rId3" imgW="11725275" imgH="16811625" progId="">
                  <p:embed/>
                </p:oleObj>
              </mc:Choice>
              <mc:Fallback>
                <p:oleObj r:id="rId3" imgW="11725275" imgH="16811625" progId="">
                  <p:embed/>
                  <p:pic>
                    <p:nvPicPr>
                      <p:cNvPr id="5" name="3 Objeto">
                        <a:extLst>
                          <a:ext uri="{FF2B5EF4-FFF2-40B4-BE49-F238E27FC236}">
                            <a16:creationId xmlns:a16="http://schemas.microsoft.com/office/drawing/2014/main" id="{E06DB18B-40D6-4D28-9320-2BBD55DFCAD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852649" y="88057"/>
                        <a:ext cx="1296144" cy="1350528"/>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33008686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FDCD501-4A1E-425C-8248-AD1184AD8903}"/>
              </a:ext>
            </a:extLst>
          </p:cNvPr>
          <p:cNvSpPr>
            <a:spLocks noGrp="1"/>
          </p:cNvSpPr>
          <p:nvPr>
            <p:ph type="ctrTitle"/>
          </p:nvPr>
        </p:nvSpPr>
        <p:spPr>
          <a:xfrm>
            <a:off x="691279" y="0"/>
            <a:ext cx="10702862" cy="885825"/>
          </a:xfrm>
        </p:spPr>
        <p:txBody>
          <a:bodyPr/>
          <a:lstStyle/>
          <a:p>
            <a:pPr algn="l"/>
            <a:r>
              <a:rPr lang="es-CL" sz="2800" dirty="0"/>
              <a:t>Profesor: Felipe Campos Romero </a:t>
            </a:r>
            <a:br>
              <a:rPr lang="es-CL" sz="2800" dirty="0"/>
            </a:br>
            <a:r>
              <a:rPr lang="es-CL" sz="2800" dirty="0">
                <a:effectLst/>
              </a:rPr>
              <a:t>Asignatura: Recepción y Almacenaje de Insumos.</a:t>
            </a:r>
            <a:endParaRPr lang="es-CL" sz="2800" dirty="0"/>
          </a:p>
        </p:txBody>
      </p:sp>
      <p:sp>
        <p:nvSpPr>
          <p:cNvPr id="3" name="Subtítulo 2">
            <a:extLst>
              <a:ext uri="{FF2B5EF4-FFF2-40B4-BE49-F238E27FC236}">
                <a16:creationId xmlns:a16="http://schemas.microsoft.com/office/drawing/2014/main" id="{62F098B0-76ED-499D-AFE3-4A9236A6FD0D}"/>
              </a:ext>
            </a:extLst>
          </p:cNvPr>
          <p:cNvSpPr>
            <a:spLocks noGrp="1"/>
          </p:cNvSpPr>
          <p:nvPr>
            <p:ph type="subTitle" idx="1"/>
          </p:nvPr>
        </p:nvSpPr>
        <p:spPr>
          <a:xfrm>
            <a:off x="691279" y="1193006"/>
            <a:ext cx="9545716" cy="5234687"/>
          </a:xfrm>
        </p:spPr>
        <p:txBody>
          <a:bodyPr>
            <a:normAutofit/>
          </a:bodyPr>
          <a:lstStyle/>
          <a:p>
            <a:pPr lvl="0" algn="just">
              <a:tabLst>
                <a:tab pos="2700020" algn="ctr"/>
                <a:tab pos="5400040" algn="r"/>
                <a:tab pos="457200" algn="l"/>
              </a:tabLst>
            </a:pPr>
            <a:r>
              <a:rPr lang="es-ES" sz="1800" dirty="0">
                <a:solidFill>
                  <a:schemeClr val="tx1"/>
                </a:solidFill>
                <a:effectLst/>
                <a:latin typeface="Arial" panose="020B0604020202020204" pitchFamily="34" charset="0"/>
                <a:ea typeface="Times New Roman" panose="02020603050405020304" pitchFamily="18" charset="0"/>
              </a:rPr>
              <a:t>2.- Si no se describe en la Real Farmacopea Española, puede recurrirse a una farmacopea de reconocido prestigio, indicándose:</a:t>
            </a:r>
            <a:endParaRPr lang="es-CL" sz="1800" dirty="0">
              <a:solidFill>
                <a:schemeClr val="tx1"/>
              </a:solidFill>
              <a:effectLst/>
              <a:latin typeface="Times New Roman" panose="02020603050405020304" pitchFamily="18" charset="0"/>
              <a:ea typeface="Times New Roman" panose="02020603050405020304" pitchFamily="18" charset="0"/>
            </a:endParaRPr>
          </a:p>
          <a:p>
            <a:pPr marL="342900" lvl="0" indent="-342900" algn="just">
              <a:buFont typeface="Times New Roman" panose="02020603050405020304" pitchFamily="18" charset="0"/>
              <a:buChar char="-"/>
              <a:tabLst>
                <a:tab pos="2700020" algn="ctr"/>
                <a:tab pos="5400040" algn="r"/>
                <a:tab pos="628015" algn="l"/>
              </a:tabLst>
            </a:pPr>
            <a:r>
              <a:rPr lang="es-ES" sz="1800" dirty="0">
                <a:solidFill>
                  <a:schemeClr val="tx1"/>
                </a:solidFill>
                <a:effectLst/>
                <a:latin typeface="Arial" panose="020B0604020202020204" pitchFamily="34" charset="0"/>
                <a:ea typeface="Times New Roman" panose="02020603050405020304" pitchFamily="18" charset="0"/>
              </a:rPr>
              <a:t>Los requisitos que debe satisfacer la materia prima en la farmacopea de reconocido prestigio: identificación de la materia prima, su riqueza si procede, posibles impurezas y descripción de los procedimientos analíticos que permitan la definición de las mencionadas características. Todos estos datos figuran en la monografía correspondiente.</a:t>
            </a:r>
            <a:endParaRPr lang="es-CL" sz="1800" dirty="0">
              <a:solidFill>
                <a:schemeClr val="tx1"/>
              </a:solidFill>
              <a:effectLst/>
              <a:latin typeface="Times New Roman" panose="02020603050405020304" pitchFamily="18" charset="0"/>
              <a:ea typeface="Times New Roman" panose="02020603050405020304" pitchFamily="18" charset="0"/>
            </a:endParaRPr>
          </a:p>
          <a:p>
            <a:pPr marL="342900" lvl="0" indent="-342900" algn="just">
              <a:buFont typeface="Times New Roman" panose="02020603050405020304" pitchFamily="18" charset="0"/>
              <a:buChar char="-"/>
              <a:tabLst>
                <a:tab pos="2700020" algn="ctr"/>
                <a:tab pos="5400040" algn="r"/>
                <a:tab pos="628015" algn="l"/>
              </a:tabLst>
            </a:pPr>
            <a:r>
              <a:rPr lang="es-ES" sz="1800" dirty="0">
                <a:solidFill>
                  <a:schemeClr val="tx1"/>
                </a:solidFill>
                <a:effectLst/>
                <a:latin typeface="Arial" panose="020B0604020202020204" pitchFamily="34" charset="0"/>
                <a:ea typeface="Times New Roman" panose="02020603050405020304" pitchFamily="18" charset="0"/>
              </a:rPr>
              <a:t>Las condiciones de conservación. </a:t>
            </a:r>
            <a:endParaRPr lang="es-CL" sz="1800" dirty="0">
              <a:solidFill>
                <a:schemeClr val="tx1"/>
              </a:solidFill>
              <a:effectLst/>
              <a:latin typeface="Times New Roman" panose="02020603050405020304" pitchFamily="18" charset="0"/>
              <a:ea typeface="Times New Roman" panose="02020603050405020304" pitchFamily="18" charset="0"/>
            </a:endParaRPr>
          </a:p>
          <a:p>
            <a:pPr marL="342900" lvl="0" indent="-342900" algn="just">
              <a:buFont typeface="Times New Roman" panose="02020603050405020304" pitchFamily="18" charset="0"/>
              <a:buChar char="-"/>
              <a:tabLst>
                <a:tab pos="2700020" algn="ctr"/>
                <a:tab pos="5400040" algn="r"/>
                <a:tab pos="628015" algn="l"/>
              </a:tabLst>
            </a:pPr>
            <a:r>
              <a:rPr lang="es-ES" sz="1800" dirty="0">
                <a:solidFill>
                  <a:schemeClr val="tx1"/>
                </a:solidFill>
                <a:effectLst/>
                <a:latin typeface="Arial" panose="020B0604020202020204" pitchFamily="34" charset="0"/>
                <a:ea typeface="Times New Roman" panose="02020603050405020304" pitchFamily="18" charset="0"/>
              </a:rPr>
              <a:t>Las características específicas de peligrosidad y toxicidad y las precauciones a tomar durante su manipulación. </a:t>
            </a:r>
            <a:endParaRPr lang="es-CL" sz="1800" dirty="0">
              <a:solidFill>
                <a:schemeClr val="tx1"/>
              </a:solidFill>
              <a:effectLst/>
              <a:latin typeface="Times New Roman" panose="02020603050405020304" pitchFamily="18" charset="0"/>
              <a:ea typeface="Times New Roman" panose="02020603050405020304" pitchFamily="18" charset="0"/>
            </a:endParaRPr>
          </a:p>
          <a:p>
            <a:pPr lvl="0" algn="just">
              <a:tabLst>
                <a:tab pos="2700020" algn="ctr"/>
                <a:tab pos="5400040" algn="r"/>
                <a:tab pos="457200" algn="l"/>
              </a:tabLst>
            </a:pPr>
            <a:r>
              <a:rPr lang="es-ES" sz="1800" dirty="0">
                <a:solidFill>
                  <a:schemeClr val="tx1"/>
                </a:solidFill>
                <a:effectLst/>
                <a:latin typeface="Arial" panose="020B0604020202020204" pitchFamily="34" charset="0"/>
                <a:ea typeface="Times New Roman" panose="02020603050405020304" pitchFamily="18" charset="0"/>
              </a:rPr>
              <a:t>3.- Si no se describe en farmacopea se podrán aceptar las especificaciones del fabricante o proveedor, indicándose además:</a:t>
            </a:r>
            <a:endParaRPr lang="es-CL" sz="1800" dirty="0">
              <a:solidFill>
                <a:schemeClr val="tx1"/>
              </a:solidFill>
              <a:effectLst/>
              <a:latin typeface="Times New Roman" panose="02020603050405020304" pitchFamily="18" charset="0"/>
              <a:ea typeface="Times New Roman" panose="02020603050405020304" pitchFamily="18" charset="0"/>
            </a:endParaRPr>
          </a:p>
          <a:p>
            <a:pPr marL="342900" lvl="0" indent="-342900" algn="just">
              <a:buFont typeface="Times New Roman" panose="02020603050405020304" pitchFamily="18" charset="0"/>
              <a:buChar char="-"/>
              <a:tabLst>
                <a:tab pos="2700020" algn="ctr"/>
                <a:tab pos="5400040" algn="r"/>
                <a:tab pos="628015" algn="l"/>
              </a:tabLst>
            </a:pPr>
            <a:r>
              <a:rPr lang="es-ES" sz="1800" dirty="0">
                <a:solidFill>
                  <a:schemeClr val="tx1"/>
                </a:solidFill>
                <a:effectLst/>
                <a:latin typeface="Arial" panose="020B0604020202020204" pitchFamily="34" charset="0"/>
                <a:ea typeface="Times New Roman" panose="02020603050405020304" pitchFamily="18" charset="0"/>
              </a:rPr>
              <a:t>Las condiciones de conservación.</a:t>
            </a:r>
            <a:endParaRPr lang="es-CL" sz="1800" dirty="0">
              <a:solidFill>
                <a:schemeClr val="tx1"/>
              </a:solidFill>
              <a:effectLst/>
              <a:latin typeface="Times New Roman" panose="02020603050405020304" pitchFamily="18" charset="0"/>
              <a:ea typeface="Times New Roman" panose="02020603050405020304" pitchFamily="18" charset="0"/>
            </a:endParaRPr>
          </a:p>
          <a:p>
            <a:pPr marL="342900" lvl="0" indent="-342900" algn="just">
              <a:buFont typeface="Times New Roman" panose="02020603050405020304" pitchFamily="18" charset="0"/>
              <a:buChar char="-"/>
              <a:tabLst>
                <a:tab pos="2700020" algn="ctr"/>
                <a:tab pos="5400040" algn="r"/>
                <a:tab pos="628015" algn="l"/>
              </a:tabLst>
            </a:pPr>
            <a:r>
              <a:rPr lang="es-ES" sz="1800" dirty="0">
                <a:solidFill>
                  <a:schemeClr val="tx1"/>
                </a:solidFill>
                <a:effectLst/>
                <a:latin typeface="Arial" panose="020B0604020202020204" pitchFamily="34" charset="0"/>
                <a:ea typeface="Times New Roman" panose="02020603050405020304" pitchFamily="18" charset="0"/>
              </a:rPr>
              <a:t>Las características específicas de peligrosidad y toxicidad y las precauciones  a tomar durante su manipulación.</a:t>
            </a:r>
            <a:endParaRPr lang="es-CL" sz="1800" dirty="0">
              <a:solidFill>
                <a:schemeClr val="tx1"/>
              </a:solidFill>
              <a:effectLst/>
              <a:latin typeface="Times New Roman" panose="02020603050405020304" pitchFamily="18" charset="0"/>
              <a:ea typeface="Times New Roman" panose="02020603050405020304" pitchFamily="18" charset="0"/>
            </a:endParaRPr>
          </a:p>
          <a:p>
            <a:pPr algn="l"/>
            <a:endParaRPr lang="es-CL" sz="1800" dirty="0">
              <a:effectLst/>
              <a:latin typeface="Times New Roman" panose="02020603050405020304" pitchFamily="18" charset="0"/>
              <a:ea typeface="Times New Roman" panose="02020603050405020304" pitchFamily="18" charset="0"/>
            </a:endParaRPr>
          </a:p>
          <a:p>
            <a:endParaRPr lang="es-CL" dirty="0"/>
          </a:p>
        </p:txBody>
      </p:sp>
      <p:graphicFrame>
        <p:nvGraphicFramePr>
          <p:cNvPr id="5" name="3 Objeto">
            <a:extLst>
              <a:ext uri="{FF2B5EF4-FFF2-40B4-BE49-F238E27FC236}">
                <a16:creationId xmlns:a16="http://schemas.microsoft.com/office/drawing/2014/main" id="{D9716FC9-CC56-449E-9E7D-543F913AE68E}"/>
              </a:ext>
            </a:extLst>
          </p:cNvPr>
          <p:cNvGraphicFramePr>
            <a:graphicFrameLocks noChangeAspect="1"/>
          </p:cNvGraphicFramePr>
          <p:nvPr>
            <p:extLst>
              <p:ext uri="{D42A27DB-BD31-4B8C-83A1-F6EECF244321}">
                <p14:modId xmlns:p14="http://schemas.microsoft.com/office/powerpoint/2010/main" val="3257578058"/>
              </p:ext>
            </p:extLst>
          </p:nvPr>
        </p:nvGraphicFramePr>
        <p:xfrm>
          <a:off x="10852649" y="88057"/>
          <a:ext cx="1296144" cy="1350528"/>
        </p:xfrm>
        <a:graphic>
          <a:graphicData uri="http://schemas.openxmlformats.org/presentationml/2006/ole">
            <mc:AlternateContent xmlns:mc="http://schemas.openxmlformats.org/markup-compatibility/2006">
              <mc:Choice xmlns:v="urn:schemas-microsoft-com:vml" Requires="v">
                <p:oleObj spid="_x0000_s5126" r:id="rId3" imgW="11725275" imgH="16811625" progId="">
                  <p:embed/>
                </p:oleObj>
              </mc:Choice>
              <mc:Fallback>
                <p:oleObj r:id="rId3" imgW="11725275" imgH="16811625" progId="">
                  <p:embed/>
                  <p:pic>
                    <p:nvPicPr>
                      <p:cNvPr id="5" name="3 Objeto">
                        <a:extLst>
                          <a:ext uri="{FF2B5EF4-FFF2-40B4-BE49-F238E27FC236}">
                            <a16:creationId xmlns:a16="http://schemas.microsoft.com/office/drawing/2014/main" id="{E06DB18B-40D6-4D28-9320-2BBD55DFCAD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852649" y="88057"/>
                        <a:ext cx="1296144" cy="1350528"/>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32798767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FDCD501-4A1E-425C-8248-AD1184AD8903}"/>
              </a:ext>
            </a:extLst>
          </p:cNvPr>
          <p:cNvSpPr>
            <a:spLocks noGrp="1"/>
          </p:cNvSpPr>
          <p:nvPr>
            <p:ph type="ctrTitle"/>
          </p:nvPr>
        </p:nvSpPr>
        <p:spPr>
          <a:xfrm>
            <a:off x="691279" y="0"/>
            <a:ext cx="10702862" cy="885825"/>
          </a:xfrm>
        </p:spPr>
        <p:txBody>
          <a:bodyPr/>
          <a:lstStyle/>
          <a:p>
            <a:pPr algn="l"/>
            <a:r>
              <a:rPr lang="es-CL" sz="2800" dirty="0"/>
              <a:t>Profesor: Felipe Campos Romero </a:t>
            </a:r>
            <a:br>
              <a:rPr lang="es-CL" sz="2800" dirty="0"/>
            </a:br>
            <a:r>
              <a:rPr lang="es-CL" sz="2800" dirty="0">
                <a:effectLst/>
              </a:rPr>
              <a:t>Asignatura: Recepción y Almacenaje de Insumos.</a:t>
            </a:r>
            <a:endParaRPr lang="es-CL" sz="2800" dirty="0"/>
          </a:p>
        </p:txBody>
      </p:sp>
      <p:sp>
        <p:nvSpPr>
          <p:cNvPr id="3" name="Subtítulo 2">
            <a:extLst>
              <a:ext uri="{FF2B5EF4-FFF2-40B4-BE49-F238E27FC236}">
                <a16:creationId xmlns:a16="http://schemas.microsoft.com/office/drawing/2014/main" id="{62F098B0-76ED-499D-AFE3-4A9236A6FD0D}"/>
              </a:ext>
            </a:extLst>
          </p:cNvPr>
          <p:cNvSpPr>
            <a:spLocks noGrp="1"/>
          </p:cNvSpPr>
          <p:nvPr>
            <p:ph type="subTitle" idx="1"/>
          </p:nvPr>
        </p:nvSpPr>
        <p:spPr>
          <a:xfrm>
            <a:off x="612697" y="1157287"/>
            <a:ext cx="9545716" cy="5234687"/>
          </a:xfrm>
        </p:spPr>
        <p:txBody>
          <a:bodyPr>
            <a:normAutofit fontScale="92500"/>
          </a:bodyPr>
          <a:lstStyle/>
          <a:p>
            <a:pPr algn="just">
              <a:tabLst>
                <a:tab pos="2700020" algn="ctr"/>
                <a:tab pos="5400040" algn="r"/>
                <a:tab pos="449580" algn="l"/>
              </a:tabLst>
            </a:pPr>
            <a:r>
              <a:rPr lang="es-ES" sz="2400" dirty="0">
                <a:solidFill>
                  <a:schemeClr val="tx1"/>
                </a:solidFill>
                <a:effectLst/>
                <a:latin typeface="Arial" panose="020B0604020202020204" pitchFamily="34" charset="0"/>
                <a:ea typeface="Times New Roman" panose="02020603050405020304" pitchFamily="18" charset="0"/>
              </a:rPr>
              <a:t>Si existe algún cambio en las especificaciones debe evaluarse cómo afectará al </a:t>
            </a:r>
            <a:r>
              <a:rPr lang="es-ES" sz="2400" i="1" dirty="0">
                <a:solidFill>
                  <a:schemeClr val="tx1"/>
                </a:solidFill>
                <a:effectLst/>
                <a:latin typeface="Arial" panose="020B0604020202020204" pitchFamily="34" charset="0"/>
                <a:ea typeface="Times New Roman" panose="02020603050405020304" pitchFamily="18" charset="0"/>
              </a:rPr>
              <a:t>modus operandi</a:t>
            </a:r>
            <a:r>
              <a:rPr lang="es-ES" sz="2400" dirty="0">
                <a:solidFill>
                  <a:schemeClr val="tx1"/>
                </a:solidFill>
                <a:effectLst/>
                <a:latin typeface="Arial" panose="020B0604020202020204" pitchFamily="34" charset="0"/>
                <a:ea typeface="Times New Roman" panose="02020603050405020304" pitchFamily="18" charset="0"/>
              </a:rPr>
              <a:t>, la seguridad y la eficacia del producto final. </a:t>
            </a:r>
            <a:endParaRPr lang="es-CL" sz="2400" dirty="0">
              <a:solidFill>
                <a:schemeClr val="tx1"/>
              </a:solidFill>
              <a:effectLst/>
              <a:latin typeface="Times New Roman" panose="02020603050405020304" pitchFamily="18" charset="0"/>
              <a:ea typeface="Times New Roman" panose="02020603050405020304" pitchFamily="18" charset="0"/>
            </a:endParaRPr>
          </a:p>
          <a:p>
            <a:pPr algn="just">
              <a:tabLst>
                <a:tab pos="2700020" algn="ctr"/>
                <a:tab pos="5400040" algn="r"/>
                <a:tab pos="449580" algn="l"/>
              </a:tabLst>
            </a:pPr>
            <a:r>
              <a:rPr lang="es-ES" sz="2400" dirty="0">
                <a:solidFill>
                  <a:schemeClr val="tx1"/>
                </a:solidFill>
                <a:effectLst/>
                <a:latin typeface="Arial" panose="020B0604020202020204" pitchFamily="34" charset="0"/>
                <a:ea typeface="Times New Roman" panose="02020603050405020304" pitchFamily="18" charset="0"/>
              </a:rPr>
              <a:t> </a:t>
            </a:r>
            <a:endParaRPr lang="es-CL" sz="2400" dirty="0">
              <a:solidFill>
                <a:schemeClr val="tx1"/>
              </a:solidFill>
              <a:effectLst/>
              <a:latin typeface="Times New Roman" panose="02020603050405020304" pitchFamily="18" charset="0"/>
              <a:ea typeface="Times New Roman" panose="02020603050405020304" pitchFamily="18" charset="0"/>
            </a:endParaRPr>
          </a:p>
          <a:p>
            <a:pPr marL="742950" lvl="1" indent="-285750" algn="just">
              <a:buFont typeface="+mj-lt"/>
              <a:buAutoNum type="arabicPeriod"/>
              <a:tabLst>
                <a:tab pos="2700020" algn="ctr"/>
                <a:tab pos="5400040" algn="r"/>
                <a:tab pos="914400" algn="l"/>
              </a:tabLst>
            </a:pPr>
            <a:r>
              <a:rPr lang="es-ES" sz="2400" dirty="0">
                <a:solidFill>
                  <a:schemeClr val="tx1"/>
                </a:solidFill>
                <a:effectLst/>
                <a:latin typeface="Arial" panose="020B0604020202020204" pitchFamily="34" charset="0"/>
                <a:ea typeface="Times New Roman" panose="02020603050405020304" pitchFamily="18" charset="0"/>
              </a:rPr>
              <a:t>Si la materia prima es aceptada se le da el número de registro interno, que se anota tanto en el registro como en la etiqueta, se firma y fecha el registro. Cada envase irá correctamente identificado con una pequeña etiqueta que permite distinguir los productos aceptados. Por último se procede a su almacenamiento en el lugar correspondiente.</a:t>
            </a:r>
            <a:endParaRPr lang="es-CL" sz="2400" dirty="0">
              <a:solidFill>
                <a:schemeClr val="tx1"/>
              </a:solidFill>
              <a:effectLst/>
              <a:latin typeface="Times New Roman" panose="02020603050405020304" pitchFamily="18" charset="0"/>
              <a:ea typeface="Times New Roman" panose="02020603050405020304" pitchFamily="18" charset="0"/>
            </a:endParaRPr>
          </a:p>
          <a:p>
            <a:pPr marL="742950" lvl="1" indent="-285750" algn="just">
              <a:buFont typeface="+mj-lt"/>
              <a:buAutoNum type="arabicPeriod"/>
              <a:tabLst>
                <a:tab pos="2700020" algn="ctr"/>
                <a:tab pos="5400040" algn="r"/>
                <a:tab pos="914400" algn="l"/>
              </a:tabLst>
            </a:pPr>
            <a:r>
              <a:rPr lang="es-ES" sz="2400" dirty="0">
                <a:solidFill>
                  <a:schemeClr val="tx1"/>
                </a:solidFill>
                <a:effectLst/>
                <a:latin typeface="Arial" panose="020B0604020202020204" pitchFamily="34" charset="0"/>
                <a:ea typeface="Times New Roman" panose="02020603050405020304" pitchFamily="18" charset="0"/>
              </a:rPr>
              <a:t>Si la materia prima es rechazada deberá devolverse al proveedor o eliminarse por un método adecuado a sus características de peligrosidad, lo  más rápidamente posible. En el ínterin, se mantendrá totalmente aparte y debidamente etiquetada, para evitar confusiones con las aceptadas. Su eliminación se registrará.</a:t>
            </a:r>
            <a:endParaRPr lang="es-CL" sz="2400" dirty="0">
              <a:solidFill>
                <a:schemeClr val="tx1"/>
              </a:solidFill>
              <a:effectLst/>
              <a:latin typeface="Times New Roman" panose="02020603050405020304" pitchFamily="18" charset="0"/>
              <a:ea typeface="Times New Roman" panose="02020603050405020304" pitchFamily="18" charset="0"/>
            </a:endParaRPr>
          </a:p>
          <a:p>
            <a:pPr algn="l"/>
            <a:endParaRPr lang="es-CL" sz="1800" dirty="0">
              <a:effectLst/>
              <a:latin typeface="Times New Roman" panose="02020603050405020304" pitchFamily="18" charset="0"/>
              <a:ea typeface="Times New Roman" panose="02020603050405020304" pitchFamily="18" charset="0"/>
            </a:endParaRPr>
          </a:p>
          <a:p>
            <a:endParaRPr lang="es-CL" dirty="0"/>
          </a:p>
        </p:txBody>
      </p:sp>
      <p:graphicFrame>
        <p:nvGraphicFramePr>
          <p:cNvPr id="5" name="3 Objeto">
            <a:extLst>
              <a:ext uri="{FF2B5EF4-FFF2-40B4-BE49-F238E27FC236}">
                <a16:creationId xmlns:a16="http://schemas.microsoft.com/office/drawing/2014/main" id="{D4ABA1DF-D78F-4D08-A91B-CB2FBF19A0F7}"/>
              </a:ext>
            </a:extLst>
          </p:cNvPr>
          <p:cNvGraphicFramePr>
            <a:graphicFrameLocks noChangeAspect="1"/>
          </p:cNvGraphicFramePr>
          <p:nvPr>
            <p:extLst>
              <p:ext uri="{D42A27DB-BD31-4B8C-83A1-F6EECF244321}">
                <p14:modId xmlns:p14="http://schemas.microsoft.com/office/powerpoint/2010/main" val="3257578058"/>
              </p:ext>
            </p:extLst>
          </p:nvPr>
        </p:nvGraphicFramePr>
        <p:xfrm>
          <a:off x="10852649" y="88057"/>
          <a:ext cx="1296144" cy="1350528"/>
        </p:xfrm>
        <a:graphic>
          <a:graphicData uri="http://schemas.openxmlformats.org/presentationml/2006/ole">
            <mc:AlternateContent xmlns:mc="http://schemas.openxmlformats.org/markup-compatibility/2006">
              <mc:Choice xmlns:v="urn:schemas-microsoft-com:vml" Requires="v">
                <p:oleObj spid="_x0000_s6150" r:id="rId3" imgW="11725275" imgH="16811625" progId="">
                  <p:embed/>
                </p:oleObj>
              </mc:Choice>
              <mc:Fallback>
                <p:oleObj r:id="rId3" imgW="11725275" imgH="16811625" progId="">
                  <p:embed/>
                  <p:pic>
                    <p:nvPicPr>
                      <p:cNvPr id="5" name="3 Objeto">
                        <a:extLst>
                          <a:ext uri="{FF2B5EF4-FFF2-40B4-BE49-F238E27FC236}">
                            <a16:creationId xmlns:a16="http://schemas.microsoft.com/office/drawing/2014/main" id="{E06DB18B-40D6-4D28-9320-2BBD55DFCAD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852649" y="88057"/>
                        <a:ext cx="1296144" cy="1350528"/>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3584728800"/>
      </p:ext>
    </p:extLst>
  </p:cSld>
  <p:clrMapOvr>
    <a:masterClrMapping/>
  </p:clrMapOvr>
</p:sld>
</file>

<file path=ppt/theme/theme1.xml><?xml version="1.0" encoding="utf-8"?>
<a:theme xmlns:a="http://schemas.openxmlformats.org/drawingml/2006/main" name="Faceta">
  <a:themeElements>
    <a:clrScheme name="Faceta">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a">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a">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53</TotalTime>
  <Words>706</Words>
  <Application>Microsoft Office PowerPoint</Application>
  <PresentationFormat>Panorámica</PresentationFormat>
  <Paragraphs>54</Paragraphs>
  <Slides>6</Slides>
  <Notes>0</Notes>
  <HiddenSlides>0</HiddenSlides>
  <MMClips>0</MMClips>
  <ScaleCrop>false</ScaleCrop>
  <HeadingPairs>
    <vt:vector size="8" baseType="variant">
      <vt:variant>
        <vt:lpstr>Fuentes usadas</vt:lpstr>
      </vt:variant>
      <vt:variant>
        <vt:i4>5</vt:i4>
      </vt:variant>
      <vt:variant>
        <vt:lpstr>Tema</vt:lpstr>
      </vt:variant>
      <vt:variant>
        <vt:i4>1</vt:i4>
      </vt:variant>
      <vt:variant>
        <vt:lpstr>Servidores OLE incrustados</vt:lpstr>
      </vt:variant>
      <vt:variant>
        <vt:i4>0</vt:i4>
      </vt:variant>
      <vt:variant>
        <vt:lpstr>Títulos de diapositiva</vt:lpstr>
      </vt:variant>
      <vt:variant>
        <vt:i4>6</vt:i4>
      </vt:variant>
    </vt:vector>
  </HeadingPairs>
  <TitlesOfParts>
    <vt:vector size="12" baseType="lpstr">
      <vt:lpstr>Arial</vt:lpstr>
      <vt:lpstr>Calibri</vt:lpstr>
      <vt:lpstr>Times New Roman</vt:lpstr>
      <vt:lpstr>Trebuchet MS</vt:lpstr>
      <vt:lpstr>Wingdings 3</vt:lpstr>
      <vt:lpstr>Faceta</vt:lpstr>
      <vt:lpstr>Profesor: Felipe Campos Romero  Asignatura: Recepción y Almacenaje de Insumos.</vt:lpstr>
      <vt:lpstr>Profesor: Felipe Campos Romero  Asignatura: Recepción y Almacenaje de Insumos.</vt:lpstr>
      <vt:lpstr>Profesor: Felipe Campos Romero  Asignatura: Recepción y Almacenaje de Insumos.</vt:lpstr>
      <vt:lpstr>Profesor: Felipe Campos Romero  Asignatura: Recepción y Almacenaje de Insumos.</vt:lpstr>
      <vt:lpstr>Profesor: Felipe Campos Romero  Asignatura: Recepción y Almacenaje de Insumos.</vt:lpstr>
      <vt:lpstr>Profesor: Felipe Campos Romero  Asignatura: Recepción y Almacenaje de Insumos.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Profesor: Felipe Campos Romero  Asignatura: Recepción y Almacenaje de Insumos.</dc:title>
  <dc:creator>felipe a</dc:creator>
  <cp:lastModifiedBy>Sra paz</cp:lastModifiedBy>
  <cp:revision>5</cp:revision>
  <dcterms:created xsi:type="dcterms:W3CDTF">2020-08-14T03:36:14Z</dcterms:created>
  <dcterms:modified xsi:type="dcterms:W3CDTF">2020-08-14T13:37:07Z</dcterms:modified>
</cp:coreProperties>
</file>