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7" r:id="rId2"/>
    <p:sldId id="296" r:id="rId3"/>
    <p:sldId id="322" r:id="rId4"/>
    <p:sldId id="315" r:id="rId5"/>
    <p:sldId id="317" r:id="rId6"/>
    <p:sldId id="321" r:id="rId7"/>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30" name="Date Placeholder 29"/>
          <p:cNvSpPr>
            <a:spLocks noGrp="1"/>
          </p:cNvSpPr>
          <p:nvPr>
            <p:ph type="dt" sz="half" idx="10"/>
          </p:nvPr>
        </p:nvSpPr>
        <p:spPr/>
        <p:txBody>
          <a:bodyPr/>
          <a:lstStyle/>
          <a:p>
            <a:fld id="{AA08E29D-F491-4A8B-AEA5-A94B4F656CE8}" type="datetimeFigureOut">
              <a:rPr lang="es-CL" smtClean="0"/>
              <a:t>30-06-2020</a:t>
            </a:fld>
            <a:endParaRPr lang="es-CL"/>
          </a:p>
        </p:txBody>
      </p:sp>
      <p:sp>
        <p:nvSpPr>
          <p:cNvPr id="19" name="Footer Placeholder 18"/>
          <p:cNvSpPr>
            <a:spLocks noGrp="1"/>
          </p:cNvSpPr>
          <p:nvPr>
            <p:ph type="ftr" sz="quarter" idx="11"/>
          </p:nvPr>
        </p:nvSpPr>
        <p:spPr/>
        <p:txBody>
          <a:bodyPr/>
          <a:lstStyle/>
          <a:p>
            <a:endParaRPr lang="es-CL"/>
          </a:p>
        </p:txBody>
      </p:sp>
      <p:sp>
        <p:nvSpPr>
          <p:cNvPr id="27" name="Slide Number Placeholder 26"/>
          <p:cNvSpPr>
            <a:spLocks noGrp="1"/>
          </p:cNvSpPr>
          <p:nvPr>
            <p:ph type="sldNum" sz="quarter" idx="12"/>
          </p:nvPr>
        </p:nvSpPr>
        <p:spPr/>
        <p:txBody>
          <a:bodyPr/>
          <a:lstStyle/>
          <a:p>
            <a:fld id="{D7D1A486-94F2-467C-A580-D661D4182E85}" type="slidenum">
              <a:rPr lang="es-CL" smtClean="0"/>
              <a:t>‹Nº›</a:t>
            </a:fld>
            <a:endParaRPr lang="es-C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AA08E29D-F491-4A8B-AEA5-A94B4F656CE8}" type="datetimeFigureOut">
              <a:rPr lang="es-CL" smtClean="0"/>
              <a:t>30-06-2020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AA08E29D-F491-4A8B-AEA5-A94B4F656CE8}" type="datetimeFigureOut">
              <a:rPr lang="es-CL" smtClean="0"/>
              <a:t>30-06-2020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AA08E29D-F491-4A8B-AEA5-A94B4F656CE8}" type="datetimeFigureOut">
              <a:rPr lang="es-CL" smtClean="0"/>
              <a:t>30-06-2020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4" name="Date Placeholder 3"/>
          <p:cNvSpPr>
            <a:spLocks noGrp="1"/>
          </p:cNvSpPr>
          <p:nvPr>
            <p:ph type="dt" sz="half" idx="10"/>
          </p:nvPr>
        </p:nvSpPr>
        <p:spPr/>
        <p:txBody>
          <a:bodyPr/>
          <a:lstStyle/>
          <a:p>
            <a:fld id="{AA08E29D-F491-4A8B-AEA5-A94B4F656CE8}" type="datetimeFigureOut">
              <a:rPr lang="es-CL" smtClean="0"/>
              <a:t>30-06-2020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‹Nº›</a:t>
            </a:fld>
            <a:endParaRPr lang="es-C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Date Placeholder 4"/>
          <p:cNvSpPr>
            <a:spLocks noGrp="1"/>
          </p:cNvSpPr>
          <p:nvPr>
            <p:ph type="dt" sz="half" idx="10"/>
          </p:nvPr>
        </p:nvSpPr>
        <p:spPr/>
        <p:txBody>
          <a:bodyPr/>
          <a:lstStyle/>
          <a:p>
            <a:fld id="{AA08E29D-F491-4A8B-AEA5-A94B4F656CE8}" type="datetimeFigureOut">
              <a:rPr lang="es-CL" smtClean="0"/>
              <a:t>30-06-2020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Date Placeholder 6"/>
          <p:cNvSpPr>
            <a:spLocks noGrp="1"/>
          </p:cNvSpPr>
          <p:nvPr>
            <p:ph type="dt" sz="half" idx="10"/>
          </p:nvPr>
        </p:nvSpPr>
        <p:spPr/>
        <p:txBody>
          <a:bodyPr/>
          <a:lstStyle/>
          <a:p>
            <a:fld id="{AA08E29D-F491-4A8B-AEA5-A94B4F656CE8}" type="datetimeFigureOut">
              <a:rPr lang="es-CL" smtClean="0"/>
              <a:t>30-06-2020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a:t>Haga clic para modificar el estilo de título del patrón</a:t>
            </a:r>
            <a:endParaRPr kumimoji="0" lang="en-US"/>
          </a:p>
        </p:txBody>
      </p:sp>
      <p:sp>
        <p:nvSpPr>
          <p:cNvPr id="3" name="Date Placeholder 2"/>
          <p:cNvSpPr>
            <a:spLocks noGrp="1"/>
          </p:cNvSpPr>
          <p:nvPr>
            <p:ph type="dt" sz="half" idx="10"/>
          </p:nvPr>
        </p:nvSpPr>
        <p:spPr/>
        <p:txBody>
          <a:bodyPr/>
          <a:lstStyle/>
          <a:p>
            <a:fld id="{AA08E29D-F491-4A8B-AEA5-A94B4F656CE8}" type="datetimeFigureOut">
              <a:rPr lang="es-CL" smtClean="0"/>
              <a:t>30-06-2020</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08E29D-F491-4A8B-AEA5-A94B4F656CE8}" type="datetimeFigureOut">
              <a:rPr lang="es-CL" smtClean="0"/>
              <a:t>30-06-2020</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Date Placeholder 4"/>
          <p:cNvSpPr>
            <a:spLocks noGrp="1"/>
          </p:cNvSpPr>
          <p:nvPr>
            <p:ph type="dt" sz="half" idx="10"/>
          </p:nvPr>
        </p:nvSpPr>
        <p:spPr/>
        <p:txBody>
          <a:bodyPr/>
          <a:lstStyle/>
          <a:p>
            <a:fld id="{AA08E29D-F491-4A8B-AEA5-A94B4F656CE8}" type="datetimeFigureOut">
              <a:rPr lang="es-CL" smtClean="0"/>
              <a:t>30-06-2020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5" name="Date Placeholder 4"/>
          <p:cNvSpPr>
            <a:spLocks noGrp="1"/>
          </p:cNvSpPr>
          <p:nvPr>
            <p:ph type="dt" sz="half" idx="10"/>
          </p:nvPr>
        </p:nvSpPr>
        <p:spPr/>
        <p:txBody>
          <a:bodyPr/>
          <a:lstStyle/>
          <a:p>
            <a:fld id="{AA08E29D-F491-4A8B-AEA5-A94B4F656CE8}" type="datetimeFigureOut">
              <a:rPr lang="es-CL" smtClean="0"/>
              <a:t>30-06-2020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a:xfrm>
            <a:off x="8077200" y="6356350"/>
            <a:ext cx="609600" cy="365125"/>
          </a:xfrm>
        </p:spPr>
        <p:txBody>
          <a:bodyPr/>
          <a:lstStyle/>
          <a:p>
            <a:fld id="{D7D1A486-94F2-467C-A580-D661D4182E85}" type="slidenum">
              <a:rPr lang="es-CL" smtClean="0"/>
              <a:t>‹Nº›</a:t>
            </a:fld>
            <a:endParaRPr lang="es-CL"/>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08E29D-F491-4A8B-AEA5-A94B4F656CE8}" type="datetimeFigureOut">
              <a:rPr lang="es-CL" smtClean="0"/>
              <a:t>30-06-2020</a:t>
            </a:fld>
            <a:endParaRPr lang="es-CL"/>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CL"/>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7D1A486-94F2-467C-A580-D661D4182E85}" type="slidenum">
              <a:rPr lang="es-CL" smtClean="0"/>
              <a:t>‹Nº›</a:t>
            </a:fld>
            <a:endParaRPr lang="es-CL"/>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jpeg"/><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0" y="765175"/>
            <a:ext cx="7851775" cy="935038"/>
          </a:xfrm>
        </p:spPr>
        <p:txBody>
          <a:bodyPr>
            <a:normAutofit fontScale="90000"/>
          </a:bodyPr>
          <a:lstStyle/>
          <a:p>
            <a:pPr algn="l"/>
            <a:r>
              <a:rPr lang="es-CL" sz="3600" dirty="0"/>
              <a:t>Profesor: Felipe Campos Romero </a:t>
            </a:r>
            <a:br>
              <a:rPr lang="es-CL" sz="3600" dirty="0"/>
            </a:br>
            <a:r>
              <a:rPr lang="es-CL" sz="3600" dirty="0">
                <a:effectLst/>
              </a:rPr>
              <a:t>Asignatura: Recepción y Almacenaje de Insumos.</a:t>
            </a:r>
            <a:endParaRPr lang="es-CL" sz="3600" dirty="0"/>
          </a:p>
        </p:txBody>
      </p:sp>
      <p:sp>
        <p:nvSpPr>
          <p:cNvPr id="3" name="2 Subtítulo"/>
          <p:cNvSpPr>
            <a:spLocks noGrp="1"/>
          </p:cNvSpPr>
          <p:nvPr>
            <p:ph type="subTitle" idx="4294967295"/>
          </p:nvPr>
        </p:nvSpPr>
        <p:spPr>
          <a:xfrm>
            <a:off x="0" y="1988840"/>
            <a:ext cx="7854950" cy="4248448"/>
          </a:xfrm>
        </p:spPr>
        <p:txBody>
          <a:bodyPr>
            <a:normAutofit fontScale="62500" lnSpcReduction="20000"/>
          </a:bodyPr>
          <a:lstStyle/>
          <a:p>
            <a:r>
              <a:rPr lang="es-ES_tradnl" sz="2400" b="1" dirty="0">
                <a:latin typeface="Times New Roman" pitchFamily="18" charset="0"/>
                <a:cs typeface="Times New Roman" pitchFamily="18" charset="0"/>
              </a:rPr>
              <a:t>GUÍA 9 TRABAJO DE RECEPCION Y ALMACEJE DE INSUMOS </a:t>
            </a:r>
          </a:p>
          <a:p>
            <a:r>
              <a:rPr lang="es-ES_tradnl" sz="2400" b="1" dirty="0">
                <a:latin typeface="Times New Roman" pitchFamily="18" charset="0"/>
                <a:cs typeface="Times New Roman" pitchFamily="18" charset="0"/>
              </a:rPr>
              <a:t>3RO MEDIO</a:t>
            </a:r>
            <a:endParaRPr lang="es-CL" sz="2400" dirty="0">
              <a:latin typeface="Times New Roman" pitchFamily="18" charset="0"/>
              <a:cs typeface="Times New Roman" pitchFamily="18" charset="0"/>
            </a:endParaRPr>
          </a:p>
          <a:p>
            <a:r>
              <a:rPr lang="es-ES_tradnl" sz="2400" b="1" dirty="0">
                <a:latin typeface="Times New Roman" pitchFamily="18" charset="0"/>
                <a:cs typeface="Times New Roman" pitchFamily="18" charset="0"/>
              </a:rPr>
              <a:t> </a:t>
            </a:r>
            <a:endParaRPr lang="es-CL" sz="2400" dirty="0">
              <a:latin typeface="Times New Roman" pitchFamily="18" charset="0"/>
              <a:cs typeface="Times New Roman" pitchFamily="18" charset="0"/>
            </a:endParaRPr>
          </a:p>
          <a:p>
            <a:r>
              <a:rPr lang="es-ES_tradnl" sz="2400" b="1" dirty="0">
                <a:latin typeface="Times New Roman" pitchFamily="18" charset="0"/>
                <a:cs typeface="Times New Roman" pitchFamily="18" charset="0"/>
              </a:rPr>
              <a:t>Profesor: FELIPE CAMPOS R</a:t>
            </a:r>
            <a:endParaRPr lang="es-CL" sz="2400" dirty="0">
              <a:latin typeface="Times New Roman" pitchFamily="18" charset="0"/>
              <a:cs typeface="Times New Roman" pitchFamily="18" charset="0"/>
            </a:endParaRPr>
          </a:p>
          <a:p>
            <a:r>
              <a:rPr lang="es-ES_tradnl" sz="2400" b="1" dirty="0">
                <a:latin typeface="Times New Roman" pitchFamily="18" charset="0"/>
                <a:cs typeface="Times New Roman" pitchFamily="18" charset="0"/>
              </a:rPr>
              <a:t>Fecha: Semana 12, del</a:t>
            </a:r>
            <a:r>
              <a:rPr lang="es-ES_tradnl" b="1" dirty="0">
                <a:latin typeface="Times New Roman" panose="02020603050405020304" pitchFamily="18" charset="0"/>
                <a:cs typeface="Times New Roman" panose="02020603050405020304" pitchFamily="18" charset="0"/>
              </a:rPr>
              <a:t> 30 de junio al 3 de Julio de 2020</a:t>
            </a:r>
            <a:endParaRPr lang="es-CL" sz="2400" dirty="0">
              <a:latin typeface="Times New Roman" panose="02020603050405020304" pitchFamily="18" charset="0"/>
              <a:cs typeface="Times New Roman" pitchFamily="18" charset="0"/>
            </a:endParaRPr>
          </a:p>
          <a:p>
            <a:r>
              <a:rPr lang="es-ES_tradnl" sz="2400" b="1" dirty="0">
                <a:latin typeface="Times New Roman" pitchFamily="18" charset="0"/>
                <a:cs typeface="Times New Roman" pitchFamily="18" charset="0"/>
              </a:rPr>
              <a:t>Alumno:                                                                         Curso:</a:t>
            </a:r>
            <a:endParaRPr lang="es-CL" sz="2400" dirty="0">
              <a:latin typeface="Times New Roman" pitchFamily="18" charset="0"/>
              <a:cs typeface="Times New Roman" pitchFamily="18" charset="0"/>
            </a:endParaRPr>
          </a:p>
          <a:p>
            <a:endParaRPr lang="es-CL" sz="2400" dirty="0">
              <a:latin typeface="Times New Roman" pitchFamily="18" charset="0"/>
              <a:cs typeface="Times New Roman" pitchFamily="18" charset="0"/>
            </a:endParaRPr>
          </a:p>
          <a:p>
            <a:pPr algn="just"/>
            <a:r>
              <a:rPr lang="es-ES_tradnl" sz="2400" b="1" dirty="0">
                <a:latin typeface="Times New Roman" pitchFamily="18" charset="0"/>
                <a:cs typeface="Times New Roman" pitchFamily="18" charset="0"/>
              </a:rPr>
              <a:t>OA6 </a:t>
            </a:r>
            <a:r>
              <a:rPr lang="es-ES_tradnl" sz="2400" dirty="0">
                <a:latin typeface="Times New Roman" pitchFamily="18" charset="0"/>
                <a:cs typeface="Times New Roman" pitchFamily="18" charset="0"/>
              </a:rPr>
              <a:t>Explicación del Concepto de Inventario para conocer y tener un control exhaustivo de las mercaderías e insumos que posee una organización</a:t>
            </a:r>
          </a:p>
          <a:p>
            <a:pPr algn="just"/>
            <a:endParaRPr lang="es-CL" sz="2400" dirty="0">
              <a:latin typeface="Times New Roman" pitchFamily="18" charset="0"/>
              <a:cs typeface="Times New Roman" pitchFamily="18" charset="0"/>
            </a:endParaRPr>
          </a:p>
          <a:p>
            <a:pPr algn="just"/>
            <a:r>
              <a:rPr lang="es-ES_tradnl" sz="2400" b="1" dirty="0">
                <a:latin typeface="Times New Roman" pitchFamily="18" charset="0"/>
                <a:cs typeface="Times New Roman" pitchFamily="18" charset="0"/>
              </a:rPr>
              <a:t>OBJETIVO</a:t>
            </a:r>
            <a:r>
              <a:rPr lang="es-ES_tradnl" sz="2400" dirty="0">
                <a:latin typeface="Times New Roman" pitchFamily="18" charset="0"/>
                <a:cs typeface="Times New Roman" pitchFamily="18" charset="0"/>
              </a:rPr>
              <a:t> </a:t>
            </a:r>
            <a:r>
              <a:rPr lang="es-ES_tradnl" sz="2400" b="1" dirty="0">
                <a:latin typeface="Times New Roman" pitchFamily="18" charset="0"/>
                <a:cs typeface="Times New Roman" pitchFamily="18" charset="0"/>
              </a:rPr>
              <a:t>DE LAS CLASES</a:t>
            </a:r>
            <a:r>
              <a:rPr lang="es-ES_tradnl" sz="2400" dirty="0">
                <a:latin typeface="Times New Roman" pitchFamily="18" charset="0"/>
                <a:cs typeface="Times New Roman" pitchFamily="18" charset="0"/>
              </a:rPr>
              <a:t>: Conocer el concepto y definición de inventarios y los tipos que existen y la importancia relevancia que tiene junto con el almacenamiento de los insumos en una organización.</a:t>
            </a:r>
          </a:p>
          <a:p>
            <a:pPr algn="just"/>
            <a:endParaRPr lang="es-CL" sz="2400" dirty="0">
              <a:latin typeface="Times New Roman" pitchFamily="18" charset="0"/>
              <a:cs typeface="Times New Roman" pitchFamily="18" charset="0"/>
            </a:endParaRPr>
          </a:p>
          <a:p>
            <a:pPr marL="0" indent="0" algn="ctr">
              <a:buNone/>
            </a:pPr>
            <a:r>
              <a:rPr lang="es-CL" sz="2400" b="1" dirty="0">
                <a:latin typeface="Times New Roman" pitchFamily="18" charset="0"/>
                <a:cs typeface="Times New Roman" pitchFamily="18" charset="0"/>
              </a:rPr>
              <a:t>Tema:</a:t>
            </a:r>
          </a:p>
          <a:p>
            <a:pPr algn="ctr"/>
            <a:r>
              <a:rPr lang="es-CL" sz="4400" b="1" dirty="0">
                <a:latin typeface="Times New Roman" pitchFamily="18" charset="0"/>
                <a:cs typeface="Times New Roman" pitchFamily="18" charset="0"/>
              </a:rPr>
              <a:t>Inventario</a:t>
            </a:r>
          </a:p>
        </p:txBody>
      </p:sp>
      <p:graphicFrame>
        <p:nvGraphicFramePr>
          <p:cNvPr id="4" name="3 Objeto"/>
          <p:cNvGraphicFramePr>
            <a:graphicFrameLocks noChangeAspect="1"/>
          </p:cNvGraphicFramePr>
          <p:nvPr>
            <p:extLst>
              <p:ext uri="{D42A27DB-BD31-4B8C-83A1-F6EECF244321}">
                <p14:modId xmlns:p14="http://schemas.microsoft.com/office/powerpoint/2010/main" val="1676812731"/>
              </p:ext>
            </p:extLst>
          </p:nvPr>
        </p:nvGraphicFramePr>
        <p:xfrm>
          <a:off x="7671623" y="116632"/>
          <a:ext cx="1296144" cy="1350528"/>
        </p:xfrm>
        <a:graphic>
          <a:graphicData uri="http://schemas.openxmlformats.org/presentationml/2006/ole">
            <mc:AlternateContent xmlns:mc="http://schemas.openxmlformats.org/markup-compatibility/2006">
              <mc:Choice xmlns:v="urn:schemas-microsoft-com:vml" Requires="v">
                <p:oleObj spid="_x0000_s1056" r:id="rId3" imgW="11725275" imgH="16811625" progId="">
                  <p:embed/>
                </p:oleObj>
              </mc:Choice>
              <mc:Fallback>
                <p:oleObj r:id="rId3" imgW="11725275" imgH="16811625" progId="">
                  <p:embed/>
                  <p:pic>
                    <p:nvPicPr>
                      <p:cNvPr id="0" name="3 Objet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71623" y="116632"/>
                        <a:ext cx="1296144" cy="1350528"/>
                      </a:xfrm>
                      <a:prstGeom prst="rect">
                        <a:avLst/>
                      </a:prstGeom>
                      <a:noFill/>
                      <a:ln>
                        <a:noFill/>
                      </a:ln>
                    </p:spPr>
                  </p:pic>
                </p:oleObj>
              </mc:Fallback>
            </mc:AlternateContent>
          </a:graphicData>
        </a:graphic>
      </p:graphicFrame>
      <p:pic>
        <p:nvPicPr>
          <p:cNvPr id="6" name="5 Imagen" descr="No hay ninguna descripción de la foto disponible."/>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20272" y="5517232"/>
            <a:ext cx="1980565" cy="1190625"/>
          </a:xfrm>
          <a:prstGeom prst="rect">
            <a:avLst/>
          </a:prstGeom>
          <a:noFill/>
          <a:ln>
            <a:noFill/>
          </a:ln>
        </p:spPr>
      </p:pic>
    </p:spTree>
    <p:extLst>
      <p:ext uri="{BB962C8B-B14F-4D97-AF65-F5344CB8AC3E}">
        <p14:creationId xmlns:p14="http://schemas.microsoft.com/office/powerpoint/2010/main" val="914581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935038" y="765175"/>
            <a:ext cx="8208962" cy="576263"/>
          </a:xfrm>
        </p:spPr>
        <p:txBody>
          <a:bodyPr>
            <a:normAutofit fontScale="90000"/>
          </a:bodyPr>
          <a:lstStyle/>
          <a:p>
            <a:pPr algn="l"/>
            <a:r>
              <a:rPr lang="es-CL" sz="3600" dirty="0">
                <a:effectLst/>
              </a:rPr>
              <a:t> </a:t>
            </a:r>
            <a:br>
              <a:rPr lang="es-CL" sz="3600" dirty="0">
                <a:effectLst/>
              </a:rPr>
            </a:br>
            <a:r>
              <a:rPr lang="es-CL" sz="3100" dirty="0">
                <a:effectLst/>
              </a:rPr>
              <a:t>Asignatura: Recepción y Almacenaje </a:t>
            </a:r>
            <a:r>
              <a:rPr lang="es-CL" sz="3200" dirty="0">
                <a:effectLst/>
              </a:rPr>
              <a:t>de</a:t>
            </a:r>
            <a:r>
              <a:rPr lang="es-CL" sz="3100" dirty="0">
                <a:effectLst/>
              </a:rPr>
              <a:t> Insumos.</a:t>
            </a:r>
            <a:br>
              <a:rPr lang="es-CL" sz="3100" dirty="0">
                <a:effectLst/>
              </a:rPr>
            </a:br>
            <a:r>
              <a:rPr lang="es-CL" sz="3100" dirty="0">
                <a:effectLst/>
              </a:rPr>
              <a:t>Tema: </a:t>
            </a:r>
            <a:r>
              <a:rPr lang="es-CL" sz="3100" dirty="0"/>
              <a:t>Inventario</a:t>
            </a:r>
            <a:endParaRPr lang="es-CL" sz="3100" dirty="0">
              <a:effectLst/>
            </a:endParaRPr>
          </a:p>
        </p:txBody>
      </p:sp>
      <p:sp>
        <p:nvSpPr>
          <p:cNvPr id="3" name="2 Subtítulo"/>
          <p:cNvSpPr>
            <a:spLocks noGrp="1"/>
          </p:cNvSpPr>
          <p:nvPr>
            <p:ph type="subTitle" idx="4294967295"/>
          </p:nvPr>
        </p:nvSpPr>
        <p:spPr>
          <a:xfrm>
            <a:off x="0" y="1557338"/>
            <a:ext cx="9036496" cy="4967287"/>
          </a:xfrm>
          <a:noFill/>
        </p:spPr>
        <p:txBody>
          <a:bodyPr>
            <a:noAutofit/>
          </a:bodyPr>
          <a:lstStyle/>
          <a:p>
            <a:pPr algn="just"/>
            <a:r>
              <a:rPr lang="es-CL" sz="1600" dirty="0">
                <a:latin typeface="Times New Roman" pitchFamily="18" charset="0"/>
                <a:cs typeface="Times New Roman" pitchFamily="18" charset="0"/>
              </a:rPr>
              <a:t>El </a:t>
            </a:r>
            <a:r>
              <a:rPr lang="es-CL" sz="1600" b="1" dirty="0">
                <a:latin typeface="Times New Roman" pitchFamily="18" charset="0"/>
                <a:cs typeface="Times New Roman" pitchFamily="18" charset="0"/>
              </a:rPr>
              <a:t>significado de inventario</a:t>
            </a:r>
            <a:r>
              <a:rPr lang="es-CL" sz="1600" dirty="0">
                <a:latin typeface="Times New Roman" pitchFamily="18" charset="0"/>
                <a:cs typeface="Times New Roman" pitchFamily="18" charset="0"/>
              </a:rPr>
              <a:t> es el conjunto de artículos o mercancías que se acumulan en el almacén pendientes de ser utilizados en el proceso productivo o comercializados. Otra </a:t>
            </a:r>
            <a:r>
              <a:rPr lang="es-CL" sz="1600" b="1" dirty="0">
                <a:latin typeface="Times New Roman" pitchFamily="18" charset="0"/>
                <a:cs typeface="Times New Roman" pitchFamily="18" charset="0"/>
              </a:rPr>
              <a:t>definición de inventario</a:t>
            </a:r>
            <a:r>
              <a:rPr lang="es-CL" sz="1600" dirty="0">
                <a:latin typeface="Times New Roman" pitchFamily="18" charset="0"/>
                <a:cs typeface="Times New Roman" pitchFamily="18" charset="0"/>
              </a:rPr>
              <a:t> vinculada al ámbito económico es la relación ordenada de bienes de una organización o persona, en la que además de los stocks, se incluyen también otra clase de bienes. También el documento que recoge la relación de dicho artículos se le conoce como inventario.</a:t>
            </a:r>
          </a:p>
          <a:p>
            <a:pPr algn="just"/>
            <a:r>
              <a:rPr lang="es-CL" sz="1600" dirty="0">
                <a:latin typeface="Times New Roman" pitchFamily="18" charset="0"/>
                <a:cs typeface="Times New Roman" pitchFamily="18" charset="0"/>
              </a:rPr>
              <a:t>El </a:t>
            </a:r>
            <a:r>
              <a:rPr lang="es-CL" sz="1600" b="1" dirty="0">
                <a:latin typeface="Times New Roman" pitchFamily="18" charset="0"/>
                <a:cs typeface="Times New Roman" pitchFamily="18" charset="0"/>
              </a:rPr>
              <a:t>concepto inventario</a:t>
            </a:r>
            <a:r>
              <a:rPr lang="es-CL" sz="1600" dirty="0">
                <a:latin typeface="Times New Roman" pitchFamily="18" charset="0"/>
                <a:cs typeface="Times New Roman" pitchFamily="18" charset="0"/>
              </a:rPr>
              <a:t> o stock resulta muy importante en las empresas con el propósito de que las demandas de los consumidores sean atendidas sin esperadas, y para que no se vea interrumpido el proceso productivo ante la falta de materias primas. Pueden considerarse como una herramienta reguladora que mantiene el equilibrio entre los flujos reales de entrada y los de salida.</a:t>
            </a:r>
          </a:p>
          <a:p>
            <a:pPr marL="0" indent="0" algn="just">
              <a:buNone/>
            </a:pPr>
            <a:r>
              <a:rPr lang="es-CL" sz="1600" dirty="0">
                <a:latin typeface="Times New Roman" pitchFamily="18" charset="0"/>
                <a:cs typeface="Times New Roman" pitchFamily="18" charset="0"/>
              </a:rPr>
              <a:t>Si una empresa es comercial, siempre su sustento es la compra y venta, es decir el intercambio de bienes y también de servicios. Con el inventario </a:t>
            </a:r>
            <a:r>
              <a:rPr lang="es-CL" sz="1600" b="1" dirty="0">
                <a:latin typeface="Times New Roman" pitchFamily="18" charset="0"/>
                <a:cs typeface="Times New Roman" pitchFamily="18" charset="0"/>
              </a:rPr>
              <a:t>la empresa lleva un control exhaustivo de mercadería</a:t>
            </a:r>
            <a:r>
              <a:rPr lang="es-CL" sz="1600" dirty="0">
                <a:latin typeface="Times New Roman" pitchFamily="18" charset="0"/>
                <a:cs typeface="Times New Roman" pitchFamily="18" charset="0"/>
              </a:rPr>
              <a:t> mientras transcurre el período comercial, y al final de éste tiene el «balance final», ese balance es comparable con el de otros años y sirve para sacar conclusiones y de ahí tomar determinadas acciones dependiendo del resultado. Cuando los bienes están contándose para determinado período económico, es necesario que figuren en el grupo de «Activo Circulante», esto quiere decir que es toda la mercadería al costo que está en manos de una empresa.</a:t>
            </a:r>
          </a:p>
          <a:p>
            <a:pPr marL="0" indent="0" algn="just">
              <a:buNone/>
            </a:pPr>
            <a:r>
              <a:rPr lang="es-CL" sz="1600" dirty="0">
                <a:latin typeface="Times New Roman" pitchFamily="18" charset="0"/>
                <a:cs typeface="Times New Roman" pitchFamily="18" charset="0"/>
              </a:rPr>
              <a:t>El concepto de inventario </a:t>
            </a:r>
            <a:r>
              <a:rPr lang="es-CL" sz="1600" b="1" dirty="0">
                <a:latin typeface="Times New Roman" pitchFamily="18" charset="0"/>
                <a:cs typeface="Times New Roman" pitchFamily="18" charset="0"/>
              </a:rPr>
              <a:t>tiene que ver con la contabilidad</a:t>
            </a:r>
            <a:r>
              <a:rPr lang="es-CL" sz="1600" dirty="0">
                <a:latin typeface="Times New Roman" pitchFamily="18" charset="0"/>
                <a:cs typeface="Times New Roman" pitchFamily="18" charset="0"/>
              </a:rPr>
              <a:t>, que es un sistema de control y registro de ganancias (ingresos y egresos), tanto como operaciones económicas, en este caso realizadas por una empresa o asociación, refleja los movimientos financieros que éstas realicen.</a:t>
            </a:r>
          </a:p>
          <a:p>
            <a:endParaRPr lang="es-CL" sz="1600" dirty="0">
              <a:latin typeface="Times New Roman" pitchFamily="18" charset="0"/>
              <a:cs typeface="Times New Roman" pitchFamily="18" charset="0"/>
            </a:endParaRPr>
          </a:p>
        </p:txBody>
      </p:sp>
      <p:graphicFrame>
        <p:nvGraphicFramePr>
          <p:cNvPr id="4" name="3 Objeto"/>
          <p:cNvGraphicFramePr>
            <a:graphicFrameLocks noChangeAspect="1"/>
          </p:cNvGraphicFramePr>
          <p:nvPr>
            <p:extLst>
              <p:ext uri="{D42A27DB-BD31-4B8C-83A1-F6EECF244321}">
                <p14:modId xmlns:p14="http://schemas.microsoft.com/office/powerpoint/2010/main" val="2252976152"/>
              </p:ext>
            </p:extLst>
          </p:nvPr>
        </p:nvGraphicFramePr>
        <p:xfrm>
          <a:off x="8172400" y="116632"/>
          <a:ext cx="868362" cy="904875"/>
        </p:xfrm>
        <a:graphic>
          <a:graphicData uri="http://schemas.openxmlformats.org/presentationml/2006/ole">
            <mc:AlternateContent xmlns:mc="http://schemas.openxmlformats.org/markup-compatibility/2006">
              <mc:Choice xmlns:v="urn:schemas-microsoft-com:vml" Requires="v">
                <p:oleObj spid="_x0000_s2082" r:id="rId3" imgW="11725275" imgH="16811625" progId="">
                  <p:embed/>
                </p:oleObj>
              </mc:Choice>
              <mc:Fallback>
                <p:oleObj r:id="rId3" imgW="11725275" imgH="16811625" progId="">
                  <p:embed/>
                  <p:pic>
                    <p:nvPicPr>
                      <p:cNvPr id="0" name="3 Objet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72400" y="116632"/>
                        <a:ext cx="868362"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55663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935038" y="765175"/>
            <a:ext cx="8208962" cy="576263"/>
          </a:xfrm>
        </p:spPr>
        <p:txBody>
          <a:bodyPr>
            <a:normAutofit fontScale="90000"/>
          </a:bodyPr>
          <a:lstStyle/>
          <a:p>
            <a:pPr algn="l"/>
            <a:r>
              <a:rPr lang="es-CL" sz="3600" dirty="0">
                <a:effectLst/>
              </a:rPr>
              <a:t> </a:t>
            </a:r>
            <a:br>
              <a:rPr lang="es-CL" sz="3600" dirty="0">
                <a:effectLst/>
              </a:rPr>
            </a:br>
            <a:r>
              <a:rPr lang="es-CL" sz="3100" dirty="0">
                <a:effectLst/>
              </a:rPr>
              <a:t>Asignatura: Recepción y Almacenaje </a:t>
            </a:r>
            <a:r>
              <a:rPr lang="es-CL" sz="3200" dirty="0">
                <a:effectLst/>
              </a:rPr>
              <a:t>de</a:t>
            </a:r>
            <a:r>
              <a:rPr lang="es-CL" sz="3100" dirty="0">
                <a:effectLst/>
              </a:rPr>
              <a:t> Insumos.</a:t>
            </a:r>
            <a:br>
              <a:rPr lang="es-CL" sz="3100" dirty="0">
                <a:effectLst/>
              </a:rPr>
            </a:br>
            <a:r>
              <a:rPr lang="es-CL" sz="3100" dirty="0">
                <a:effectLst/>
              </a:rPr>
              <a:t>Tema: </a:t>
            </a:r>
            <a:r>
              <a:rPr lang="es-CL" sz="3100" dirty="0"/>
              <a:t>Inventario</a:t>
            </a:r>
            <a:endParaRPr lang="es-CL" sz="3100" dirty="0">
              <a:effectLst/>
            </a:endParaRPr>
          </a:p>
        </p:txBody>
      </p:sp>
      <p:sp>
        <p:nvSpPr>
          <p:cNvPr id="3" name="2 Subtítulo"/>
          <p:cNvSpPr>
            <a:spLocks noGrp="1"/>
          </p:cNvSpPr>
          <p:nvPr>
            <p:ph type="subTitle" idx="4294967295"/>
          </p:nvPr>
        </p:nvSpPr>
        <p:spPr>
          <a:xfrm>
            <a:off x="0" y="1557338"/>
            <a:ext cx="9036496" cy="4967287"/>
          </a:xfrm>
          <a:noFill/>
        </p:spPr>
        <p:txBody>
          <a:bodyPr>
            <a:noAutofit/>
          </a:bodyPr>
          <a:lstStyle/>
          <a:p>
            <a:pPr marL="0" indent="0" algn="just">
              <a:buNone/>
            </a:pPr>
            <a:r>
              <a:rPr lang="es-CL" sz="1600" dirty="0"/>
              <a:t>La relación directa entre el inventario y la contabilidad es el núcleo central del comercio. Las empresas antes mencionadas como comerciales deben llevar sin falta un tenaz control en sus operaciones, el inventario brinda información resumida y también concreta sobre las acciones de compra y venta de bienes o servicios.</a:t>
            </a:r>
          </a:p>
          <a:p>
            <a:pPr marL="0" indent="0">
              <a:buNone/>
            </a:pPr>
            <a:r>
              <a:rPr lang="es-CL" sz="1600" dirty="0"/>
              <a:t>La información concreta tiene pilares en los que se sustenta. Por ejemplo, cada inventario tiene en su interior:</a:t>
            </a:r>
          </a:p>
          <a:p>
            <a:pPr lvl="0"/>
            <a:r>
              <a:rPr lang="es-CL" sz="1600" dirty="0"/>
              <a:t>El inventario inicial, ahí se comienza a colocar la valoración de la mercancía que se tiene cuando se empieza el período contable.</a:t>
            </a:r>
          </a:p>
          <a:p>
            <a:pPr lvl="0"/>
            <a:r>
              <a:rPr lang="es-CL" sz="1600" dirty="0"/>
              <a:t>Las compras representan la mercancía adquirida por la empresa con el fin de comercializarla.</a:t>
            </a:r>
          </a:p>
          <a:p>
            <a:pPr lvl="0"/>
            <a:r>
              <a:rPr lang="es-CL" sz="1600" dirty="0"/>
              <a:t>Las devoluciones y los gastos de compras.</a:t>
            </a:r>
          </a:p>
          <a:p>
            <a:pPr lvl="0"/>
            <a:r>
              <a:rPr lang="es-CL" sz="1600" dirty="0"/>
              <a:t>Las ventas son el traspaso, en este caso, de un bien a otra persona tras el pago de un precio ya convenido.</a:t>
            </a:r>
          </a:p>
          <a:p>
            <a:pPr lvl="0"/>
            <a:r>
              <a:rPr lang="es-CL" sz="1600" dirty="0"/>
              <a:t>Devoluciones de ventas</a:t>
            </a:r>
          </a:p>
          <a:p>
            <a:pPr lvl="0"/>
            <a:r>
              <a:rPr lang="es-CL" sz="1600" dirty="0"/>
              <a:t>Mercancía en tránsito (son aquellas que están en camino a llegar a la empresa pero que no han arribado todavía).</a:t>
            </a:r>
          </a:p>
          <a:p>
            <a:pPr lvl="0"/>
            <a:r>
              <a:rPr lang="es-CL" sz="1600" dirty="0"/>
              <a:t>Mercancías en consignación que no pertenecen a la empresa, y por último</a:t>
            </a:r>
          </a:p>
          <a:p>
            <a:pPr lvl="0"/>
            <a:r>
              <a:rPr lang="es-CL" sz="1600" dirty="0"/>
              <a:t>El inventario final, que es un análisis comparativo de la mercancía al principio del período y al final del mismo, donde arroja resultados de ganancias y también de pérdidas registradas.</a:t>
            </a:r>
          </a:p>
          <a:p>
            <a:endParaRPr lang="es-CL" sz="1600" dirty="0">
              <a:latin typeface="Times New Roman" pitchFamily="18" charset="0"/>
              <a:cs typeface="Times New Roman" pitchFamily="18" charset="0"/>
            </a:endParaRPr>
          </a:p>
        </p:txBody>
      </p:sp>
      <p:graphicFrame>
        <p:nvGraphicFramePr>
          <p:cNvPr id="4" name="3 Objeto"/>
          <p:cNvGraphicFramePr>
            <a:graphicFrameLocks noChangeAspect="1"/>
          </p:cNvGraphicFramePr>
          <p:nvPr>
            <p:extLst>
              <p:ext uri="{D42A27DB-BD31-4B8C-83A1-F6EECF244321}">
                <p14:modId xmlns:p14="http://schemas.microsoft.com/office/powerpoint/2010/main" val="1306103330"/>
              </p:ext>
            </p:extLst>
          </p:nvPr>
        </p:nvGraphicFramePr>
        <p:xfrm>
          <a:off x="8172400" y="116632"/>
          <a:ext cx="868362" cy="904875"/>
        </p:xfrm>
        <a:graphic>
          <a:graphicData uri="http://schemas.openxmlformats.org/presentationml/2006/ole">
            <mc:AlternateContent xmlns:mc="http://schemas.openxmlformats.org/markup-compatibility/2006">
              <mc:Choice xmlns:v="urn:schemas-microsoft-com:vml" Requires="v">
                <p:oleObj spid="_x0000_s25610"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72400" y="116632"/>
                        <a:ext cx="868362"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82691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935038" y="765175"/>
            <a:ext cx="8208962" cy="576263"/>
          </a:xfrm>
        </p:spPr>
        <p:txBody>
          <a:bodyPr>
            <a:normAutofit fontScale="90000"/>
          </a:bodyPr>
          <a:lstStyle/>
          <a:p>
            <a:pPr algn="l"/>
            <a:r>
              <a:rPr lang="es-CL" sz="3600" dirty="0">
                <a:effectLst/>
              </a:rPr>
              <a:t> </a:t>
            </a:r>
            <a:br>
              <a:rPr lang="es-CL" sz="3600" dirty="0">
                <a:effectLst/>
              </a:rPr>
            </a:br>
            <a:r>
              <a:rPr lang="es-CL" sz="3100" dirty="0">
                <a:effectLst/>
              </a:rPr>
              <a:t>Asignatura: Recepción y Almacenaje </a:t>
            </a:r>
            <a:r>
              <a:rPr lang="es-CL" sz="3200" dirty="0">
                <a:effectLst/>
              </a:rPr>
              <a:t>de</a:t>
            </a:r>
            <a:r>
              <a:rPr lang="es-CL" sz="3100" dirty="0">
                <a:effectLst/>
              </a:rPr>
              <a:t> Insumos.</a:t>
            </a:r>
            <a:br>
              <a:rPr lang="es-CL" sz="3100" dirty="0">
                <a:effectLst/>
              </a:rPr>
            </a:br>
            <a:r>
              <a:rPr lang="es-CL" sz="3100" dirty="0">
                <a:effectLst/>
              </a:rPr>
              <a:t>Tema: </a:t>
            </a:r>
            <a:r>
              <a:rPr lang="es-CL" sz="3100" dirty="0"/>
              <a:t>Inventario</a:t>
            </a:r>
            <a:endParaRPr lang="es-CL" sz="3100" dirty="0">
              <a:effectLst/>
            </a:endParaRPr>
          </a:p>
        </p:txBody>
      </p:sp>
      <p:sp>
        <p:nvSpPr>
          <p:cNvPr id="3" name="2 Subtítulo"/>
          <p:cNvSpPr>
            <a:spLocks noGrp="1"/>
          </p:cNvSpPr>
          <p:nvPr>
            <p:ph type="subTitle" idx="4294967295"/>
          </p:nvPr>
        </p:nvSpPr>
        <p:spPr>
          <a:xfrm>
            <a:off x="0" y="1557338"/>
            <a:ext cx="8604448" cy="4967287"/>
          </a:xfrm>
          <a:noFill/>
        </p:spPr>
        <p:txBody>
          <a:bodyPr>
            <a:noAutofit/>
          </a:bodyPr>
          <a:lstStyle/>
          <a:p>
            <a:pPr marL="0" indent="0" algn="ctr">
              <a:buNone/>
            </a:pPr>
            <a:r>
              <a:rPr lang="es-CL" sz="1800" b="1" dirty="0"/>
              <a:t>Tipos de inventarios</a:t>
            </a:r>
          </a:p>
          <a:p>
            <a:pPr marL="0" indent="0">
              <a:buNone/>
            </a:pPr>
            <a:r>
              <a:rPr lang="es-CL" sz="1800" dirty="0"/>
              <a:t>El inventario puede ser de distintas maneras en función de una serie de parámetros:</a:t>
            </a:r>
          </a:p>
          <a:p>
            <a:pPr lvl="0" algn="just"/>
            <a:r>
              <a:rPr lang="es-CL" sz="1600" b="1" dirty="0"/>
              <a:t>Inventario de materias primas</a:t>
            </a:r>
            <a:r>
              <a:rPr lang="es-CL" sz="1600" dirty="0"/>
              <a:t>: está compuesto por aquellos materiales con los que se fabrican los productos, pero que aún no sido procesados.</a:t>
            </a:r>
          </a:p>
          <a:p>
            <a:pPr lvl="0" algn="just"/>
            <a:r>
              <a:rPr lang="es-CL" sz="1600" b="1" dirty="0"/>
              <a:t>Inventario de productos en proceso de fabricación</a:t>
            </a:r>
            <a:r>
              <a:rPr lang="es-CL" sz="1600" dirty="0"/>
              <a:t>: lo integran los bienes comprados por las compañías industriales. Su cuantificación se realiza por la cantidad de materiales, gastos de fabricación y mano de obra.</a:t>
            </a:r>
          </a:p>
          <a:p>
            <a:pPr lvl="0" algn="just"/>
            <a:r>
              <a:rPr lang="es-CL" sz="1600" b="1" dirty="0"/>
              <a:t>Inventario de productos terminados</a:t>
            </a:r>
            <a:r>
              <a:rPr lang="es-CL" sz="1600" dirty="0"/>
              <a:t>: los distintos bienes comprados por las compañías industriales, los cuales se transforman con el propósito de ser comercializados como artículos elaborados.</a:t>
            </a:r>
          </a:p>
          <a:p>
            <a:pPr lvl="0" algn="just"/>
            <a:r>
              <a:rPr lang="es-CL" sz="1600" b="1" dirty="0"/>
              <a:t>Inventario de suministros de fábrica</a:t>
            </a:r>
            <a:r>
              <a:rPr lang="es-CL" sz="1600" dirty="0"/>
              <a:t>: los materiales con los que se fabrican los productos, pero que no pueden ser cuantificados con exactitud.</a:t>
            </a:r>
          </a:p>
          <a:p>
            <a:pPr algn="just"/>
            <a:r>
              <a:rPr lang="es-CL" sz="1600" b="1" dirty="0"/>
              <a:t>Inventario de Mercancías: </a:t>
            </a:r>
            <a:r>
              <a:rPr lang="es-CL" sz="1600" dirty="0"/>
              <a:t>Lo constituyen todos aquellos bienes que le pertenecen a la empresa bien sea comercial o mercantil, los cuales los compran para luego venderlos sin ser modificados. En esta Cuenta se mostrarán todas las mercancías disponibles para la Venta. Las que tengan otras características y estén sujetas a condiciones particulares se deben mostrar en cuentas separadas, tales como las mercancías en camino (las que han sido compradas y no recibidas aún), las mercancías dadas en consignación o las mercancías pignoradas (aquellas que son propiedad de la empresa pero que han sido dadas a terceros en garantía de valor que ya ha sido recibido en efectivo u otros bienes).</a:t>
            </a:r>
          </a:p>
          <a:p>
            <a:pPr lvl="0"/>
            <a:endParaRPr lang="es-CL" sz="1800" dirty="0"/>
          </a:p>
        </p:txBody>
      </p:sp>
      <p:graphicFrame>
        <p:nvGraphicFramePr>
          <p:cNvPr id="4" name="3 Objeto"/>
          <p:cNvGraphicFramePr>
            <a:graphicFrameLocks noChangeAspect="1"/>
          </p:cNvGraphicFramePr>
          <p:nvPr>
            <p:extLst>
              <p:ext uri="{D42A27DB-BD31-4B8C-83A1-F6EECF244321}">
                <p14:modId xmlns:p14="http://schemas.microsoft.com/office/powerpoint/2010/main" val="2557396581"/>
              </p:ext>
            </p:extLst>
          </p:nvPr>
        </p:nvGraphicFramePr>
        <p:xfrm>
          <a:off x="8172400" y="116632"/>
          <a:ext cx="868362" cy="904875"/>
        </p:xfrm>
        <a:graphic>
          <a:graphicData uri="http://schemas.openxmlformats.org/presentationml/2006/ole">
            <mc:AlternateContent xmlns:mc="http://schemas.openxmlformats.org/markup-compatibility/2006">
              <mc:Choice xmlns:v="urn:schemas-microsoft-com:vml" Requires="v">
                <p:oleObj spid="_x0000_s16402"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72400" y="116632"/>
                        <a:ext cx="868362"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72259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935038" y="765175"/>
            <a:ext cx="8208962" cy="576263"/>
          </a:xfrm>
        </p:spPr>
        <p:txBody>
          <a:bodyPr>
            <a:normAutofit fontScale="90000"/>
          </a:bodyPr>
          <a:lstStyle/>
          <a:p>
            <a:pPr algn="l"/>
            <a:r>
              <a:rPr lang="es-CL" sz="3600" dirty="0">
                <a:effectLst/>
              </a:rPr>
              <a:t> </a:t>
            </a:r>
            <a:br>
              <a:rPr lang="es-CL" sz="3600" dirty="0">
                <a:effectLst/>
              </a:rPr>
            </a:br>
            <a:r>
              <a:rPr lang="es-CL" sz="3100" dirty="0">
                <a:effectLst/>
              </a:rPr>
              <a:t>Asignatura: Recepción y Almacenaje </a:t>
            </a:r>
            <a:r>
              <a:rPr lang="es-CL" sz="3200" dirty="0">
                <a:effectLst/>
              </a:rPr>
              <a:t>de</a:t>
            </a:r>
            <a:r>
              <a:rPr lang="es-CL" sz="3100" dirty="0">
                <a:effectLst/>
              </a:rPr>
              <a:t> Insumos.</a:t>
            </a:r>
            <a:br>
              <a:rPr lang="es-CL" sz="3100" dirty="0">
                <a:effectLst/>
              </a:rPr>
            </a:br>
            <a:r>
              <a:rPr lang="es-CL" sz="3100" dirty="0">
                <a:effectLst/>
              </a:rPr>
              <a:t>Tema: Tipos de Almacenamiento</a:t>
            </a:r>
          </a:p>
        </p:txBody>
      </p:sp>
      <p:sp>
        <p:nvSpPr>
          <p:cNvPr id="3" name="2 Subtítulo"/>
          <p:cNvSpPr>
            <a:spLocks noGrp="1"/>
          </p:cNvSpPr>
          <p:nvPr>
            <p:ph type="subTitle" idx="4294967295"/>
          </p:nvPr>
        </p:nvSpPr>
        <p:spPr>
          <a:xfrm>
            <a:off x="0" y="1196752"/>
            <a:ext cx="9036496" cy="5544616"/>
          </a:xfrm>
          <a:noFill/>
        </p:spPr>
        <p:txBody>
          <a:bodyPr>
            <a:noAutofit/>
          </a:bodyPr>
          <a:lstStyle/>
          <a:p>
            <a:pPr marL="0" indent="0" algn="ctr">
              <a:buNone/>
            </a:pPr>
            <a:r>
              <a:rPr lang="es-CL" sz="1800" b="1" dirty="0">
                <a:latin typeface="Times New Roman" pitchFamily="18" charset="0"/>
                <a:cs typeface="Times New Roman" pitchFamily="18" charset="0"/>
              </a:rPr>
              <a:t>Por qué es útil mantener inventarios</a:t>
            </a:r>
          </a:p>
          <a:p>
            <a:pPr marL="0" indent="0" algn="ctr">
              <a:buNone/>
            </a:pPr>
            <a:r>
              <a:rPr lang="es-CL" sz="1800" dirty="0">
                <a:latin typeface="Times New Roman" pitchFamily="18" charset="0"/>
                <a:cs typeface="Times New Roman" pitchFamily="18" charset="0"/>
              </a:rPr>
              <a:t> </a:t>
            </a:r>
            <a:r>
              <a:rPr lang="es-CL" sz="1600" dirty="0">
                <a:latin typeface="Times New Roman" pitchFamily="18" charset="0"/>
                <a:cs typeface="Times New Roman" pitchFamily="18" charset="0"/>
              </a:rPr>
              <a:t>Entre las razones más importantes para constituir y mantener un inventario se cuentan:</a:t>
            </a:r>
          </a:p>
          <a:p>
            <a:pPr marL="0" indent="0" algn="ctr">
              <a:buNone/>
            </a:pPr>
            <a:endParaRPr lang="es-CL" sz="1600" dirty="0">
              <a:latin typeface="Times New Roman" pitchFamily="18" charset="0"/>
              <a:cs typeface="Times New Roman" pitchFamily="18" charset="0"/>
            </a:endParaRPr>
          </a:p>
          <a:p>
            <a:pPr lvl="0" algn="just"/>
            <a:r>
              <a:rPr lang="es-CL" sz="1600" b="1" u="sng" dirty="0">
                <a:latin typeface="Times New Roman" pitchFamily="18" charset="0"/>
                <a:cs typeface="Times New Roman" pitchFamily="18" charset="0"/>
              </a:rPr>
              <a:t>Capacidad de predicción</a:t>
            </a:r>
            <a:r>
              <a:rPr lang="es-CL" sz="1600" dirty="0">
                <a:latin typeface="Times New Roman" pitchFamily="18" charset="0"/>
                <a:cs typeface="Times New Roman" pitchFamily="18" charset="0"/>
              </a:rPr>
              <a:t>: </a:t>
            </a:r>
            <a:r>
              <a:rPr lang="es-CL" sz="1500" dirty="0">
                <a:latin typeface="Times New Roman" pitchFamily="18" charset="0"/>
                <a:cs typeface="Times New Roman" pitchFamily="18" charset="0"/>
              </a:rPr>
              <a:t>Con el fin de planear la capacidad y establecer un cronograma de producción, es necesario controlar cuánta materia prima, cuántas piezas y cuántos subensamblajes se procesan en un momento dado. El inventario debe mantener el equilibrio entre lo que se necesita y lo que se procesa.</a:t>
            </a:r>
          </a:p>
          <a:p>
            <a:pPr lvl="0" algn="just"/>
            <a:r>
              <a:rPr lang="es-CL" sz="1600" b="1" u="sng" dirty="0">
                <a:latin typeface="Times New Roman" pitchFamily="18" charset="0"/>
                <a:cs typeface="Times New Roman" pitchFamily="18" charset="0"/>
              </a:rPr>
              <a:t>Fluctuaciones en la demanda</a:t>
            </a:r>
            <a:r>
              <a:rPr lang="es-CL" sz="1600" dirty="0">
                <a:latin typeface="Times New Roman" pitchFamily="18" charset="0"/>
                <a:cs typeface="Times New Roman" pitchFamily="18" charset="0"/>
              </a:rPr>
              <a:t>: </a:t>
            </a:r>
            <a:r>
              <a:rPr lang="es-CL" sz="1500" dirty="0">
                <a:latin typeface="Times New Roman" pitchFamily="18" charset="0"/>
                <a:cs typeface="Times New Roman" pitchFamily="18" charset="0"/>
              </a:rPr>
              <a:t>Una reserva de inventario a la mano supone protección; no siempre se sabe cuánto va a necesitarse en un momento dado, pero aun así debe satisfacerse a tiempo la demanda de los clientes o de la producción. Si puede verse cómo actúan los clientes en la cadena de suministro, las sorpresas en las fluctuaciones de la demanda se mantienen al mínimo.</a:t>
            </a:r>
          </a:p>
          <a:p>
            <a:pPr lvl="0" algn="just"/>
            <a:r>
              <a:rPr lang="es-CL" sz="1600" b="1" u="sng" dirty="0">
                <a:latin typeface="Times New Roman" pitchFamily="18" charset="0"/>
                <a:cs typeface="Times New Roman" pitchFamily="18" charset="0"/>
              </a:rPr>
              <a:t>Inestabilidad del suministro</a:t>
            </a:r>
            <a:r>
              <a:rPr lang="es-CL" sz="1600" dirty="0">
                <a:latin typeface="Times New Roman" pitchFamily="18" charset="0"/>
                <a:cs typeface="Times New Roman" pitchFamily="18" charset="0"/>
              </a:rPr>
              <a:t>: </a:t>
            </a:r>
            <a:r>
              <a:rPr lang="es-CL" sz="1500" dirty="0">
                <a:latin typeface="Times New Roman" pitchFamily="18" charset="0"/>
                <a:cs typeface="Times New Roman" pitchFamily="18" charset="0"/>
              </a:rPr>
              <a:t>El inventario protege de la falta de confiabilidad de los proveedores o cuando escasea un artículo y es difícil asegurar una provisión constante.</a:t>
            </a:r>
          </a:p>
          <a:p>
            <a:pPr lvl="0" algn="just"/>
            <a:r>
              <a:rPr lang="es-CL" sz="1600" b="1" u="sng" dirty="0">
                <a:latin typeface="Times New Roman" pitchFamily="18" charset="0"/>
                <a:cs typeface="Times New Roman" pitchFamily="18" charset="0"/>
              </a:rPr>
              <a:t>Protección de precios</a:t>
            </a:r>
            <a:r>
              <a:rPr lang="es-CL" sz="1600" dirty="0">
                <a:latin typeface="Times New Roman" pitchFamily="18" charset="0"/>
                <a:cs typeface="Times New Roman" pitchFamily="18" charset="0"/>
              </a:rPr>
              <a:t>: </a:t>
            </a:r>
            <a:r>
              <a:rPr lang="es-CL" sz="1500" dirty="0">
                <a:latin typeface="Times New Roman" pitchFamily="18" charset="0"/>
                <a:cs typeface="Times New Roman" pitchFamily="18" charset="0"/>
              </a:rPr>
              <a:t>La compra acertada de inventario en los momentos adecuados ayuda a evitar el impacto de la inflación de costos.</a:t>
            </a:r>
          </a:p>
          <a:p>
            <a:pPr lvl="0" algn="just"/>
            <a:r>
              <a:rPr lang="es-CL" sz="1600" b="1" u="sng" dirty="0">
                <a:latin typeface="Times New Roman" pitchFamily="18" charset="0"/>
                <a:cs typeface="Times New Roman" pitchFamily="18" charset="0"/>
              </a:rPr>
              <a:t>Descuentos por cantidad</a:t>
            </a:r>
            <a:r>
              <a:rPr lang="es-CL" sz="1600" u="sng" dirty="0">
                <a:latin typeface="Times New Roman" pitchFamily="18" charset="0"/>
                <a:cs typeface="Times New Roman" pitchFamily="18" charset="0"/>
              </a:rPr>
              <a:t>: </a:t>
            </a:r>
            <a:r>
              <a:rPr lang="es-CL" sz="1500" dirty="0">
                <a:latin typeface="Times New Roman" pitchFamily="18" charset="0"/>
                <a:cs typeface="Times New Roman" pitchFamily="18" charset="0"/>
              </a:rPr>
              <a:t>Con frecuencia se ofrecen descuentos cuando se compra en cantidades grandes en lugar de pequeñas.</a:t>
            </a:r>
          </a:p>
          <a:p>
            <a:pPr lvl="0" algn="just"/>
            <a:r>
              <a:rPr lang="es-CL" sz="1600" b="1" u="sng" dirty="0">
                <a:latin typeface="Times New Roman" pitchFamily="18" charset="0"/>
                <a:cs typeface="Times New Roman" pitchFamily="18" charset="0"/>
              </a:rPr>
              <a:t>Menores costos de pedido</a:t>
            </a:r>
            <a:r>
              <a:rPr lang="es-CL" sz="1600" dirty="0">
                <a:latin typeface="Times New Roman" pitchFamily="18" charset="0"/>
                <a:cs typeface="Times New Roman" pitchFamily="18" charset="0"/>
              </a:rPr>
              <a:t>: </a:t>
            </a:r>
            <a:r>
              <a:rPr lang="es-CL" sz="1500" dirty="0">
                <a:latin typeface="Times New Roman" pitchFamily="18" charset="0"/>
                <a:cs typeface="Times New Roman" pitchFamily="18" charset="0"/>
              </a:rPr>
              <a:t>Si se compra una cantidad mayor de un artículo, pero con menor frecuencia, los costos de pedido son menores que si se compra en pequeñas cantidades una y otra vez (sin embargo, los costos de mantener un artículo por un periodo de tiempo mayor serán más altos).Con el fin de controlar los costos de pedido y asegurar precios favorables, muchas organizaciones expiden órdenes de compra globales acopladas con fechas periódicas de salida y recepción de las unidades de existencias pedidas.</a:t>
            </a:r>
          </a:p>
          <a:p>
            <a:pPr algn="just"/>
            <a:endParaRPr lang="es-CL" sz="2000" b="1" dirty="0">
              <a:latin typeface="Times New Roman" pitchFamily="18" charset="0"/>
              <a:cs typeface="Times New Roman" pitchFamily="18" charset="0"/>
            </a:endParaRPr>
          </a:p>
          <a:p>
            <a:pPr algn="just"/>
            <a:endParaRPr lang="es-CL" sz="2400" dirty="0">
              <a:latin typeface="Times New Roman" pitchFamily="18" charset="0"/>
              <a:cs typeface="Times New Roman" pitchFamily="18" charset="0"/>
            </a:endParaRPr>
          </a:p>
        </p:txBody>
      </p:sp>
      <p:graphicFrame>
        <p:nvGraphicFramePr>
          <p:cNvPr id="4" name="3 Objeto"/>
          <p:cNvGraphicFramePr>
            <a:graphicFrameLocks noChangeAspect="1"/>
          </p:cNvGraphicFramePr>
          <p:nvPr>
            <p:extLst>
              <p:ext uri="{D42A27DB-BD31-4B8C-83A1-F6EECF244321}">
                <p14:modId xmlns:p14="http://schemas.microsoft.com/office/powerpoint/2010/main" val="2557396581"/>
              </p:ext>
            </p:extLst>
          </p:nvPr>
        </p:nvGraphicFramePr>
        <p:xfrm>
          <a:off x="8172400" y="116632"/>
          <a:ext cx="868362" cy="904875"/>
        </p:xfrm>
        <a:graphic>
          <a:graphicData uri="http://schemas.openxmlformats.org/presentationml/2006/ole">
            <mc:AlternateContent xmlns:mc="http://schemas.openxmlformats.org/markup-compatibility/2006">
              <mc:Choice xmlns:v="urn:schemas-microsoft-com:vml" Requires="v">
                <p:oleObj spid="_x0000_s18450"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72400" y="116632"/>
                        <a:ext cx="868362"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72259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935038" y="765175"/>
            <a:ext cx="8208962" cy="576263"/>
          </a:xfrm>
        </p:spPr>
        <p:txBody>
          <a:bodyPr>
            <a:normAutofit fontScale="90000"/>
          </a:bodyPr>
          <a:lstStyle/>
          <a:p>
            <a:pPr algn="l"/>
            <a:r>
              <a:rPr lang="es-CL" sz="3600" dirty="0">
                <a:effectLst/>
              </a:rPr>
              <a:t> </a:t>
            </a:r>
            <a:br>
              <a:rPr lang="es-CL" sz="3600" dirty="0">
                <a:effectLst/>
              </a:rPr>
            </a:br>
            <a:r>
              <a:rPr lang="es-CL" sz="3100" dirty="0">
                <a:effectLst/>
              </a:rPr>
              <a:t>Asignatura: Recepción y Almacenaje </a:t>
            </a:r>
            <a:r>
              <a:rPr lang="es-CL" sz="3200" dirty="0">
                <a:effectLst/>
              </a:rPr>
              <a:t>de</a:t>
            </a:r>
            <a:r>
              <a:rPr lang="es-CL" sz="3100" dirty="0">
                <a:effectLst/>
              </a:rPr>
              <a:t> Insumos.</a:t>
            </a:r>
            <a:br>
              <a:rPr lang="es-CL" sz="3100" dirty="0">
                <a:effectLst/>
              </a:rPr>
            </a:br>
            <a:r>
              <a:rPr lang="es-CL" sz="3100" dirty="0">
                <a:effectLst/>
              </a:rPr>
              <a:t>Tema: Tipos de Almacenamiento</a:t>
            </a:r>
          </a:p>
        </p:txBody>
      </p:sp>
      <p:sp>
        <p:nvSpPr>
          <p:cNvPr id="3" name="2 Subtítulo"/>
          <p:cNvSpPr>
            <a:spLocks noGrp="1"/>
          </p:cNvSpPr>
          <p:nvPr>
            <p:ph type="subTitle" idx="4294967295"/>
          </p:nvPr>
        </p:nvSpPr>
        <p:spPr>
          <a:xfrm>
            <a:off x="0" y="1340768"/>
            <a:ext cx="8892480" cy="5183857"/>
          </a:xfrm>
          <a:noFill/>
        </p:spPr>
        <p:txBody>
          <a:bodyPr>
            <a:noAutofit/>
          </a:bodyPr>
          <a:lstStyle/>
          <a:p>
            <a:pPr marL="0" indent="0" algn="ctr">
              <a:buNone/>
            </a:pPr>
            <a:r>
              <a:rPr lang="es-CL" sz="1600" b="1" dirty="0">
                <a:latin typeface="Times New Roman" pitchFamily="18" charset="0"/>
                <a:cs typeface="Times New Roman" pitchFamily="18" charset="0"/>
              </a:rPr>
              <a:t>Métodos de valuación de inventarios</a:t>
            </a:r>
          </a:p>
          <a:p>
            <a:pPr lvl="0"/>
            <a:r>
              <a:rPr lang="es-CL" sz="1550" b="1" dirty="0">
                <a:latin typeface="Times New Roman" pitchFamily="18" charset="0"/>
                <a:cs typeface="Times New Roman" pitchFamily="18" charset="0"/>
              </a:rPr>
              <a:t>Método FIFO o PEPS. </a:t>
            </a:r>
            <a:r>
              <a:rPr lang="es-CL" sz="1550" dirty="0">
                <a:latin typeface="Times New Roman" pitchFamily="18" charset="0"/>
                <a:cs typeface="Times New Roman" pitchFamily="18" charset="0"/>
              </a:rPr>
              <a:t>Este método se basa en que lo primero que entra es lo primero en salir. Su apreciación se adapta más a la realidad del mercado, ya que emplea una valoración basada en costos más recientes.</a:t>
            </a:r>
          </a:p>
          <a:p>
            <a:pPr lvl="0"/>
            <a:r>
              <a:rPr lang="es-CL" sz="1550" b="1" dirty="0">
                <a:latin typeface="Times New Roman" pitchFamily="18" charset="0"/>
                <a:cs typeface="Times New Roman" pitchFamily="18" charset="0"/>
              </a:rPr>
              <a:t>Método LIFO o UEPS. </a:t>
            </a:r>
            <a:r>
              <a:rPr lang="es-CL" sz="1550" dirty="0">
                <a:latin typeface="Times New Roman" pitchFamily="18" charset="0"/>
                <a:cs typeface="Times New Roman" pitchFamily="18" charset="0"/>
              </a:rPr>
              <a:t>Contempla que toda aquella mercancía que entra de último es la que primero sale. Su ventaja se basa en que el inventario mantiene su valor estable cuando ocurre algún alza en los precios.</a:t>
            </a:r>
          </a:p>
          <a:p>
            <a:pPr lvl="0"/>
            <a:r>
              <a:rPr lang="es-CL" sz="1550" b="1" dirty="0">
                <a:latin typeface="Times New Roman" pitchFamily="18" charset="0"/>
                <a:cs typeface="Times New Roman" pitchFamily="18" charset="0"/>
              </a:rPr>
              <a:t>Método del Costo Promedio Aritmético. </a:t>
            </a:r>
            <a:r>
              <a:rPr lang="es-CL" sz="1550" dirty="0">
                <a:latin typeface="Times New Roman" pitchFamily="18" charset="0"/>
                <a:cs typeface="Times New Roman" pitchFamily="18" charset="0"/>
              </a:rPr>
              <a:t>El resultado lo dará la media aritmética de los precios unitarios de los artículos.</a:t>
            </a:r>
          </a:p>
          <a:p>
            <a:pPr lvl="0"/>
            <a:r>
              <a:rPr lang="es-CL" sz="1550" b="1" dirty="0">
                <a:latin typeface="Times New Roman" pitchFamily="18" charset="0"/>
                <a:cs typeface="Times New Roman" pitchFamily="18" charset="0"/>
              </a:rPr>
              <a:t>Método del Promedio Armónico o Ponderado. </a:t>
            </a:r>
            <a:r>
              <a:rPr lang="es-CL" sz="1550" dirty="0">
                <a:latin typeface="Times New Roman" pitchFamily="18" charset="0"/>
                <a:cs typeface="Times New Roman" pitchFamily="18" charset="0"/>
              </a:rPr>
              <a:t>Este promedio se calculará ponderando los precios con las unidades compradas, para luego dividir los importes totales entre el total de las unidades.</a:t>
            </a:r>
          </a:p>
          <a:p>
            <a:pPr lvl="0"/>
            <a:r>
              <a:rPr lang="es-CL" sz="1550" b="1" dirty="0">
                <a:latin typeface="Times New Roman" pitchFamily="18" charset="0"/>
                <a:cs typeface="Times New Roman" pitchFamily="18" charset="0"/>
              </a:rPr>
              <a:t>Método del Costo Promedio Móvil o del Saldo. </a:t>
            </a:r>
            <a:r>
              <a:rPr lang="es-CL" sz="1550" dirty="0">
                <a:latin typeface="Times New Roman" pitchFamily="18" charset="0"/>
                <a:cs typeface="Times New Roman" pitchFamily="18" charset="0"/>
              </a:rPr>
              <a:t>Calcula el valor de la mercancía, de acuerdo con las variaciones producidas por las entradas y salidas (compras o ventas) obteniéndose promedios sucesivos.</a:t>
            </a:r>
          </a:p>
          <a:p>
            <a:pPr lvl="0"/>
            <a:r>
              <a:rPr lang="es-CL" sz="1550" b="1" dirty="0">
                <a:latin typeface="Times New Roman" pitchFamily="18" charset="0"/>
                <a:cs typeface="Times New Roman" pitchFamily="18" charset="0"/>
              </a:rPr>
              <a:t>Método del Costo Básico. </a:t>
            </a:r>
            <a:r>
              <a:rPr lang="es-CL" sz="1550" dirty="0">
                <a:latin typeface="Times New Roman" pitchFamily="18" charset="0"/>
                <a:cs typeface="Times New Roman" pitchFamily="18" charset="0"/>
              </a:rPr>
              <a:t>Por medio de este método se atribuyen valores fijos a las existencias mínimas, este método es bastante parecido al LIFO con la diferencia de que se aplica solamente a la cantidad de inventario mínimo.</a:t>
            </a:r>
          </a:p>
          <a:p>
            <a:pPr lvl="0"/>
            <a:r>
              <a:rPr lang="es-CL" sz="1550" b="1" dirty="0">
                <a:latin typeface="Times New Roman" pitchFamily="18" charset="0"/>
                <a:cs typeface="Times New Roman" pitchFamily="18" charset="0"/>
              </a:rPr>
              <a:t>Método del Precio de Venta al Detal. </a:t>
            </a:r>
            <a:r>
              <a:rPr lang="es-CL" sz="1550" dirty="0">
                <a:latin typeface="Times New Roman" pitchFamily="18" charset="0"/>
                <a:cs typeface="Times New Roman" pitchFamily="18" charset="0"/>
              </a:rPr>
              <a:t>Permite la estimación de inventarios con la frecuencia que se desee. El inventario físico se practicará, basándose en los precios de venta Marcados en los artículos.</a:t>
            </a:r>
          </a:p>
          <a:p>
            <a:pPr lvl="0"/>
            <a:r>
              <a:rPr lang="es-CL" sz="1550" b="1" dirty="0">
                <a:latin typeface="Times New Roman" pitchFamily="18" charset="0"/>
                <a:cs typeface="Times New Roman" pitchFamily="18" charset="0"/>
              </a:rPr>
              <a:t>Costo de Mercado o el Más Bajo. </a:t>
            </a:r>
            <a:r>
              <a:rPr lang="es-CL" sz="1550" dirty="0">
                <a:latin typeface="Times New Roman" pitchFamily="18" charset="0"/>
                <a:cs typeface="Times New Roman" pitchFamily="18" charset="0"/>
              </a:rPr>
              <a:t>Se toma como base el precio inferior de las existencias, manteniendo el principio </a:t>
            </a:r>
            <a:r>
              <a:rPr lang="es-CL" sz="1550" dirty="0" err="1">
                <a:latin typeface="Times New Roman" pitchFamily="18" charset="0"/>
                <a:cs typeface="Times New Roman" pitchFamily="18" charset="0"/>
              </a:rPr>
              <a:t>contabilístico</a:t>
            </a:r>
            <a:r>
              <a:rPr lang="es-CL" sz="1550" dirty="0">
                <a:latin typeface="Times New Roman" pitchFamily="18" charset="0"/>
                <a:cs typeface="Times New Roman" pitchFamily="18" charset="0"/>
              </a:rPr>
              <a:t> del conservatismo el cual no anticipa beneficios y prevé posibles pérdidas.</a:t>
            </a:r>
          </a:p>
          <a:p>
            <a:pPr algn="just"/>
            <a:endParaRPr lang="es-CL" sz="2000" dirty="0">
              <a:latin typeface="Times New Roman" pitchFamily="18" charset="0"/>
              <a:cs typeface="Times New Roman" pitchFamily="18" charset="0"/>
            </a:endParaRPr>
          </a:p>
          <a:p>
            <a:endParaRPr lang="es-CL" sz="2000" dirty="0"/>
          </a:p>
          <a:p>
            <a:pPr algn="just"/>
            <a:endParaRPr lang="es-CL" sz="2000" b="1" dirty="0">
              <a:latin typeface="Times New Roman" pitchFamily="18" charset="0"/>
              <a:cs typeface="Times New Roman" pitchFamily="18" charset="0"/>
            </a:endParaRPr>
          </a:p>
        </p:txBody>
      </p:sp>
      <p:graphicFrame>
        <p:nvGraphicFramePr>
          <p:cNvPr id="4" name="3 Objeto"/>
          <p:cNvGraphicFramePr>
            <a:graphicFrameLocks noChangeAspect="1"/>
          </p:cNvGraphicFramePr>
          <p:nvPr>
            <p:extLst>
              <p:ext uri="{D42A27DB-BD31-4B8C-83A1-F6EECF244321}">
                <p14:modId xmlns:p14="http://schemas.microsoft.com/office/powerpoint/2010/main" val="2557396581"/>
              </p:ext>
            </p:extLst>
          </p:nvPr>
        </p:nvGraphicFramePr>
        <p:xfrm>
          <a:off x="8172400" y="116632"/>
          <a:ext cx="868362" cy="904875"/>
        </p:xfrm>
        <a:graphic>
          <a:graphicData uri="http://schemas.openxmlformats.org/presentationml/2006/ole">
            <mc:AlternateContent xmlns:mc="http://schemas.openxmlformats.org/markup-compatibility/2006">
              <mc:Choice xmlns:v="urn:schemas-microsoft-com:vml" Requires="v">
                <p:oleObj spid="_x0000_s22546"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72400" y="116632"/>
                        <a:ext cx="868362"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722593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1270</TotalTime>
  <Words>675</Words>
  <Application>Microsoft Office PowerPoint</Application>
  <PresentationFormat>Presentación en pantalla (4:3)</PresentationFormat>
  <Paragraphs>59</Paragraphs>
  <Slides>6</Slides>
  <Notes>0</Notes>
  <HiddenSlides>0</HiddenSlides>
  <MMClips>0</MMClips>
  <ScaleCrop>false</ScaleCrop>
  <HeadingPairs>
    <vt:vector size="8" baseType="variant">
      <vt:variant>
        <vt:lpstr>Fuentes usadas</vt:lpstr>
      </vt:variant>
      <vt:variant>
        <vt:i4>4</vt:i4>
      </vt:variant>
      <vt:variant>
        <vt:lpstr>Tema</vt:lpstr>
      </vt:variant>
      <vt:variant>
        <vt:i4>1</vt:i4>
      </vt:variant>
      <vt:variant>
        <vt:lpstr>Servidores OLE incrustados</vt:lpstr>
      </vt:variant>
      <vt:variant>
        <vt:i4>0</vt:i4>
      </vt:variant>
      <vt:variant>
        <vt:lpstr>Títulos de diapositiva</vt:lpstr>
      </vt:variant>
      <vt:variant>
        <vt:i4>6</vt:i4>
      </vt:variant>
    </vt:vector>
  </HeadingPairs>
  <TitlesOfParts>
    <vt:vector size="11" baseType="lpstr">
      <vt:lpstr>Calibri</vt:lpstr>
      <vt:lpstr>Constantia</vt:lpstr>
      <vt:lpstr>Times New Roman</vt:lpstr>
      <vt:lpstr>Wingdings 2</vt:lpstr>
      <vt:lpstr>Flujo</vt:lpstr>
      <vt:lpstr>Profesor: Felipe Campos Romero  Asignatura: Recepción y Almacenaje de Insumos.</vt:lpstr>
      <vt:lpstr>  Asignatura: Recepción y Almacenaje de Insumos. Tema: Inventario</vt:lpstr>
      <vt:lpstr>  Asignatura: Recepción y Almacenaje de Insumos. Tema: Inventario</vt:lpstr>
      <vt:lpstr>  Asignatura: Recepción y Almacenaje de Insumos. Tema: Inventario</vt:lpstr>
      <vt:lpstr>  Asignatura: Recepción y Almacenaje de Insumos. Tema: Tipos de Almacenamiento</vt:lpstr>
      <vt:lpstr>  Asignatura: Recepción y Almacenaje de Insumos. Tema: Tipos de Almacenamiento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Profesor: Felipe Campos Romero  Asignatura: Competencias Para El trabajo</dc:title>
  <dc:creator>FELIPE</dc:creator>
  <cp:lastModifiedBy>PIE</cp:lastModifiedBy>
  <cp:revision>59</cp:revision>
  <dcterms:created xsi:type="dcterms:W3CDTF">2020-03-04T01:56:50Z</dcterms:created>
  <dcterms:modified xsi:type="dcterms:W3CDTF">2020-06-30T21:02:30Z</dcterms:modified>
</cp:coreProperties>
</file>