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96" r:id="rId3"/>
    <p:sldId id="308" r:id="rId4"/>
    <p:sldId id="309" r:id="rId5"/>
    <p:sldId id="310" r:id="rId6"/>
    <p:sldId id="311" r:id="rId7"/>
    <p:sldId id="312" r:id="rId8"/>
    <p:sldId id="313" r:id="rId9"/>
    <p:sldId id="314" r:id="rId10"/>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AA08E29D-F491-4A8B-AEA5-A94B4F656CE8}" type="datetimeFigureOut">
              <a:rPr lang="es-CL" smtClean="0"/>
              <a:t>02-05-2020</a:t>
            </a:fld>
            <a:endParaRPr lang="es-CL"/>
          </a:p>
        </p:txBody>
      </p:sp>
      <p:sp>
        <p:nvSpPr>
          <p:cNvPr id="19" name="Footer Placeholder 18"/>
          <p:cNvSpPr>
            <a:spLocks noGrp="1"/>
          </p:cNvSpPr>
          <p:nvPr>
            <p:ph type="ftr" sz="quarter" idx="11"/>
          </p:nvPr>
        </p:nvSpPr>
        <p:spPr/>
        <p:txBody>
          <a:bodyPr/>
          <a:lstStyle/>
          <a:p>
            <a:endParaRPr lang="es-CL"/>
          </a:p>
        </p:txBody>
      </p:sp>
      <p:sp>
        <p:nvSpPr>
          <p:cNvPr id="27" name="Slide Number Placeholder 26"/>
          <p:cNvSpPr>
            <a:spLocks noGrp="1"/>
          </p:cNvSpPr>
          <p:nvPr>
            <p:ph type="sldNum" sz="quarter" idx="12"/>
          </p:nvPr>
        </p:nvSpPr>
        <p:spPr/>
        <p:txBody>
          <a:bodyPr/>
          <a:lstStyle/>
          <a:p>
            <a:fld id="{D7D1A486-94F2-467C-A580-D661D4182E85}"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02-05-2020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02-05-2020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02-05-2020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Date Placeholder 3"/>
          <p:cNvSpPr>
            <a:spLocks noGrp="1"/>
          </p:cNvSpPr>
          <p:nvPr>
            <p:ph type="dt" sz="half" idx="10"/>
          </p:nvPr>
        </p:nvSpPr>
        <p:spPr/>
        <p:txBody>
          <a:bodyPr/>
          <a:lstStyle/>
          <a:p>
            <a:fld id="{AA08E29D-F491-4A8B-AEA5-A94B4F656CE8}" type="datetimeFigureOut">
              <a:rPr lang="es-CL" smtClean="0"/>
              <a:t>02-05-2020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02-05-2020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Date Placeholder 6"/>
          <p:cNvSpPr>
            <a:spLocks noGrp="1"/>
          </p:cNvSpPr>
          <p:nvPr>
            <p:ph type="dt" sz="half" idx="10"/>
          </p:nvPr>
        </p:nvSpPr>
        <p:spPr/>
        <p:txBody>
          <a:bodyPr/>
          <a:lstStyle/>
          <a:p>
            <a:fld id="{AA08E29D-F491-4A8B-AEA5-A94B4F656CE8}" type="datetimeFigureOut">
              <a:rPr lang="es-CL" smtClean="0"/>
              <a:t>02-05-2020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Date Placeholder 2"/>
          <p:cNvSpPr>
            <a:spLocks noGrp="1"/>
          </p:cNvSpPr>
          <p:nvPr>
            <p:ph type="dt" sz="half" idx="10"/>
          </p:nvPr>
        </p:nvSpPr>
        <p:spPr/>
        <p:txBody>
          <a:bodyPr/>
          <a:lstStyle/>
          <a:p>
            <a:fld id="{AA08E29D-F491-4A8B-AEA5-A94B4F656CE8}" type="datetimeFigureOut">
              <a:rPr lang="es-CL" smtClean="0"/>
              <a:t>02-05-2020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8E29D-F491-4A8B-AEA5-A94B4F656CE8}" type="datetimeFigureOut">
              <a:rPr lang="es-CL" smtClean="0"/>
              <a:t>02-05-2020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02-05-2020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Date Placeholder 4"/>
          <p:cNvSpPr>
            <a:spLocks noGrp="1"/>
          </p:cNvSpPr>
          <p:nvPr>
            <p:ph type="dt" sz="half" idx="10"/>
          </p:nvPr>
        </p:nvSpPr>
        <p:spPr/>
        <p:txBody>
          <a:bodyPr/>
          <a:lstStyle/>
          <a:p>
            <a:fld id="{AA08E29D-F491-4A8B-AEA5-A94B4F656CE8}" type="datetimeFigureOut">
              <a:rPr lang="es-CL" smtClean="0"/>
              <a:t>02-05-2020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a:xfrm>
            <a:off x="8077200" y="6356350"/>
            <a:ext cx="609600" cy="365125"/>
          </a:xfrm>
        </p:spPr>
        <p:txBody>
          <a:bodyPr/>
          <a:lstStyle/>
          <a:p>
            <a:fld id="{D7D1A486-94F2-467C-A580-D661D4182E85}" type="slidenum">
              <a:rPr lang="es-CL" smtClean="0"/>
              <a:t>‹Nº›</a:t>
            </a:fld>
            <a:endParaRPr lang="es-C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08E29D-F491-4A8B-AEA5-A94B4F656CE8}" type="datetimeFigureOut">
              <a:rPr lang="es-CL" smtClean="0"/>
              <a:t>02-05-2020</a:t>
            </a:fld>
            <a:endParaRPr lang="es-C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D1A486-94F2-467C-A580-D661D4182E85}" type="slidenum">
              <a:rPr lang="es-CL" smtClean="0"/>
              <a:t>‹Nº›</a:t>
            </a:fld>
            <a:endParaRPr lang="es-C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jpeg"/><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hyperlink" Target="https://definicion.de/documento/"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hyperlink" Target="https://definicion.de/empres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definicion.de/factura/"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2.wmf"/><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definicion.de/solicitud/" TargetMode="External"/><Relationship Id="rId7" Type="http://schemas.openxmlformats.org/officeDocument/2006/relationships/hyperlink" Target="https://definicion.de/wp-content/uploads/2011/03/Ordendecompra.png"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2.wmf"/><Relationship Id="rId5" Type="http://schemas.openxmlformats.org/officeDocument/2006/relationships/oleObject" Target="../embeddings/oleObject4.bin"/><Relationship Id="rId4" Type="http://schemas.openxmlformats.org/officeDocument/2006/relationships/hyperlink" Target="https://definicion.de/autorizacio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definicion.de/precio/"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2.wmf"/><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hyperlink" Target="https://definicion.de/costo/" TargetMode="Externa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2.wmf"/><Relationship Id="rId5" Type="http://schemas.openxmlformats.org/officeDocument/2006/relationships/oleObject" Target="../embeddings/oleObject6.bin"/><Relationship Id="rId4" Type="http://schemas.openxmlformats.org/officeDocument/2006/relationships/hyperlink" Target="https://definicion.de/competencia/"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definicion.de/certeza/" TargetMode="Externa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2.w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hyperlink" Target="https://definicion.de/compania/" TargetMode="Externa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2.wmf"/><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dYmYbvG70iA" TargetMode="External"/><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wmf"/><Relationship Id="rId5" Type="http://schemas.openxmlformats.org/officeDocument/2006/relationships/oleObject" Target="../embeddings/oleObject9.bin"/><Relationship Id="rId4" Type="http://schemas.openxmlformats.org/officeDocument/2006/relationships/hyperlink" Target="https://www.youtube.com/watch?v=0Iy83T2ge9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539552" y="524500"/>
            <a:ext cx="8352928" cy="935038"/>
          </a:xfrm>
        </p:spPr>
        <p:txBody>
          <a:bodyPr>
            <a:normAutofit fontScale="90000"/>
          </a:bodyPr>
          <a:lstStyle/>
          <a:p>
            <a:pPr algn="l"/>
            <a:r>
              <a:rPr lang="es-CL" sz="3600" dirty="0"/>
              <a:t>Profesor: Felipe Campos Romero </a:t>
            </a:r>
            <a:br>
              <a:rPr lang="es-CL" sz="3600" dirty="0"/>
            </a:br>
            <a:r>
              <a:rPr lang="es-CL" sz="3600" dirty="0">
                <a:effectLst/>
              </a:rPr>
              <a:t>Asignatura: Recepción y Almacenaje de Insumos.</a:t>
            </a:r>
            <a:endParaRPr lang="es-CL" sz="3600" dirty="0"/>
          </a:p>
        </p:txBody>
      </p:sp>
      <p:sp>
        <p:nvSpPr>
          <p:cNvPr id="3" name="2 Subtítulo"/>
          <p:cNvSpPr>
            <a:spLocks noGrp="1"/>
          </p:cNvSpPr>
          <p:nvPr>
            <p:ph type="subTitle" idx="4294967295"/>
          </p:nvPr>
        </p:nvSpPr>
        <p:spPr>
          <a:xfrm>
            <a:off x="0" y="3716338"/>
            <a:ext cx="7854950" cy="2520950"/>
          </a:xfrm>
        </p:spPr>
        <p:txBody>
          <a:bodyPr>
            <a:normAutofit/>
          </a:bodyPr>
          <a:lstStyle/>
          <a:p>
            <a:pPr algn="ctr"/>
            <a:r>
              <a:rPr lang="es-CL" sz="2400" b="1" dirty="0"/>
              <a:t>Tema:</a:t>
            </a:r>
          </a:p>
          <a:p>
            <a:pPr algn="ctr"/>
            <a:r>
              <a:rPr lang="es-CL" sz="4400" b="1" dirty="0"/>
              <a:t>Orden de Compra</a:t>
            </a:r>
          </a:p>
        </p:txBody>
      </p:sp>
      <p:graphicFrame>
        <p:nvGraphicFramePr>
          <p:cNvPr id="4" name="3 Objeto"/>
          <p:cNvGraphicFramePr>
            <a:graphicFrameLocks noChangeAspect="1"/>
          </p:cNvGraphicFramePr>
          <p:nvPr>
            <p:extLst>
              <p:ext uri="{D42A27DB-BD31-4B8C-83A1-F6EECF244321}">
                <p14:modId xmlns:p14="http://schemas.microsoft.com/office/powerpoint/2010/main" val="3531958937"/>
              </p:ext>
            </p:extLst>
          </p:nvPr>
        </p:nvGraphicFramePr>
        <p:xfrm>
          <a:off x="827584" y="1772816"/>
          <a:ext cx="1589087" cy="1655762"/>
        </p:xfrm>
        <a:graphic>
          <a:graphicData uri="http://schemas.openxmlformats.org/presentationml/2006/ole">
            <mc:AlternateContent xmlns:mc="http://schemas.openxmlformats.org/markup-compatibility/2006">
              <mc:Choice xmlns:v="urn:schemas-microsoft-com:vml" Requires="v">
                <p:oleObj spid="_x0000_s1040" r:id="rId3" imgW="11725275" imgH="16811625" progId="">
                  <p:embed/>
                </p:oleObj>
              </mc:Choice>
              <mc:Fallback>
                <p:oleObj r:id="rId3" imgW="11725275" imgH="16811625" progId="">
                  <p:embed/>
                  <p:pic>
                    <p:nvPicPr>
                      <p:cNvPr id="0" name="3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1772816"/>
                        <a:ext cx="1589087"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5 Imagen" descr="Mensajes con emoticones | Vector Gratis"/>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20072" y="1700808"/>
            <a:ext cx="2952328" cy="1728192"/>
          </a:xfrm>
          <a:prstGeom prst="rect">
            <a:avLst/>
          </a:prstGeom>
          <a:noFill/>
          <a:ln>
            <a:noFill/>
          </a:ln>
        </p:spPr>
      </p:pic>
    </p:spTree>
    <p:extLst>
      <p:ext uri="{BB962C8B-B14F-4D97-AF65-F5344CB8AC3E}">
        <p14:creationId xmlns:p14="http://schemas.microsoft.com/office/powerpoint/2010/main" val="914581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Orden de Compra</a:t>
            </a:r>
          </a:p>
        </p:txBody>
      </p:sp>
      <p:sp>
        <p:nvSpPr>
          <p:cNvPr id="3" name="2 Subtítulo"/>
          <p:cNvSpPr>
            <a:spLocks noGrp="1"/>
          </p:cNvSpPr>
          <p:nvPr>
            <p:ph type="subTitle" idx="4294967295"/>
          </p:nvPr>
        </p:nvSpPr>
        <p:spPr>
          <a:xfrm>
            <a:off x="0" y="1557338"/>
            <a:ext cx="7854950" cy="4967287"/>
          </a:xfrm>
          <a:noFill/>
        </p:spPr>
        <p:txBody>
          <a:bodyPr>
            <a:noAutofit/>
          </a:bodyPr>
          <a:lstStyle/>
          <a:p>
            <a:pPr algn="just"/>
            <a:r>
              <a:rPr lang="es-CL" sz="2400" dirty="0"/>
              <a:t>Una </a:t>
            </a:r>
            <a:r>
              <a:rPr lang="es-CL" sz="2400" b="1" dirty="0"/>
              <a:t>orden de compra</a:t>
            </a:r>
            <a:r>
              <a:rPr lang="es-CL" sz="2400" dirty="0"/>
              <a:t> o </a:t>
            </a:r>
            <a:r>
              <a:rPr lang="es-CL" sz="2400" b="1" dirty="0"/>
              <a:t>nota de pedido</a:t>
            </a:r>
            <a:r>
              <a:rPr lang="es-CL" sz="2400" dirty="0"/>
              <a:t> es un </a:t>
            </a:r>
            <a:r>
              <a:rPr lang="es-CL" sz="2400" b="1" u="sng" dirty="0">
                <a:hlinkClick r:id="rId3"/>
              </a:rPr>
              <a:t>documento</a:t>
            </a:r>
            <a:r>
              <a:rPr lang="es-CL" sz="2400" dirty="0"/>
              <a:t> que un comprador entrega a un vendedor para </a:t>
            </a:r>
            <a:r>
              <a:rPr lang="es-CL" sz="2400" b="1" dirty="0"/>
              <a:t>solicitar ciertas mercaderías</a:t>
            </a:r>
            <a:r>
              <a:rPr lang="es-CL" sz="2400" dirty="0"/>
              <a:t>. En él se detalla la cantidad a comprar, el tipo de producto, el precio, las condiciones de pago y otros datos importantes para la operación comercial.</a:t>
            </a:r>
          </a:p>
          <a:p>
            <a:pPr algn="just"/>
            <a:endParaRPr lang="es-CL" sz="2000" dirty="0"/>
          </a:p>
          <a:p>
            <a:pPr algn="just"/>
            <a:r>
              <a:rPr lang="es-CL" sz="2200" dirty="0"/>
              <a:t>Por ejemplo: </a:t>
            </a:r>
            <a:r>
              <a:rPr lang="es-CL" sz="2200" i="1" dirty="0"/>
              <a:t>“Juana, toma la orden de compra de Martínez y prepara el pedido que pasarán a retirarlo en una hora”</a:t>
            </a:r>
            <a:r>
              <a:rPr lang="es-CL" sz="2200" dirty="0"/>
              <a:t>, </a:t>
            </a:r>
            <a:r>
              <a:rPr lang="es-CL" sz="2200" i="1" dirty="0"/>
              <a:t>“Acaba de llegar una orden de compra por un valor de $ 500.000 Pesos.”</a:t>
            </a:r>
            <a:r>
              <a:rPr lang="es-CL" sz="2200" dirty="0"/>
              <a:t>, </a:t>
            </a:r>
            <a:r>
              <a:rPr lang="es-CL" sz="2200" i="1" dirty="0"/>
              <a:t>“No entiendo qué paso: en la </a:t>
            </a:r>
            <a:r>
              <a:rPr lang="es-CL" sz="2200" b="1" i="1" dirty="0">
                <a:hlinkClick r:id="rId4"/>
              </a:rPr>
              <a:t>empresa</a:t>
            </a:r>
            <a:r>
              <a:rPr lang="es-CL" sz="2200" i="1" dirty="0"/>
              <a:t> me dicen que nunca recibieron la orden de compra”</a:t>
            </a:r>
            <a:r>
              <a:rPr lang="es-CL" sz="2200" dirty="0"/>
              <a:t>.</a:t>
            </a:r>
          </a:p>
          <a:p>
            <a:pPr algn="just"/>
            <a:endParaRPr lang="es-CL" sz="2000" b="1"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252976152"/>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2065" r:id="rId5" imgW="11725275" imgH="16811625" progId="">
                  <p:embed/>
                </p:oleObj>
              </mc:Choice>
              <mc:Fallback>
                <p:oleObj r:id="rId5" imgW="11725275" imgH="16811625" progId="">
                  <p:embed/>
                  <p:pic>
                    <p:nvPicPr>
                      <p:cNvPr id="0" name="3 Objet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55663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Orden de Compra</a:t>
            </a:r>
          </a:p>
        </p:txBody>
      </p:sp>
      <p:sp>
        <p:nvSpPr>
          <p:cNvPr id="3" name="2 Subtítulo"/>
          <p:cNvSpPr>
            <a:spLocks noGrp="1"/>
          </p:cNvSpPr>
          <p:nvPr>
            <p:ph type="subTitle" idx="4294967295"/>
          </p:nvPr>
        </p:nvSpPr>
        <p:spPr>
          <a:xfrm>
            <a:off x="0" y="1557338"/>
            <a:ext cx="7854950" cy="4967287"/>
          </a:xfrm>
          <a:noFill/>
        </p:spPr>
        <p:txBody>
          <a:bodyPr>
            <a:noAutofit/>
          </a:bodyPr>
          <a:lstStyle/>
          <a:p>
            <a:pPr algn="just"/>
            <a:r>
              <a:rPr lang="es-CL" sz="2200" dirty="0"/>
              <a:t>Por lo general, la orden de compra menciona el lugar y fecha de emisión, el nombre y domicilio del comprador y del vendedor, datos impositivos, detalles de las mercaderías pedidas y condiciones de pago y entrega. Es importante que se aclare que dicho documento no es válido como </a:t>
            </a:r>
            <a:r>
              <a:rPr lang="es-CL" sz="2200" b="1" dirty="0">
                <a:hlinkClick r:id="rId3"/>
              </a:rPr>
              <a:t>factura</a:t>
            </a:r>
            <a:r>
              <a:rPr lang="es-CL" sz="2200" dirty="0"/>
              <a:t>.</a:t>
            </a:r>
          </a:p>
          <a:p>
            <a:pPr algn="just"/>
            <a:endParaRPr lang="es-CL" sz="2200" dirty="0"/>
          </a:p>
          <a:p>
            <a:pPr algn="just"/>
            <a:r>
              <a:rPr lang="es-CL" sz="2200" dirty="0"/>
              <a:t>La orden de compra tiene, al menos, un </a:t>
            </a:r>
            <a:r>
              <a:rPr lang="es-CL" sz="2200" b="1" dirty="0"/>
              <a:t>duplicado</a:t>
            </a:r>
            <a:r>
              <a:rPr lang="es-CL" sz="2200" dirty="0"/>
              <a:t>, ya que se entrega el original al vendedor mientras que el comprador se queda con el duplicado. De esta manera, ambos tienen constancia de la operación que se concretará: el comprador, para demostrar qué mercaderías ha solicitado; el vendedor, para preparar el pedido e iniciar el proceso de facturación.</a:t>
            </a:r>
          </a:p>
          <a:p>
            <a:pPr algn="just"/>
            <a:endParaRPr lang="es-CL" sz="2200" b="1"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816457392"/>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9221" r:id="rId4" imgW="11725275" imgH="16811625" progId="">
                  <p:embed/>
                </p:oleObj>
              </mc:Choice>
              <mc:Fallback>
                <p:oleObj r:id="rId4" imgW="11725275" imgH="16811625"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4212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Orden de Compra</a:t>
            </a:r>
          </a:p>
        </p:txBody>
      </p:sp>
      <p:sp>
        <p:nvSpPr>
          <p:cNvPr id="3" name="2 Subtítulo"/>
          <p:cNvSpPr>
            <a:spLocks noGrp="1"/>
          </p:cNvSpPr>
          <p:nvPr>
            <p:ph type="subTitle" idx="4294967295"/>
          </p:nvPr>
        </p:nvSpPr>
        <p:spPr>
          <a:xfrm>
            <a:off x="0" y="1557338"/>
            <a:ext cx="7854950" cy="4967287"/>
          </a:xfrm>
          <a:noFill/>
        </p:spPr>
        <p:txBody>
          <a:bodyPr>
            <a:noAutofit/>
          </a:bodyPr>
          <a:lstStyle/>
          <a:p>
            <a:pPr algn="just"/>
            <a:r>
              <a:rPr lang="es-CL" sz="2200" dirty="0"/>
              <a:t>Puede decirse, en definitiva, que la orden de compra es una </a:t>
            </a:r>
            <a:r>
              <a:rPr lang="es-CL" sz="2200" b="1" dirty="0">
                <a:hlinkClick r:id="rId3"/>
              </a:rPr>
              <a:t>solicitud</a:t>
            </a:r>
            <a:r>
              <a:rPr lang="es-CL" sz="2200" dirty="0"/>
              <a:t> escrita de determinados productos a un precio acordado y con ciertas condiciones de pago y entrega. Se trata de una </a:t>
            </a:r>
            <a:r>
              <a:rPr lang="es-CL" sz="2200" b="1" dirty="0">
                <a:hlinkClick r:id="rId4"/>
              </a:rPr>
              <a:t>autorización</a:t>
            </a:r>
            <a:r>
              <a:rPr lang="es-CL" sz="2200" dirty="0"/>
              <a:t> que el comprador concede a que le presenten una factura por la compra de las mercancías.</a:t>
            </a:r>
          </a:p>
          <a:p>
            <a:pPr algn="just"/>
            <a:endParaRPr lang="es-CL" sz="2000" b="1"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816457392"/>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10245" r:id="rId5" imgW="11725275" imgH="16811625" progId="">
                  <p:embed/>
                </p:oleObj>
              </mc:Choice>
              <mc:Fallback>
                <p:oleObj r:id="rId5" imgW="11725275" imgH="16811625"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 name="4 Imagen" descr="Orden de compra">
            <a:hlinkClick r:id="rId7"/>
          </p:cNvPr>
          <p:cNvPicPr/>
          <p:nvPr/>
        </p:nvPicPr>
        <p:blipFill>
          <a:blip r:embed="rId8">
            <a:extLst>
              <a:ext uri="{28A0092B-C50C-407E-A947-70E740481C1C}">
                <a14:useLocalDpi xmlns:a14="http://schemas.microsoft.com/office/drawing/2010/main" val="0"/>
              </a:ext>
            </a:extLst>
          </a:blip>
          <a:srcRect/>
          <a:stretch>
            <a:fillRect/>
          </a:stretch>
        </p:blipFill>
        <p:spPr bwMode="auto">
          <a:xfrm>
            <a:off x="2095500" y="3352800"/>
            <a:ext cx="4780756" cy="3028528"/>
          </a:xfrm>
          <a:prstGeom prst="rect">
            <a:avLst/>
          </a:prstGeom>
          <a:noFill/>
          <a:ln>
            <a:noFill/>
          </a:ln>
        </p:spPr>
      </p:pic>
    </p:spTree>
    <p:extLst>
      <p:ext uri="{BB962C8B-B14F-4D97-AF65-F5344CB8AC3E}">
        <p14:creationId xmlns:p14="http://schemas.microsoft.com/office/powerpoint/2010/main" val="54212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Orden de Compra</a:t>
            </a:r>
          </a:p>
        </p:txBody>
      </p:sp>
      <p:sp>
        <p:nvSpPr>
          <p:cNvPr id="3" name="2 Subtítulo"/>
          <p:cNvSpPr>
            <a:spLocks noGrp="1"/>
          </p:cNvSpPr>
          <p:nvPr>
            <p:ph type="subTitle" idx="4294967295"/>
          </p:nvPr>
        </p:nvSpPr>
        <p:spPr>
          <a:xfrm>
            <a:off x="0" y="1557338"/>
            <a:ext cx="7854950" cy="4967287"/>
          </a:xfrm>
          <a:noFill/>
        </p:spPr>
        <p:txBody>
          <a:bodyPr>
            <a:noAutofit/>
          </a:bodyPr>
          <a:lstStyle/>
          <a:p>
            <a:pPr algn="just"/>
            <a:endParaRPr lang="es-CL" sz="2400" dirty="0"/>
          </a:p>
          <a:p>
            <a:pPr algn="just"/>
            <a:r>
              <a:rPr lang="es-CL" sz="2400" dirty="0"/>
              <a:t>Se conoce como </a:t>
            </a:r>
            <a:r>
              <a:rPr lang="es-CL" sz="2400" b="1" dirty="0"/>
              <a:t>orden de compra abierta</a:t>
            </a:r>
            <a:r>
              <a:rPr lang="es-CL" sz="2400" dirty="0"/>
              <a:t> a aquélla cuya validez dura hasta que su emisor la cancele expresamente. Cabe mencionar que esto también puede ocurrir por ciertas razones específicas, como ser que deje de existir el activo implicado, o bien que su </a:t>
            </a:r>
            <a:r>
              <a:rPr lang="es-CL" sz="2400" b="1" dirty="0">
                <a:hlinkClick r:id="rId3"/>
              </a:rPr>
              <a:t>precio</a:t>
            </a:r>
            <a:r>
              <a:rPr lang="es-CL" sz="2400" dirty="0"/>
              <a:t> de mercado ha superado un límite establecido al comienzo del acuerdo. Utilizar una orden de compra abierta presenta varias ventajas a los comercios, algunas de las cuales se explican a continuación:</a:t>
            </a:r>
          </a:p>
          <a:p>
            <a:pPr algn="just"/>
            <a:endParaRPr lang="es-CL" sz="2000" b="1"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816457392"/>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11269" r:id="rId4" imgW="11725275" imgH="16811625" progId="">
                  <p:embed/>
                </p:oleObj>
              </mc:Choice>
              <mc:Fallback>
                <p:oleObj r:id="rId4" imgW="11725275" imgH="16811625"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4212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Orden de Compra</a:t>
            </a:r>
          </a:p>
        </p:txBody>
      </p:sp>
      <p:sp>
        <p:nvSpPr>
          <p:cNvPr id="3" name="2 Subtítulo"/>
          <p:cNvSpPr>
            <a:spLocks noGrp="1"/>
          </p:cNvSpPr>
          <p:nvPr>
            <p:ph type="subTitle" idx="4294967295"/>
          </p:nvPr>
        </p:nvSpPr>
        <p:spPr>
          <a:xfrm>
            <a:off x="0" y="1557338"/>
            <a:ext cx="7854950" cy="4967287"/>
          </a:xfrm>
          <a:noFill/>
        </p:spPr>
        <p:txBody>
          <a:bodyPr>
            <a:noAutofit/>
          </a:bodyPr>
          <a:lstStyle/>
          <a:p>
            <a:pPr marL="342900" indent="-342900" algn="just">
              <a:buFont typeface="Wingdings" pitchFamily="2" charset="2"/>
              <a:buChar char="ü"/>
            </a:pPr>
            <a:r>
              <a:rPr lang="es-CL" sz="2100" dirty="0"/>
              <a:t>En primer lugar, la orden de compra facilita considerablemente a los empleados el cálculo de los niveles de inventario adecuados, además de ayudarles a detectar con más precisión el momento en el cual es necesario realizar un nuevo pedido de suministros. Del lado del comprador, le permite llevar un control de </a:t>
            </a:r>
            <a:r>
              <a:rPr lang="es-CL" sz="2100" b="1" dirty="0">
                <a:hlinkClick r:id="rId3"/>
              </a:rPr>
              <a:t>costos</a:t>
            </a:r>
            <a:r>
              <a:rPr lang="es-CL" sz="2100" dirty="0"/>
              <a:t> más eficiente a través del uso de medidas de ahorro, como puede ser un inventariado de tipo </a:t>
            </a:r>
            <a:r>
              <a:rPr lang="es-CL" sz="2100" i="1" dirty="0"/>
              <a:t>justo a tiempo</a:t>
            </a:r>
            <a:r>
              <a:rPr lang="es-CL" sz="2100" dirty="0"/>
              <a:t>.</a:t>
            </a:r>
          </a:p>
          <a:p>
            <a:pPr algn="just"/>
            <a:endParaRPr lang="es-CL" sz="2000" u="sng" dirty="0"/>
          </a:p>
          <a:p>
            <a:pPr marL="342900" indent="-342900" algn="just">
              <a:buFont typeface="Wingdings" pitchFamily="2" charset="2"/>
              <a:buChar char="ü"/>
            </a:pPr>
            <a:r>
              <a:rPr lang="es-CL" sz="2100" b="1" dirty="0"/>
              <a:t>L</a:t>
            </a:r>
            <a:r>
              <a:rPr lang="es-CL" sz="2100" dirty="0"/>
              <a:t>os proveedores pueden saber si los competidores cuentan con igualdad de oportunidades en un negocio gracias a la realización de licitaciones. Es importante recordar que a mayor </a:t>
            </a:r>
            <a:r>
              <a:rPr lang="es-CL" sz="2100" b="1" dirty="0">
                <a:hlinkClick r:id="rId4"/>
              </a:rPr>
              <a:t>competencia</a:t>
            </a:r>
            <a:r>
              <a:rPr lang="es-CL" sz="2100" dirty="0"/>
              <a:t> más convenientes serán los precios para el comprador. Además, esto le abre las puertas a influir con más fuerza en las negociaciones, para obtener contratos más favorables para él;</a:t>
            </a:r>
          </a:p>
          <a:p>
            <a:pPr marL="342900" indent="-342900" algn="just">
              <a:buFont typeface="Wingdings" pitchFamily="2" charset="2"/>
              <a:buChar char="ü"/>
            </a:pPr>
            <a:endParaRPr lang="es-CL" sz="2000" dirty="0"/>
          </a:p>
          <a:p>
            <a:pPr algn="just"/>
            <a:endParaRPr lang="es-CL" sz="2000" b="1"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816457392"/>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12293" r:id="rId5" imgW="11725275" imgH="16811625" progId="">
                  <p:embed/>
                </p:oleObj>
              </mc:Choice>
              <mc:Fallback>
                <p:oleObj r:id="rId5" imgW="11725275" imgH="16811625"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4212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Orden de Compra</a:t>
            </a:r>
          </a:p>
        </p:txBody>
      </p:sp>
      <p:sp>
        <p:nvSpPr>
          <p:cNvPr id="3" name="2 Subtítulo"/>
          <p:cNvSpPr>
            <a:spLocks noGrp="1"/>
          </p:cNvSpPr>
          <p:nvPr>
            <p:ph type="subTitle" idx="4294967295"/>
          </p:nvPr>
        </p:nvSpPr>
        <p:spPr>
          <a:xfrm>
            <a:off x="0" y="1557338"/>
            <a:ext cx="7854950" cy="4967287"/>
          </a:xfrm>
          <a:noFill/>
        </p:spPr>
        <p:txBody>
          <a:bodyPr>
            <a:noAutofit/>
          </a:bodyPr>
          <a:lstStyle/>
          <a:p>
            <a:pPr marL="342900" indent="-342900" algn="just">
              <a:buFont typeface="Wingdings" pitchFamily="2" charset="2"/>
              <a:buChar char="ü"/>
            </a:pPr>
            <a:r>
              <a:rPr lang="es-CL" sz="2200" dirty="0"/>
              <a:t>Dado que los precios de una orden de compra abierta se mantienen estables durante un período determinado de tiempo, ésta sirve para combatir una potencial inflación.</a:t>
            </a:r>
          </a:p>
          <a:p>
            <a:pPr algn="just"/>
            <a:endParaRPr lang="es-CL" sz="2000" u="sng" dirty="0"/>
          </a:p>
          <a:p>
            <a:pPr marL="342900" indent="-342900" algn="just">
              <a:buFont typeface="Wingdings" pitchFamily="2" charset="2"/>
              <a:buChar char="ü"/>
            </a:pPr>
            <a:r>
              <a:rPr lang="es-CL" sz="2200" dirty="0"/>
              <a:t>uno de los puntos fundamentales es la </a:t>
            </a:r>
            <a:r>
              <a:rPr lang="es-CL" sz="2200" b="1" dirty="0">
                <a:hlinkClick r:id="rId3"/>
              </a:rPr>
              <a:t>certeza</a:t>
            </a:r>
            <a:r>
              <a:rPr lang="es-CL" sz="2200" dirty="0"/>
              <a:t> que este tipo de orden brinda a los proveedores y a los compradores acerca del costo de los servicios y de los bienes implicados. Existe una serie de garantías en cuanto al precio, la cantidad, las condiciones de pago y los requisitos de entrega que genera tranquilidad a ambas partes.</a:t>
            </a:r>
          </a:p>
          <a:p>
            <a:pPr algn="just"/>
            <a:endParaRPr lang="es-CL" sz="2000" u="sng" dirty="0"/>
          </a:p>
          <a:p>
            <a:pPr marL="342900" indent="-342900" algn="just">
              <a:buFont typeface="Wingdings" pitchFamily="2" charset="2"/>
              <a:buChar char="ü"/>
            </a:pPr>
            <a:r>
              <a:rPr lang="es-CL" sz="2200" dirty="0"/>
              <a:t>Da a los proveedores la seguridad de que obtendrán un cierto ingreso periódicamente</a:t>
            </a:r>
          </a:p>
          <a:p>
            <a:pPr algn="just"/>
            <a:endParaRPr lang="es-CL" sz="2000" b="1"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816457392"/>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13317" r:id="rId4" imgW="11725275" imgH="16811625" progId="">
                  <p:embed/>
                </p:oleObj>
              </mc:Choice>
              <mc:Fallback>
                <p:oleObj r:id="rId4" imgW="11725275" imgH="16811625"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4212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Orden de Compra</a:t>
            </a:r>
          </a:p>
        </p:txBody>
      </p:sp>
      <p:sp>
        <p:nvSpPr>
          <p:cNvPr id="3" name="2 Subtítulo"/>
          <p:cNvSpPr>
            <a:spLocks noGrp="1"/>
          </p:cNvSpPr>
          <p:nvPr>
            <p:ph type="subTitle" idx="4294967295"/>
          </p:nvPr>
        </p:nvSpPr>
        <p:spPr>
          <a:xfrm>
            <a:off x="0" y="1557338"/>
            <a:ext cx="7854950" cy="4967287"/>
          </a:xfrm>
          <a:noFill/>
        </p:spPr>
        <p:txBody>
          <a:bodyPr>
            <a:noAutofit/>
          </a:bodyPr>
          <a:lstStyle/>
          <a:p>
            <a:pPr marL="342900" indent="-342900" algn="just">
              <a:buFont typeface="Wingdings" pitchFamily="2" charset="2"/>
              <a:buChar char="ü"/>
            </a:pPr>
            <a:r>
              <a:rPr lang="es-CL" sz="2400" dirty="0"/>
              <a:t>cuando la orden es de una magnitud considerable y el comprador es una </a:t>
            </a:r>
            <a:r>
              <a:rPr lang="es-CL" sz="2400" b="1" dirty="0">
                <a:hlinkClick r:id="rId3"/>
              </a:rPr>
              <a:t>compañía</a:t>
            </a:r>
            <a:r>
              <a:rPr lang="es-CL" sz="2400" dirty="0"/>
              <a:t> importante, el vendedor puede usar las órdenes de compra abierta para crear una línea de crédito;</a:t>
            </a:r>
          </a:p>
          <a:p>
            <a:pPr marL="342900" indent="-342900" algn="just">
              <a:buFont typeface="Wingdings" pitchFamily="2" charset="2"/>
              <a:buChar char="ü"/>
            </a:pPr>
            <a:endParaRPr lang="es-CL" sz="2000" b="1" dirty="0">
              <a:latin typeface="Times New Roman" pitchFamily="18" charset="0"/>
              <a:cs typeface="Times New Roman" pitchFamily="18" charset="0"/>
            </a:endParaRPr>
          </a:p>
          <a:p>
            <a:pPr marL="342900" indent="-342900" algn="just">
              <a:buFont typeface="Wingdings" pitchFamily="2" charset="2"/>
              <a:buChar char="ü"/>
            </a:pPr>
            <a:r>
              <a:rPr lang="es-CL" sz="2400" dirty="0"/>
              <a:t>disminuye el tiempo necesario para realizar pedidos, dado que el proceso de compra queda codificado en la orden abierta, lo cual permite a los compradores usar ese tiempo para otras cuestiones.</a:t>
            </a:r>
          </a:p>
          <a:p>
            <a:pPr marL="342900" indent="-342900" algn="just">
              <a:buFont typeface="Wingdings" pitchFamily="2" charset="2"/>
              <a:buChar char="ü"/>
            </a:pPr>
            <a:endParaRPr lang="es-CL" sz="2000" b="1"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816457392"/>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14342" r:id="rId4" imgW="11725275" imgH="16811625" progId="">
                  <p:embed/>
                </p:oleObj>
              </mc:Choice>
              <mc:Fallback>
                <p:oleObj r:id="rId4" imgW="11725275" imgH="16811625"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4212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35038" y="765175"/>
            <a:ext cx="8208962" cy="576263"/>
          </a:xfrm>
        </p:spPr>
        <p:txBody>
          <a:bodyPr>
            <a:normAutofit fontScale="90000"/>
          </a:bodyPr>
          <a:lstStyle/>
          <a:p>
            <a:pPr algn="l"/>
            <a:r>
              <a:rPr lang="es-CL" sz="3600" dirty="0">
                <a:effectLst/>
              </a:rPr>
              <a:t> </a:t>
            </a:r>
            <a:br>
              <a:rPr lang="es-CL" sz="3600" dirty="0">
                <a:effectLst/>
              </a:rPr>
            </a:br>
            <a:r>
              <a:rPr lang="es-CL" sz="3100" dirty="0">
                <a:effectLst/>
              </a:rPr>
              <a:t>Asignatura: Recepción y Almacenaje </a:t>
            </a:r>
            <a:r>
              <a:rPr lang="es-CL" sz="3200" dirty="0">
                <a:effectLst/>
              </a:rPr>
              <a:t>de</a:t>
            </a:r>
            <a:r>
              <a:rPr lang="es-CL" sz="3100" dirty="0">
                <a:effectLst/>
              </a:rPr>
              <a:t> Insumos.</a:t>
            </a:r>
            <a:br>
              <a:rPr lang="es-CL" sz="3100" dirty="0">
                <a:effectLst/>
              </a:rPr>
            </a:br>
            <a:r>
              <a:rPr lang="es-CL" sz="3100" dirty="0">
                <a:effectLst/>
              </a:rPr>
              <a:t>Tema: Orden de Compra</a:t>
            </a:r>
          </a:p>
        </p:txBody>
      </p:sp>
      <p:sp>
        <p:nvSpPr>
          <p:cNvPr id="3" name="2 Subtítulo"/>
          <p:cNvSpPr>
            <a:spLocks noGrp="1"/>
          </p:cNvSpPr>
          <p:nvPr>
            <p:ph type="subTitle" idx="4294967295"/>
          </p:nvPr>
        </p:nvSpPr>
        <p:spPr>
          <a:xfrm>
            <a:off x="0" y="1557338"/>
            <a:ext cx="7854950" cy="4967287"/>
          </a:xfrm>
          <a:noFill/>
        </p:spPr>
        <p:txBody>
          <a:bodyPr>
            <a:noAutofit/>
          </a:bodyPr>
          <a:lstStyle/>
          <a:p>
            <a:pPr algn="just"/>
            <a:r>
              <a:rPr lang="es-CL" sz="2000" b="1" dirty="0">
                <a:latin typeface="Times New Roman" pitchFamily="18" charset="0"/>
                <a:cs typeface="Times New Roman" pitchFamily="18" charset="0"/>
              </a:rPr>
              <a:t> Alumnos, para tener una mejor claridad del concepto de Orden de Compra. Por favor los invito a revisar estos 2 video de </a:t>
            </a:r>
            <a:r>
              <a:rPr lang="es-CL" sz="2000" b="1" dirty="0" err="1">
                <a:latin typeface="Times New Roman" pitchFamily="18" charset="0"/>
                <a:cs typeface="Times New Roman" pitchFamily="18" charset="0"/>
              </a:rPr>
              <a:t>youtube</a:t>
            </a:r>
            <a:r>
              <a:rPr lang="es-CL" sz="2000" b="1" dirty="0">
                <a:latin typeface="Times New Roman" pitchFamily="18" charset="0"/>
                <a:cs typeface="Times New Roman" pitchFamily="18" charset="0"/>
              </a:rPr>
              <a:t> para que comprendan de mejor forma ésta materia.</a:t>
            </a:r>
          </a:p>
          <a:p>
            <a:pPr algn="just"/>
            <a:endParaRPr lang="es-CL" sz="2000" b="1" dirty="0">
              <a:latin typeface="Times New Roman" pitchFamily="18" charset="0"/>
              <a:cs typeface="Times New Roman" pitchFamily="18" charset="0"/>
            </a:endParaRPr>
          </a:p>
          <a:p>
            <a:pPr algn="l"/>
            <a:r>
              <a:rPr lang="es-CL" sz="2000" b="1" dirty="0">
                <a:latin typeface="Times New Roman" pitchFamily="18" charset="0"/>
                <a:cs typeface="Times New Roman" pitchFamily="18" charset="0"/>
              </a:rPr>
              <a:t>Video 1  (Gestión de las Ordenes de compra de los clientes) Link</a:t>
            </a:r>
          </a:p>
          <a:p>
            <a:pPr algn="l"/>
            <a:endParaRPr lang="es-CL" sz="2000" b="1" dirty="0">
              <a:latin typeface="Times New Roman" pitchFamily="18" charset="0"/>
              <a:cs typeface="Times New Roman" pitchFamily="18" charset="0"/>
            </a:endParaRPr>
          </a:p>
          <a:p>
            <a:pPr algn="ctr"/>
            <a:r>
              <a:rPr lang="es-CL" sz="2700" b="1" dirty="0">
                <a:latin typeface="Times New Roman" pitchFamily="18" charset="0"/>
                <a:cs typeface="Times New Roman" pitchFamily="18" charset="0"/>
              </a:rPr>
              <a:t> </a:t>
            </a:r>
            <a:r>
              <a:rPr lang="es-CL" sz="2700" b="1" dirty="0">
                <a:latin typeface="Times New Roman" pitchFamily="18" charset="0"/>
                <a:cs typeface="Times New Roman" pitchFamily="18" charset="0"/>
                <a:hlinkClick r:id="rId3"/>
              </a:rPr>
              <a:t>https://www.youtube.com/watch?v=dYmYbvG70iA</a:t>
            </a:r>
            <a:endParaRPr lang="es-CL" sz="2700" b="1" dirty="0">
              <a:latin typeface="Times New Roman" pitchFamily="18" charset="0"/>
              <a:cs typeface="Times New Roman" pitchFamily="18" charset="0"/>
            </a:endParaRPr>
          </a:p>
          <a:p>
            <a:pPr algn="just"/>
            <a:endParaRPr lang="es-CL" sz="2000" b="1" dirty="0">
              <a:latin typeface="Times New Roman" pitchFamily="18" charset="0"/>
              <a:cs typeface="Times New Roman" pitchFamily="18" charset="0"/>
            </a:endParaRPr>
          </a:p>
          <a:p>
            <a:pPr algn="l"/>
            <a:r>
              <a:rPr lang="es-CL" sz="2000" b="1" dirty="0">
                <a:latin typeface="Times New Roman" pitchFamily="18" charset="0"/>
                <a:cs typeface="Times New Roman" pitchFamily="18" charset="0"/>
              </a:rPr>
              <a:t>Video 2  (Orden de Compra) Link </a:t>
            </a:r>
          </a:p>
          <a:p>
            <a:pPr algn="l"/>
            <a:endParaRPr lang="es-CL" sz="2000" b="1" dirty="0">
              <a:latin typeface="Times New Roman" pitchFamily="18" charset="0"/>
              <a:cs typeface="Times New Roman" pitchFamily="18" charset="0"/>
              <a:hlinkClick r:id="rId4"/>
            </a:endParaRPr>
          </a:p>
          <a:p>
            <a:pPr algn="ctr"/>
            <a:r>
              <a:rPr lang="es-CL" sz="2800" b="1" u="sng" dirty="0">
                <a:latin typeface="Times New Roman" pitchFamily="18" charset="0"/>
                <a:cs typeface="Times New Roman" pitchFamily="18" charset="0"/>
                <a:hlinkClick r:id="rId4"/>
              </a:rPr>
              <a:t>https://www.youtube.com/watch?v=0Iy83T2ge9Q</a:t>
            </a:r>
            <a:endParaRPr lang="es-CL" sz="2800" b="1" u="sng" dirty="0">
              <a:latin typeface="Times New Roman" pitchFamily="18" charset="0"/>
              <a:cs typeface="Times New Roman" pitchFamily="18" charset="0"/>
            </a:endParaRPr>
          </a:p>
          <a:p>
            <a:pPr algn="just"/>
            <a:endParaRPr lang="es-CL" sz="2000" b="1"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259623263"/>
              </p:ext>
            </p:extLst>
          </p:nvPr>
        </p:nvGraphicFramePr>
        <p:xfrm>
          <a:off x="8172400" y="116632"/>
          <a:ext cx="868362" cy="904875"/>
        </p:xfrm>
        <a:graphic>
          <a:graphicData uri="http://schemas.openxmlformats.org/presentationml/2006/ole">
            <mc:AlternateContent xmlns:mc="http://schemas.openxmlformats.org/markup-compatibility/2006">
              <mc:Choice xmlns:v="urn:schemas-microsoft-com:vml" Requires="v">
                <p:oleObj spid="_x0000_s15365" r:id="rId5" imgW="11725275" imgH="16811625" progId="">
                  <p:embed/>
                </p:oleObj>
              </mc:Choice>
              <mc:Fallback>
                <p:oleObj r:id="rId5" imgW="11725275" imgH="16811625"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72400" y="116632"/>
                        <a:ext cx="868362"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27027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1113</TotalTime>
  <Words>910</Words>
  <Application>Microsoft Office PowerPoint</Application>
  <PresentationFormat>Presentación en pantalla (4:3)</PresentationFormat>
  <Paragraphs>40</Paragraphs>
  <Slides>9</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0</vt:i4>
      </vt:variant>
      <vt:variant>
        <vt:lpstr>Títulos de diapositiva</vt:lpstr>
      </vt:variant>
      <vt:variant>
        <vt:i4>9</vt:i4>
      </vt:variant>
    </vt:vector>
  </HeadingPairs>
  <TitlesOfParts>
    <vt:vector size="15" baseType="lpstr">
      <vt:lpstr>Calibri</vt:lpstr>
      <vt:lpstr>Constantia</vt:lpstr>
      <vt:lpstr>Times New Roman</vt:lpstr>
      <vt:lpstr>Wingdings</vt:lpstr>
      <vt:lpstr>Wingdings 2</vt:lpstr>
      <vt:lpstr>Flujo</vt:lpstr>
      <vt:lpstr>Profesor: Felipe Campos Romero  Asignatura: Recepción y Almacenaje de Insumos.</vt:lpstr>
      <vt:lpstr>  Asignatura: Recepción y Almacenaje de Insumos. Tema: Orden de Compra</vt:lpstr>
      <vt:lpstr>  Asignatura: Recepción y Almacenaje de Insumos. Tema: Orden de Compra</vt:lpstr>
      <vt:lpstr>  Asignatura: Recepción y Almacenaje de Insumos. Tema: Orden de Compra</vt:lpstr>
      <vt:lpstr>  Asignatura: Recepción y Almacenaje de Insumos. Tema: Orden de Compra</vt:lpstr>
      <vt:lpstr>  Asignatura: Recepción y Almacenaje de Insumos. Tema: Orden de Compra</vt:lpstr>
      <vt:lpstr>  Asignatura: Recepción y Almacenaje de Insumos. Tema: Orden de Compra</vt:lpstr>
      <vt:lpstr>  Asignatura: Recepción y Almacenaje de Insumos. Tema: Orden de Compra</vt:lpstr>
      <vt:lpstr>  Asignatura: Recepción y Almacenaje de Insumos. Tema: Orden de Compra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Profesor: Felipe Campos Romero  Asignatura: Competencias Para El trabajo</dc:title>
  <dc:creator>FELIPE</dc:creator>
  <cp:lastModifiedBy>Padres</cp:lastModifiedBy>
  <cp:revision>47</cp:revision>
  <dcterms:created xsi:type="dcterms:W3CDTF">2020-03-04T01:56:50Z</dcterms:created>
  <dcterms:modified xsi:type="dcterms:W3CDTF">2020-05-02T21:22:51Z</dcterms:modified>
</cp:coreProperties>
</file>