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63" r:id="rId5"/>
    <p:sldId id="264" r:id="rId6"/>
    <p:sldId id="266" r:id="rId7"/>
    <p:sldId id="258" r:id="rId8"/>
    <p:sldId id="265" r:id="rId9"/>
    <p:sldId id="259" r:id="rId10"/>
    <p:sldId id="271" r:id="rId11"/>
    <p:sldId id="270" r:id="rId12"/>
    <p:sldId id="267" r:id="rId13"/>
    <p:sldId id="268" r:id="rId14"/>
    <p:sldId id="272" r:id="rId15"/>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Título"/>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80E404E3-B56A-4E00-976E-2B55A13465AD}" type="datetimeFigureOut">
              <a:rPr lang="es-CL" smtClean="0"/>
              <a:t>15-04-2018</a:t>
            </a:fld>
            <a:endParaRPr lang="es-CL"/>
          </a:p>
        </p:txBody>
      </p:sp>
      <p:sp>
        <p:nvSpPr>
          <p:cNvPr id="19" name="18 Marcador de pie de página"/>
          <p:cNvSpPr>
            <a:spLocks noGrp="1"/>
          </p:cNvSpPr>
          <p:nvPr>
            <p:ph type="ftr" sz="quarter" idx="11"/>
          </p:nvPr>
        </p:nvSpPr>
        <p:spPr/>
        <p:txBody>
          <a:bodyPr/>
          <a:lstStyle/>
          <a:p>
            <a:endParaRPr lang="es-CL"/>
          </a:p>
        </p:txBody>
      </p:sp>
      <p:sp>
        <p:nvSpPr>
          <p:cNvPr id="27" name="26 Marcador de número de diapositiva"/>
          <p:cNvSpPr>
            <a:spLocks noGrp="1"/>
          </p:cNvSpPr>
          <p:nvPr>
            <p:ph type="sldNum" sz="quarter" idx="12"/>
          </p:nvPr>
        </p:nvSpPr>
        <p:spPr/>
        <p:txBody>
          <a:bodyPr/>
          <a:lstStyle/>
          <a:p>
            <a:fld id="{C5F2E8F8-D914-4E42-ACEE-8B83225F55C2}" type="slidenum">
              <a:rPr lang="es-CL" smtClean="0"/>
              <a:t>‹Nº›</a:t>
            </a:fld>
            <a:endParaRPr lang="es-C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0E404E3-B56A-4E00-976E-2B55A13465AD}" type="datetimeFigureOut">
              <a:rPr lang="es-CL" smtClean="0"/>
              <a:t>15-04-2018</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C5F2E8F8-D914-4E42-ACEE-8B83225F55C2}" type="slidenum">
              <a:rPr lang="es-CL" smtClean="0"/>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0E404E3-B56A-4E00-976E-2B55A13465AD}" type="datetimeFigureOut">
              <a:rPr lang="es-CL" smtClean="0"/>
              <a:t>15-04-2018</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C5F2E8F8-D914-4E42-ACEE-8B83225F55C2}" type="slidenum">
              <a:rPr lang="es-CL" smtClean="0"/>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0E404E3-B56A-4E00-976E-2B55A13465AD}" type="datetimeFigureOut">
              <a:rPr lang="es-CL" smtClean="0"/>
              <a:t>15-04-2018</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C5F2E8F8-D914-4E42-ACEE-8B83225F55C2}" type="slidenum">
              <a:rPr lang="es-CL" smtClean="0"/>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Título"/>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80E404E3-B56A-4E00-976E-2B55A13465AD}" type="datetimeFigureOut">
              <a:rPr lang="es-CL" smtClean="0"/>
              <a:t>15-04-2018</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C5F2E8F8-D914-4E42-ACEE-8B83225F55C2}" type="slidenum">
              <a:rPr lang="es-CL" smtClean="0"/>
              <a:t>‹Nº›</a:t>
            </a:fld>
            <a:endParaRPr lang="es-C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80E404E3-B56A-4E00-976E-2B55A13465AD}" type="datetimeFigureOut">
              <a:rPr lang="es-CL" smtClean="0"/>
              <a:t>15-04-2018</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C5F2E8F8-D914-4E42-ACEE-8B83225F55C2}" type="slidenum">
              <a:rPr lang="es-CL" smtClean="0"/>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80E404E3-B56A-4E00-976E-2B55A13465AD}" type="datetimeFigureOut">
              <a:rPr lang="es-CL" smtClean="0"/>
              <a:t>15-04-2018</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C5F2E8F8-D914-4E42-ACEE-8B83225F55C2}" type="slidenum">
              <a:rPr lang="es-CL" smtClean="0"/>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320"/>
            <a:ext cx="7470648" cy="1143000"/>
          </a:xfrm>
        </p:spPr>
        <p:txBody>
          <a:bodyPr anchor="ctr"/>
          <a:lstStyle>
            <a:lvl1pPr algn="l">
              <a:defRPr sz="4600"/>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80E404E3-B56A-4E00-976E-2B55A13465AD}" type="datetimeFigureOut">
              <a:rPr lang="es-CL" smtClean="0"/>
              <a:t>15-04-2018</a:t>
            </a:fld>
            <a:endParaRPr lang="es-CL"/>
          </a:p>
        </p:txBody>
      </p:sp>
      <p:sp>
        <p:nvSpPr>
          <p:cNvPr id="8" name="7 Marcador de número de diapositiva"/>
          <p:cNvSpPr>
            <a:spLocks noGrp="1"/>
          </p:cNvSpPr>
          <p:nvPr>
            <p:ph type="sldNum" sz="quarter" idx="11"/>
          </p:nvPr>
        </p:nvSpPr>
        <p:spPr/>
        <p:txBody>
          <a:bodyPr/>
          <a:lstStyle/>
          <a:p>
            <a:fld id="{C5F2E8F8-D914-4E42-ACEE-8B83225F55C2}" type="slidenum">
              <a:rPr lang="es-CL" smtClean="0"/>
              <a:t>‹Nº›</a:t>
            </a:fld>
            <a:endParaRPr lang="es-CL"/>
          </a:p>
        </p:txBody>
      </p:sp>
      <p:sp>
        <p:nvSpPr>
          <p:cNvPr id="9" name="8 Marcador de pie de página"/>
          <p:cNvSpPr>
            <a:spLocks noGrp="1"/>
          </p:cNvSpPr>
          <p:nvPr>
            <p:ph type="ftr" sz="quarter" idx="12"/>
          </p:nvPr>
        </p:nvSpPr>
        <p:spPr/>
        <p:txBody>
          <a:bodyPr/>
          <a:lstStyle/>
          <a:p>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0E404E3-B56A-4E00-976E-2B55A13465AD}" type="datetimeFigureOut">
              <a:rPr lang="es-CL" smtClean="0"/>
              <a:t>15-04-2018</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C5F2E8F8-D914-4E42-ACEE-8B83225F55C2}" type="slidenum">
              <a:rPr lang="es-CL" smtClean="0"/>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80E404E3-B56A-4E00-976E-2B55A13465AD}" type="datetimeFigureOut">
              <a:rPr lang="es-CL" smtClean="0"/>
              <a:t>15-04-2018</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a:xfrm>
            <a:off x="8156448" y="6422064"/>
            <a:ext cx="762000" cy="365125"/>
          </a:xfrm>
        </p:spPr>
        <p:txBody>
          <a:bodyPr/>
          <a:lstStyle/>
          <a:p>
            <a:fld id="{C5F2E8F8-D914-4E42-ACEE-8B83225F55C2}" type="slidenum">
              <a:rPr lang="es-CL" smtClean="0"/>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457200" y="6422064"/>
            <a:ext cx="2133600" cy="365125"/>
          </a:xfrm>
        </p:spPr>
        <p:txBody>
          <a:bodyPr/>
          <a:lstStyle/>
          <a:p>
            <a:fld id="{80E404E3-B56A-4E00-976E-2B55A13465AD}" type="datetimeFigureOut">
              <a:rPr lang="es-CL" smtClean="0"/>
              <a:t>15-04-2018</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C5F2E8F8-D914-4E42-ACEE-8B83225F55C2}" type="slidenum">
              <a:rPr lang="es-CL" smtClean="0"/>
              <a:t>‹Nº›</a:t>
            </a:fld>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Forma libre"/>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Marcador de título"/>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0E404E3-B56A-4E00-976E-2B55A13465AD}" type="datetimeFigureOut">
              <a:rPr lang="es-CL" smtClean="0"/>
              <a:t>15-04-2018</a:t>
            </a:fld>
            <a:endParaRPr lang="es-CL"/>
          </a:p>
        </p:txBody>
      </p:sp>
      <p:sp>
        <p:nvSpPr>
          <p:cNvPr id="22" name="21 Marcador de pie de página"/>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s-CL"/>
          </a:p>
        </p:txBody>
      </p:sp>
      <p:sp>
        <p:nvSpPr>
          <p:cNvPr id="18" name="17 Marcador de número de diapositiva"/>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C5F2E8F8-D914-4E42-ACEE-8B83225F55C2}" type="slidenum">
              <a:rPr lang="es-CL" smtClean="0"/>
              <a:t>‹Nº›</a:t>
            </a:fld>
            <a:endParaRPr lang="es-CL"/>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www.sii.cl/aprenda_sobre_impuestos/impuestos/impuestos_indirectos.htm"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29064" y="692696"/>
            <a:ext cx="8391408" cy="4946104"/>
          </a:xfrm>
        </p:spPr>
        <p:txBody>
          <a:bodyPr>
            <a:normAutofit fontScale="90000"/>
          </a:bodyPr>
          <a:lstStyle/>
          <a:p>
            <a:pPr algn="l"/>
            <a:r>
              <a:rPr lang="es-CL" dirty="0" smtClean="0">
                <a:effectLst/>
              </a:rPr>
              <a:t>Definición</a:t>
            </a:r>
            <a:br>
              <a:rPr lang="es-CL" dirty="0" smtClean="0">
                <a:effectLst/>
              </a:rPr>
            </a:br>
            <a:r>
              <a:rPr lang="es-CL" dirty="0">
                <a:effectLst/>
              </a:rPr>
              <a:t/>
            </a:r>
            <a:br>
              <a:rPr lang="es-CL" dirty="0">
                <a:effectLst/>
              </a:rPr>
            </a:br>
            <a:r>
              <a:rPr lang="es-CL" dirty="0" smtClean="0">
                <a:effectLst/>
              </a:rPr>
              <a:t>- </a:t>
            </a:r>
            <a:r>
              <a:rPr lang="es-CL" sz="3600" dirty="0" smtClean="0">
                <a:effectLst/>
              </a:rPr>
              <a:t>Boleta.</a:t>
            </a:r>
            <a:br>
              <a:rPr lang="es-CL" sz="3600" dirty="0" smtClean="0">
                <a:effectLst/>
              </a:rPr>
            </a:br>
            <a:r>
              <a:rPr lang="es-CL" sz="3600" dirty="0" smtClean="0">
                <a:effectLst/>
              </a:rPr>
              <a:t>- factura.</a:t>
            </a:r>
            <a:br>
              <a:rPr lang="es-CL" sz="3600" dirty="0" smtClean="0">
                <a:effectLst/>
              </a:rPr>
            </a:br>
            <a:r>
              <a:rPr lang="es-CL" sz="3600" dirty="0" smtClean="0">
                <a:effectLst/>
              </a:rPr>
              <a:t>- Factura electrónica.</a:t>
            </a:r>
            <a:br>
              <a:rPr lang="es-CL" sz="3600" dirty="0" smtClean="0">
                <a:effectLst/>
              </a:rPr>
            </a:br>
            <a:r>
              <a:rPr lang="es-CL" sz="3600" dirty="0" smtClean="0">
                <a:effectLst/>
              </a:rPr>
              <a:t>- Notas de crédito y debito.</a:t>
            </a:r>
            <a:br>
              <a:rPr lang="es-CL" sz="3600" dirty="0" smtClean="0">
                <a:effectLst/>
              </a:rPr>
            </a:br>
            <a:r>
              <a:rPr lang="es-CL" sz="3600" dirty="0" smtClean="0">
                <a:effectLst/>
              </a:rPr>
              <a:t>- Diferencia de boleta y     factura.</a:t>
            </a:r>
            <a:br>
              <a:rPr lang="es-CL" sz="3600" dirty="0" smtClean="0">
                <a:effectLst/>
              </a:rPr>
            </a:br>
            <a:r>
              <a:rPr lang="es-CL" sz="3600" dirty="0" smtClean="0">
                <a:effectLst/>
              </a:rPr>
              <a:t>- I.v.a.</a:t>
            </a:r>
            <a:br>
              <a:rPr lang="es-CL" sz="3600" dirty="0" smtClean="0">
                <a:effectLst/>
              </a:rPr>
            </a:br>
            <a:r>
              <a:rPr lang="es-CL" dirty="0" smtClean="0">
                <a:effectLst/>
              </a:rPr>
              <a:t/>
            </a:r>
            <a:br>
              <a:rPr lang="es-CL" dirty="0" smtClean="0">
                <a:effectLst/>
              </a:rPr>
            </a:br>
            <a:r>
              <a:rPr lang="es-CL" dirty="0" smtClean="0">
                <a:effectLst/>
              </a:rPr>
              <a:t/>
            </a:r>
            <a:br>
              <a:rPr lang="es-CL" dirty="0" smtClean="0">
                <a:effectLst/>
              </a:rPr>
            </a:br>
            <a:endParaRPr lang="es-CL" dirty="0">
              <a:effectLst/>
            </a:endParaRPr>
          </a:p>
        </p:txBody>
      </p:sp>
    </p:spTree>
    <p:extLst>
      <p:ext uri="{BB962C8B-B14F-4D97-AF65-F5344CB8AC3E}">
        <p14:creationId xmlns:p14="http://schemas.microsoft.com/office/powerpoint/2010/main" val="1437683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29064" y="548680"/>
            <a:ext cx="8319400" cy="5832648"/>
          </a:xfrm>
        </p:spPr>
        <p:txBody>
          <a:bodyPr>
            <a:normAutofit fontScale="90000"/>
          </a:bodyPr>
          <a:lstStyle/>
          <a:p>
            <a:pPr algn="l"/>
            <a:r>
              <a:rPr lang="es-CL" sz="2800" dirty="0">
                <a:effectLst/>
              </a:rPr>
              <a:t>Diferencia de </a:t>
            </a:r>
            <a:r>
              <a:rPr lang="es-CL" sz="2800" dirty="0" smtClean="0">
                <a:effectLst/>
              </a:rPr>
              <a:t>Factura </a:t>
            </a:r>
            <a:r>
              <a:rPr lang="es-CL" sz="2800" dirty="0">
                <a:effectLst/>
              </a:rPr>
              <a:t>y </a:t>
            </a:r>
            <a:r>
              <a:rPr lang="es-CL" sz="2800" dirty="0" smtClean="0">
                <a:effectLst/>
              </a:rPr>
              <a:t>boleta.</a:t>
            </a:r>
            <a:br>
              <a:rPr lang="es-CL" sz="2800" dirty="0" smtClean="0">
                <a:effectLst/>
              </a:rPr>
            </a:br>
            <a:r>
              <a:rPr lang="es-CL" sz="2800" dirty="0">
                <a:effectLst/>
              </a:rPr>
              <a:t/>
            </a:r>
            <a:br>
              <a:rPr lang="es-CL" sz="2800" dirty="0">
                <a:effectLst/>
              </a:rPr>
            </a:br>
            <a:r>
              <a:rPr lang="es-CL" sz="2800" dirty="0" smtClean="0">
                <a:effectLst/>
              </a:rPr>
              <a:t>Factura.</a:t>
            </a:r>
            <a:br>
              <a:rPr lang="es-CL" sz="2800" dirty="0" smtClean="0">
                <a:effectLst/>
              </a:rPr>
            </a:br>
            <a:r>
              <a:rPr lang="es-CL" sz="2800" dirty="0">
                <a:effectLst/>
              </a:rPr>
              <a:t/>
            </a:r>
            <a:br>
              <a:rPr lang="es-CL" sz="2800" dirty="0">
                <a:effectLst/>
              </a:rPr>
            </a:br>
            <a:r>
              <a:rPr lang="es-CL" sz="2800" dirty="0" smtClean="0">
                <a:effectLst/>
              </a:rPr>
              <a:t>- Individualización  de Vendedor y      comprador.</a:t>
            </a:r>
            <a:br>
              <a:rPr lang="es-CL" sz="2800" dirty="0" smtClean="0">
                <a:effectLst/>
              </a:rPr>
            </a:br>
            <a:r>
              <a:rPr lang="es-CL" sz="2800" dirty="0" smtClean="0">
                <a:effectLst/>
              </a:rPr>
              <a:t>- N° de factura.</a:t>
            </a:r>
            <a:br>
              <a:rPr lang="es-CL" sz="2800" dirty="0" smtClean="0">
                <a:effectLst/>
              </a:rPr>
            </a:br>
            <a:r>
              <a:rPr lang="es-CL" sz="2800" dirty="0" smtClean="0">
                <a:effectLst/>
              </a:rPr>
              <a:t>- Fecha venta y vencimiento de factura.</a:t>
            </a:r>
            <a:br>
              <a:rPr lang="es-CL" sz="2800" dirty="0" smtClean="0">
                <a:effectLst/>
              </a:rPr>
            </a:br>
            <a:r>
              <a:rPr lang="es-CL" sz="2800" dirty="0" smtClean="0">
                <a:effectLst/>
              </a:rPr>
              <a:t>- Detalle del producto.</a:t>
            </a:r>
            <a:br>
              <a:rPr lang="es-CL" sz="2800" dirty="0" smtClean="0">
                <a:effectLst/>
              </a:rPr>
            </a:br>
            <a:r>
              <a:rPr lang="es-CL" sz="2800" dirty="0" smtClean="0">
                <a:effectLst/>
              </a:rPr>
              <a:t>- detalle de transacción  (neto, </a:t>
            </a:r>
            <a:r>
              <a:rPr lang="es-CL" sz="2800" dirty="0" err="1" smtClean="0">
                <a:effectLst/>
              </a:rPr>
              <a:t>Iva</a:t>
            </a:r>
            <a:r>
              <a:rPr lang="es-CL" sz="2800" dirty="0" smtClean="0">
                <a:effectLst/>
              </a:rPr>
              <a:t>. Total).</a:t>
            </a:r>
            <a:br>
              <a:rPr lang="es-CL" sz="2800" dirty="0" smtClean="0">
                <a:effectLst/>
              </a:rPr>
            </a:br>
            <a:r>
              <a:rPr lang="es-CL" sz="2800" dirty="0" smtClean="0">
                <a:effectLst/>
              </a:rPr>
              <a:t>- se entrega a consumidor intermedio.</a:t>
            </a:r>
            <a:br>
              <a:rPr lang="es-CL" sz="2800" dirty="0" smtClean="0">
                <a:effectLst/>
              </a:rPr>
            </a:br>
            <a:r>
              <a:rPr lang="es-CL" sz="2800" dirty="0" smtClean="0">
                <a:effectLst/>
              </a:rPr>
              <a:t>- se solicita r.u.t para generar una factura.</a:t>
            </a:r>
            <a:br>
              <a:rPr lang="es-CL" sz="2800" dirty="0" smtClean="0">
                <a:effectLst/>
              </a:rPr>
            </a:br>
            <a:r>
              <a:rPr lang="es-CL" sz="2800" dirty="0">
                <a:effectLst/>
              </a:rPr>
              <a:t/>
            </a:r>
            <a:br>
              <a:rPr lang="es-CL" sz="2800" dirty="0">
                <a:effectLst/>
              </a:rPr>
            </a:br>
            <a:endParaRPr lang="es-CL" sz="2800" dirty="0"/>
          </a:p>
        </p:txBody>
      </p:sp>
    </p:spTree>
    <p:extLst>
      <p:ext uri="{BB962C8B-B14F-4D97-AF65-F5344CB8AC3E}">
        <p14:creationId xmlns:p14="http://schemas.microsoft.com/office/powerpoint/2010/main" val="1343503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29064" y="548680"/>
            <a:ext cx="8319400" cy="5832648"/>
          </a:xfrm>
        </p:spPr>
        <p:txBody>
          <a:bodyPr>
            <a:normAutofit/>
          </a:bodyPr>
          <a:lstStyle/>
          <a:p>
            <a:pPr algn="ctr"/>
            <a:r>
              <a:rPr lang="es-CL" sz="2800" dirty="0">
                <a:effectLst/>
              </a:rPr>
              <a:t>Diferencia de </a:t>
            </a:r>
            <a:r>
              <a:rPr lang="es-CL" sz="2800" dirty="0" smtClean="0">
                <a:effectLst/>
              </a:rPr>
              <a:t>Factura </a:t>
            </a:r>
            <a:r>
              <a:rPr lang="es-CL" sz="2800" dirty="0">
                <a:effectLst/>
              </a:rPr>
              <a:t>y </a:t>
            </a:r>
            <a:r>
              <a:rPr lang="es-CL" sz="2800" dirty="0" smtClean="0">
                <a:effectLst/>
              </a:rPr>
              <a:t>boleta.</a:t>
            </a:r>
            <a:br>
              <a:rPr lang="es-CL" sz="2800" dirty="0" smtClean="0">
                <a:effectLst/>
              </a:rPr>
            </a:br>
            <a:r>
              <a:rPr lang="es-CL" sz="2800" dirty="0">
                <a:effectLst/>
              </a:rPr>
              <a:t/>
            </a:r>
            <a:br>
              <a:rPr lang="es-CL" sz="2800" dirty="0">
                <a:effectLst/>
              </a:rPr>
            </a:br>
            <a:r>
              <a:rPr lang="es-CL" sz="2800" dirty="0">
                <a:effectLst/>
              </a:rPr>
              <a:t/>
            </a:r>
            <a:br>
              <a:rPr lang="es-CL" sz="2800" dirty="0">
                <a:effectLst/>
              </a:rPr>
            </a:br>
            <a:r>
              <a:rPr lang="es-CL" sz="2800" dirty="0">
                <a:effectLst/>
              </a:rPr>
              <a:t>Para comprender la diferencia, es necesario tener claro el concepto de IVA, y entender cómo funciona, pues es el elemento diferenciador más importante entre estos documentos tributarios.</a:t>
            </a:r>
            <a:br>
              <a:rPr lang="es-CL" sz="2800" dirty="0">
                <a:effectLst/>
              </a:rPr>
            </a:br>
            <a:endParaRPr lang="es-CL" sz="2800" dirty="0"/>
          </a:p>
        </p:txBody>
      </p:sp>
    </p:spTree>
    <p:extLst>
      <p:ext uri="{BB962C8B-B14F-4D97-AF65-F5344CB8AC3E}">
        <p14:creationId xmlns:p14="http://schemas.microsoft.com/office/powerpoint/2010/main" val="3903163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29064" y="548680"/>
            <a:ext cx="8319400" cy="5832648"/>
          </a:xfrm>
        </p:spPr>
        <p:txBody>
          <a:bodyPr>
            <a:noAutofit/>
          </a:bodyPr>
          <a:lstStyle/>
          <a:p>
            <a:pPr algn="l"/>
            <a:r>
              <a:rPr lang="es-CL" sz="1800" dirty="0">
                <a:effectLst/>
              </a:rPr>
              <a:t>¿</a:t>
            </a:r>
            <a:r>
              <a:rPr lang="es-CL" sz="1800" dirty="0" smtClean="0">
                <a:effectLst/>
              </a:rPr>
              <a:t>Que es el I.v.a. y Como Funciona?.</a:t>
            </a:r>
            <a:br>
              <a:rPr lang="es-CL" sz="1800" dirty="0" smtClean="0">
                <a:effectLst/>
              </a:rPr>
            </a:br>
            <a:r>
              <a:rPr lang="es-CL" sz="1800" dirty="0">
                <a:effectLst/>
              </a:rPr>
              <a:t/>
            </a:r>
            <a:br>
              <a:rPr lang="es-CL" sz="1800" dirty="0">
                <a:effectLst/>
              </a:rPr>
            </a:br>
            <a:r>
              <a:rPr lang="es-CL" sz="1600" dirty="0" smtClean="0">
                <a:effectLst/>
              </a:rPr>
              <a:t>Impuesto </a:t>
            </a:r>
            <a:r>
              <a:rPr lang="es-CL" sz="1600" dirty="0">
                <a:effectLst/>
              </a:rPr>
              <a:t>al Valor Agregado (IVA). En Chile, representa </a:t>
            </a:r>
            <a:r>
              <a:rPr lang="es-CL" sz="1600" dirty="0">
                <a:solidFill>
                  <a:srgbClr val="FFC000"/>
                </a:solidFill>
                <a:effectLst/>
                <a:hlinkClick r:id="rId2"/>
              </a:rPr>
              <a:t>un recargo del 19% sobre el valor de un bien o servicio</a:t>
            </a:r>
            <a:r>
              <a:rPr lang="es-CL" sz="1600" dirty="0">
                <a:effectLst/>
              </a:rPr>
              <a:t>. El vendedor lo incorpora </a:t>
            </a:r>
            <a:r>
              <a:rPr lang="es-CL" sz="1600" dirty="0" smtClean="0">
                <a:effectLst/>
              </a:rPr>
              <a:t> en </a:t>
            </a:r>
            <a:r>
              <a:rPr lang="es-CL" sz="1600" dirty="0">
                <a:effectLst/>
              </a:rPr>
              <a:t>el precio de venta </a:t>
            </a:r>
            <a:r>
              <a:rPr lang="es-CL" sz="1600" dirty="0" smtClean="0">
                <a:effectLst/>
              </a:rPr>
              <a:t> al </a:t>
            </a:r>
            <a:r>
              <a:rPr lang="es-CL" sz="1600" dirty="0">
                <a:effectLst/>
              </a:rPr>
              <a:t>público, por lo que éste aumenta en un 19% y se ve reflejado en la factura o boleta de venta</a:t>
            </a:r>
            <a:r>
              <a:rPr lang="es-CL" sz="1600" dirty="0" smtClean="0">
                <a:effectLst/>
              </a:rPr>
              <a:t>.</a:t>
            </a:r>
            <a:br>
              <a:rPr lang="es-CL" sz="1600" dirty="0" smtClean="0">
                <a:effectLst/>
              </a:rPr>
            </a:br>
            <a:r>
              <a:rPr lang="es-CL" sz="1600" dirty="0">
                <a:effectLst/>
              </a:rPr>
              <a:t/>
            </a:r>
            <a:br>
              <a:rPr lang="es-CL" sz="1600" dirty="0">
                <a:effectLst/>
              </a:rPr>
            </a:br>
            <a:r>
              <a:rPr lang="es-CL" sz="1600" dirty="0">
                <a:effectLst/>
              </a:rPr>
              <a:t>Al concretar una transacción, el vendedor le </a:t>
            </a:r>
            <a:r>
              <a:rPr lang="es-CL" sz="1600" dirty="0" smtClean="0">
                <a:effectLst/>
              </a:rPr>
              <a:t>entrega  </a:t>
            </a:r>
            <a:r>
              <a:rPr lang="es-CL" sz="1600" dirty="0">
                <a:effectLst/>
              </a:rPr>
              <a:t>el IVA de la venta al fisco (ese 19%), entidad que debe devolverle el IVA -que el vendedor pagó- al proveedor del producto o servicio que fue adquirido. Cuando el intercambio comercial se realiza entre empresas, el IVA se puede usar como crédito o débito, dependiendo del resultado entre el impuesto pagado por las ventas y el generado como parte de los gastos. En el caso de la compra </a:t>
            </a:r>
            <a:r>
              <a:rPr lang="es-CL" sz="1600" dirty="0" smtClean="0">
                <a:effectLst/>
              </a:rPr>
              <a:t> de </a:t>
            </a:r>
            <a:r>
              <a:rPr lang="es-CL" sz="1600" dirty="0">
                <a:effectLst/>
              </a:rPr>
              <a:t>bienes o servicios por parte de una persona natural, quien asume el costo de este tributo es el consumidor final, que no tiene derecho a ningún reembolso o crédito fiscal.</a:t>
            </a:r>
            <a:br>
              <a:rPr lang="es-CL" sz="1600" dirty="0">
                <a:effectLst/>
              </a:rPr>
            </a:br>
            <a:r>
              <a:rPr lang="es-CL" sz="1600" dirty="0">
                <a:effectLst/>
              </a:rPr>
              <a:t>Toda </a:t>
            </a:r>
            <a:r>
              <a:rPr lang="es-CL" sz="1600" dirty="0" smtClean="0">
                <a:effectLst/>
              </a:rPr>
              <a:t> esta  operación </a:t>
            </a:r>
            <a:r>
              <a:rPr lang="es-CL" sz="1600" dirty="0">
                <a:effectLst/>
              </a:rPr>
              <a:t>es controlada por el fisco mediante documentos de boletas y facturas. </a:t>
            </a:r>
            <a:endParaRPr lang="es-CL" sz="1600" dirty="0"/>
          </a:p>
        </p:txBody>
      </p:sp>
    </p:spTree>
    <p:extLst>
      <p:ext uri="{BB962C8B-B14F-4D97-AF65-F5344CB8AC3E}">
        <p14:creationId xmlns:p14="http://schemas.microsoft.com/office/powerpoint/2010/main" val="2210773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29064" y="548680"/>
            <a:ext cx="8319400" cy="5832648"/>
          </a:xfrm>
        </p:spPr>
        <p:txBody>
          <a:bodyPr>
            <a:normAutofit fontScale="90000"/>
          </a:bodyPr>
          <a:lstStyle/>
          <a:p>
            <a:pPr algn="ctr"/>
            <a:r>
              <a:rPr lang="es-CL" sz="2800" dirty="0">
                <a:effectLst/>
              </a:rPr>
              <a:t>Diferencia de </a:t>
            </a:r>
            <a:r>
              <a:rPr lang="es-CL" sz="2800" dirty="0" smtClean="0">
                <a:effectLst/>
              </a:rPr>
              <a:t>Factura </a:t>
            </a:r>
            <a:r>
              <a:rPr lang="es-CL" sz="2800" dirty="0">
                <a:effectLst/>
              </a:rPr>
              <a:t>y </a:t>
            </a:r>
            <a:r>
              <a:rPr lang="es-CL" sz="2800" dirty="0" smtClean="0">
                <a:effectLst/>
              </a:rPr>
              <a:t>boleta.</a:t>
            </a:r>
            <a:br>
              <a:rPr lang="es-CL" sz="2800" dirty="0" smtClean="0">
                <a:effectLst/>
              </a:rPr>
            </a:br>
            <a:r>
              <a:rPr lang="es-CL" sz="2800" dirty="0">
                <a:effectLst/>
              </a:rPr>
              <a:t/>
            </a:r>
            <a:br>
              <a:rPr lang="es-CL" sz="2800" dirty="0">
                <a:effectLst/>
              </a:rPr>
            </a:br>
            <a:r>
              <a:rPr lang="es-CL" sz="2800" dirty="0">
                <a:effectLst/>
              </a:rPr>
              <a:t>Al final, la diferencia entre boleta y factura radica en la persona a quién se le entrega, pues para el vendedor es casi igual dar uno u otro documento.  Sin embargo, la factura permite al comerciante acceder al reembolso del pago del IVA, mientras que la boleta -entregada a una persona particular- es solo un comprobante de la transacción y no involucra ningún tipo de crédito o devolución</a:t>
            </a:r>
            <a:br>
              <a:rPr lang="es-CL" sz="2800" dirty="0">
                <a:effectLst/>
              </a:rPr>
            </a:br>
            <a:endParaRPr lang="es-CL" sz="2800" dirty="0"/>
          </a:p>
        </p:txBody>
      </p:sp>
    </p:spTree>
    <p:extLst>
      <p:ext uri="{BB962C8B-B14F-4D97-AF65-F5344CB8AC3E}">
        <p14:creationId xmlns:p14="http://schemas.microsoft.com/office/powerpoint/2010/main" val="2210773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29064" y="548680"/>
            <a:ext cx="8319400" cy="5832648"/>
          </a:xfrm>
        </p:spPr>
        <p:txBody>
          <a:bodyPr>
            <a:normAutofit/>
          </a:bodyPr>
          <a:lstStyle/>
          <a:p>
            <a:pPr algn="ctr"/>
            <a:r>
              <a:rPr lang="es-CL" sz="2800" dirty="0" smtClean="0"/>
              <a:t/>
            </a:r>
            <a:br>
              <a:rPr lang="es-CL" sz="2800" dirty="0" smtClean="0"/>
            </a:br>
            <a:r>
              <a:rPr lang="es-CL" sz="2800" dirty="0"/>
              <a:t/>
            </a:r>
            <a:br>
              <a:rPr lang="es-CL" sz="2800" dirty="0"/>
            </a:br>
            <a:r>
              <a:rPr lang="es-CL" sz="2800" dirty="0" smtClean="0"/>
              <a:t/>
            </a:r>
            <a:br>
              <a:rPr lang="es-CL" sz="2800" dirty="0" smtClean="0"/>
            </a:br>
            <a:r>
              <a:rPr lang="es-CL" sz="2800" dirty="0"/>
              <a:t/>
            </a:r>
            <a:br>
              <a:rPr lang="es-CL" sz="2800" dirty="0"/>
            </a:br>
            <a:r>
              <a:rPr lang="es-CL" sz="2800" dirty="0" smtClean="0"/>
              <a:t/>
            </a:r>
            <a:br>
              <a:rPr lang="es-CL" sz="2800" dirty="0" smtClean="0"/>
            </a:br>
            <a:r>
              <a:rPr lang="es-CL" sz="8000" dirty="0" smtClean="0"/>
              <a:t>Fin</a:t>
            </a:r>
            <a:r>
              <a:rPr lang="es-CL" sz="2800" dirty="0" smtClean="0"/>
              <a:t/>
            </a:r>
            <a:br>
              <a:rPr lang="es-CL" sz="2800" dirty="0" smtClean="0"/>
            </a:br>
            <a:r>
              <a:rPr lang="es-CL" sz="2800" dirty="0"/>
              <a:t/>
            </a:r>
            <a:br>
              <a:rPr lang="es-CL" sz="2800" dirty="0"/>
            </a:br>
            <a:endParaRPr lang="es-CL" sz="2800" dirty="0"/>
          </a:p>
        </p:txBody>
      </p:sp>
    </p:spTree>
    <p:extLst>
      <p:ext uri="{BB962C8B-B14F-4D97-AF65-F5344CB8AC3E}">
        <p14:creationId xmlns:p14="http://schemas.microsoft.com/office/powerpoint/2010/main" val="1365766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29064" y="764704"/>
            <a:ext cx="8319400" cy="4874096"/>
          </a:xfrm>
        </p:spPr>
        <p:txBody>
          <a:bodyPr>
            <a:normAutofit/>
          </a:bodyPr>
          <a:lstStyle/>
          <a:p>
            <a:pPr algn="ctr"/>
            <a:r>
              <a:rPr lang="es-CL" sz="2800" dirty="0">
                <a:effectLst/>
                <a:latin typeface="+mn-lt"/>
              </a:rPr>
              <a:t>Boleta</a:t>
            </a:r>
            <a:r>
              <a:rPr lang="es-CL" sz="2800" dirty="0" smtClean="0">
                <a:effectLst/>
                <a:latin typeface="+mn-lt"/>
              </a:rPr>
              <a:t>.</a:t>
            </a:r>
            <a:br>
              <a:rPr lang="es-CL" sz="2800" dirty="0" smtClean="0">
                <a:effectLst/>
                <a:latin typeface="+mn-lt"/>
              </a:rPr>
            </a:br>
            <a:r>
              <a:rPr lang="es-CL" sz="2800" dirty="0" smtClean="0">
                <a:effectLst/>
                <a:latin typeface="+mn-lt"/>
              </a:rPr>
              <a:t/>
            </a:r>
            <a:br>
              <a:rPr lang="es-CL" sz="2800" dirty="0" smtClean="0">
                <a:effectLst/>
                <a:latin typeface="+mn-lt"/>
              </a:rPr>
            </a:br>
            <a:r>
              <a:rPr lang="es-CL" sz="2800" dirty="0">
                <a:effectLst/>
                <a:latin typeface="+mn-lt"/>
              </a:rPr>
              <a:t/>
            </a:r>
            <a:br>
              <a:rPr lang="es-CL" sz="2800" dirty="0">
                <a:effectLst/>
                <a:latin typeface="+mn-lt"/>
              </a:rPr>
            </a:br>
            <a:r>
              <a:rPr lang="es-CL" sz="2800" dirty="0">
                <a:effectLst/>
                <a:latin typeface="+mn-lt"/>
              </a:rPr>
              <a:t>es un comprobante de alguna transacción efectuada y que se emite tanto para dar cuenta ante el fisco de las diversas actividades comerciales como para que sirva de comprobante ante un eventual reclamo.</a:t>
            </a:r>
            <a:br>
              <a:rPr lang="es-CL" sz="2800" dirty="0">
                <a:effectLst/>
                <a:latin typeface="+mn-lt"/>
              </a:rPr>
            </a:br>
            <a:endParaRPr lang="es-CL" sz="2800" dirty="0">
              <a:latin typeface="+mn-lt"/>
            </a:endParaRPr>
          </a:p>
        </p:txBody>
      </p:sp>
    </p:spTree>
    <p:extLst>
      <p:ext uri="{BB962C8B-B14F-4D97-AF65-F5344CB8AC3E}">
        <p14:creationId xmlns:p14="http://schemas.microsoft.com/office/powerpoint/2010/main" val="1279938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29064" y="764704"/>
            <a:ext cx="8319400" cy="4874096"/>
          </a:xfrm>
        </p:spPr>
        <p:txBody>
          <a:bodyPr>
            <a:normAutofit fontScale="90000"/>
          </a:bodyPr>
          <a:lstStyle/>
          <a:p>
            <a:pPr algn="ctr"/>
            <a:r>
              <a:rPr lang="es-CL" sz="2700" dirty="0" smtClean="0">
                <a:effectLst/>
              </a:rPr>
              <a:t>Factura</a:t>
            </a:r>
            <a:br>
              <a:rPr lang="es-CL" sz="2700" dirty="0" smtClean="0">
                <a:effectLst/>
              </a:rPr>
            </a:br>
            <a:r>
              <a:rPr lang="es-CL" sz="2700" dirty="0">
                <a:effectLst/>
              </a:rPr>
              <a:t/>
            </a:r>
            <a:br>
              <a:rPr lang="es-CL" sz="2700" dirty="0">
                <a:effectLst/>
              </a:rPr>
            </a:br>
            <a:r>
              <a:rPr lang="es-CL" sz="2700" dirty="0">
                <a:effectLst/>
              </a:rPr>
              <a:t>Una factura es un documento de carácter mercantil que indica una compraventa de un bien o servicio y, además, incluye toda la información de la operación. </a:t>
            </a:r>
            <a:r>
              <a:rPr lang="es-CL" sz="2700" dirty="0" smtClean="0">
                <a:effectLst/>
              </a:rPr>
              <a:t/>
            </a:r>
            <a:br>
              <a:rPr lang="es-CL" sz="2700" dirty="0" smtClean="0">
                <a:effectLst/>
              </a:rPr>
            </a:br>
            <a:r>
              <a:rPr lang="es-CL" sz="2700" dirty="0">
                <a:effectLst/>
              </a:rPr>
              <a:t/>
            </a:r>
            <a:br>
              <a:rPr lang="es-CL" sz="2700" dirty="0">
                <a:effectLst/>
              </a:rPr>
            </a:br>
            <a:r>
              <a:rPr lang="es-CL" sz="2700" dirty="0">
                <a:effectLst/>
              </a:rPr>
              <a:t>Las facturas son el documento tributario mediante el cual el contribuyente que lo emite genera un Débito Fiscal correspondiente a la recaudación del IVA y quien lo recibe descuenta el impuesto pagado mediante el Crédito Fiscal.</a:t>
            </a:r>
            <a:r>
              <a:rPr lang="es-CL" sz="2800" dirty="0">
                <a:effectLst/>
              </a:rPr>
              <a:t/>
            </a:r>
            <a:br>
              <a:rPr lang="es-CL" sz="2800" dirty="0">
                <a:effectLst/>
              </a:rPr>
            </a:br>
            <a:endParaRPr lang="es-CL" sz="2800" dirty="0">
              <a:latin typeface="+mn-lt"/>
            </a:endParaRPr>
          </a:p>
        </p:txBody>
      </p:sp>
    </p:spTree>
    <p:extLst>
      <p:ext uri="{BB962C8B-B14F-4D97-AF65-F5344CB8AC3E}">
        <p14:creationId xmlns:p14="http://schemas.microsoft.com/office/powerpoint/2010/main" val="1695951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29064" y="764704"/>
            <a:ext cx="8319400" cy="4874096"/>
          </a:xfrm>
        </p:spPr>
        <p:txBody>
          <a:bodyPr>
            <a:normAutofit fontScale="90000"/>
          </a:bodyPr>
          <a:lstStyle/>
          <a:p>
            <a:pPr algn="ctr"/>
            <a:r>
              <a:rPr lang="es-CL" sz="2800" dirty="0">
                <a:effectLst/>
              </a:rPr>
              <a:t>La factura electrónica </a:t>
            </a:r>
            <a:r>
              <a:rPr lang="es-CL" sz="2800" dirty="0" smtClean="0">
                <a:effectLst/>
              </a:rPr>
              <a:t/>
            </a:r>
            <a:br>
              <a:rPr lang="es-CL" sz="2800" dirty="0" smtClean="0">
                <a:effectLst/>
              </a:rPr>
            </a:br>
            <a:r>
              <a:rPr lang="es-CL" sz="2800" dirty="0" smtClean="0">
                <a:effectLst/>
              </a:rPr>
              <a:t/>
            </a:r>
            <a:br>
              <a:rPr lang="es-CL" sz="2800" dirty="0" smtClean="0">
                <a:effectLst/>
              </a:rPr>
            </a:br>
            <a:r>
              <a:rPr lang="es-CL" sz="2800" dirty="0">
                <a:effectLst/>
              </a:rPr>
              <a:t/>
            </a:r>
            <a:br>
              <a:rPr lang="es-CL" sz="2800" dirty="0">
                <a:effectLst/>
              </a:rPr>
            </a:br>
            <a:r>
              <a:rPr lang="es-CL" sz="2800" dirty="0" smtClean="0">
                <a:effectLst/>
              </a:rPr>
              <a:t>es </a:t>
            </a:r>
            <a:r>
              <a:rPr lang="es-CL" sz="2800" dirty="0">
                <a:effectLst/>
              </a:rPr>
              <a:t>una modalidad de factura en la que no se emplea el papel como soporte para demostrar su autenticidad, se diferencía de la factura en papel por la forma de gestión informática y el envío mediante un sistema de comunicaciones que conjuntamente permiten garantizar la autenticidad y la integridad</a:t>
            </a:r>
            <a:br>
              <a:rPr lang="es-CL" sz="2800" dirty="0">
                <a:effectLst/>
              </a:rPr>
            </a:br>
            <a:r>
              <a:rPr lang="es-CL" sz="2800" dirty="0">
                <a:effectLst/>
                <a:latin typeface="+mn-lt"/>
              </a:rPr>
              <a:t/>
            </a:r>
            <a:br>
              <a:rPr lang="es-CL" sz="2800" dirty="0">
                <a:effectLst/>
                <a:latin typeface="+mn-lt"/>
              </a:rPr>
            </a:br>
            <a:endParaRPr lang="es-CL" sz="2800" dirty="0">
              <a:latin typeface="+mn-lt"/>
            </a:endParaRPr>
          </a:p>
        </p:txBody>
      </p:sp>
    </p:spTree>
    <p:extLst>
      <p:ext uri="{BB962C8B-B14F-4D97-AF65-F5344CB8AC3E}">
        <p14:creationId xmlns:p14="http://schemas.microsoft.com/office/powerpoint/2010/main" val="1695951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29064" y="764704"/>
            <a:ext cx="8319400" cy="4874096"/>
          </a:xfrm>
        </p:spPr>
        <p:txBody>
          <a:bodyPr>
            <a:normAutofit fontScale="90000"/>
          </a:bodyPr>
          <a:lstStyle/>
          <a:p>
            <a:pPr algn="l"/>
            <a:r>
              <a:rPr lang="es-CL" sz="2800" dirty="0">
                <a:effectLst/>
              </a:rPr>
              <a:t>Los elementos esenciales que todo modelo de </a:t>
            </a:r>
            <a:r>
              <a:rPr lang="es-CL" sz="2800" dirty="0" smtClean="0">
                <a:effectLst/>
              </a:rPr>
              <a:t>factura.</a:t>
            </a:r>
            <a:br>
              <a:rPr lang="es-CL" sz="2800" dirty="0" smtClean="0">
                <a:effectLst/>
              </a:rPr>
            </a:br>
            <a:r>
              <a:rPr lang="es-CL" sz="2800" dirty="0" smtClean="0">
                <a:effectLst/>
              </a:rPr>
              <a:t/>
            </a:r>
            <a:br>
              <a:rPr lang="es-CL" sz="2800" dirty="0" smtClean="0">
                <a:effectLst/>
              </a:rPr>
            </a:br>
            <a:r>
              <a:rPr lang="es-CL" sz="2800" dirty="0" smtClean="0">
                <a:effectLst/>
              </a:rPr>
              <a:t>- Número </a:t>
            </a:r>
            <a:r>
              <a:rPr lang="es-CL" sz="2800" dirty="0">
                <a:effectLst/>
              </a:rPr>
              <a:t>de factura. </a:t>
            </a:r>
            <a:r>
              <a:rPr lang="es-CL" sz="2800" dirty="0" smtClean="0">
                <a:effectLst/>
              </a:rPr>
              <a:t> </a:t>
            </a:r>
            <a:r>
              <a:rPr lang="es-CL" sz="2800" dirty="0">
                <a:effectLst/>
              </a:rPr>
              <a:t/>
            </a:r>
            <a:br>
              <a:rPr lang="es-CL" sz="2800" dirty="0">
                <a:effectLst/>
              </a:rPr>
            </a:br>
            <a:r>
              <a:rPr lang="es-CL" sz="2800" dirty="0" smtClean="0">
                <a:effectLst/>
              </a:rPr>
              <a:t>- Fecha </a:t>
            </a:r>
            <a:r>
              <a:rPr lang="es-CL" sz="2800" dirty="0">
                <a:effectLst/>
              </a:rPr>
              <a:t>de emisión de la factura. ... </a:t>
            </a:r>
            <a:br>
              <a:rPr lang="es-CL" sz="2800" dirty="0">
                <a:effectLst/>
              </a:rPr>
            </a:br>
            <a:r>
              <a:rPr lang="es-CL" sz="2800" dirty="0" smtClean="0">
                <a:effectLst/>
              </a:rPr>
              <a:t>- Fecha </a:t>
            </a:r>
            <a:r>
              <a:rPr lang="es-CL" sz="2800" dirty="0">
                <a:effectLst/>
              </a:rPr>
              <a:t>de vencimiento. ... </a:t>
            </a:r>
            <a:br>
              <a:rPr lang="es-CL" sz="2800" dirty="0">
                <a:effectLst/>
              </a:rPr>
            </a:br>
            <a:r>
              <a:rPr lang="es-CL" sz="2800" dirty="0" smtClean="0">
                <a:effectLst/>
              </a:rPr>
              <a:t>- Datos </a:t>
            </a:r>
            <a:r>
              <a:rPr lang="es-CL" sz="2800" dirty="0">
                <a:effectLst/>
              </a:rPr>
              <a:t>fiscales del emisor y del receptor de la factura. </a:t>
            </a:r>
            <a:r>
              <a:rPr lang="es-CL" sz="2800" dirty="0" smtClean="0">
                <a:effectLst/>
              </a:rPr>
              <a:t> </a:t>
            </a:r>
            <a:r>
              <a:rPr lang="es-CL" sz="2800" dirty="0">
                <a:effectLst/>
              </a:rPr>
              <a:t/>
            </a:r>
            <a:br>
              <a:rPr lang="es-CL" sz="2800" dirty="0">
                <a:effectLst/>
              </a:rPr>
            </a:br>
            <a:r>
              <a:rPr lang="es-CL" sz="2800" dirty="0" smtClean="0">
                <a:effectLst/>
              </a:rPr>
              <a:t>- Concepto</a:t>
            </a:r>
            <a:r>
              <a:rPr lang="es-CL" sz="2800" dirty="0">
                <a:effectLst/>
              </a:rPr>
              <a:t>, importe e impuestos de la factura. </a:t>
            </a:r>
            <a:br>
              <a:rPr lang="es-CL" sz="2800" dirty="0">
                <a:effectLst/>
              </a:rPr>
            </a:br>
            <a:r>
              <a:rPr lang="es-CL" sz="2800" dirty="0" smtClean="0">
                <a:effectLst/>
              </a:rPr>
              <a:t>- Datos </a:t>
            </a:r>
            <a:r>
              <a:rPr lang="es-CL" sz="2800" dirty="0">
                <a:effectLst/>
              </a:rPr>
              <a:t>registrales. </a:t>
            </a:r>
            <a:br>
              <a:rPr lang="es-CL" sz="2800" dirty="0">
                <a:effectLst/>
              </a:rPr>
            </a:br>
            <a:r>
              <a:rPr lang="es-CL" sz="2800" dirty="0" smtClean="0">
                <a:effectLst/>
              </a:rPr>
              <a:t>- Datos </a:t>
            </a:r>
            <a:r>
              <a:rPr lang="es-CL" sz="2800" dirty="0">
                <a:effectLst/>
              </a:rPr>
              <a:t>complementarios.</a:t>
            </a:r>
            <a:br>
              <a:rPr lang="es-CL" sz="2800" dirty="0">
                <a:effectLst/>
              </a:rPr>
            </a:br>
            <a:endParaRPr lang="es-CL" sz="2800" dirty="0">
              <a:latin typeface="+mn-lt"/>
            </a:endParaRPr>
          </a:p>
        </p:txBody>
      </p:sp>
    </p:spTree>
    <p:extLst>
      <p:ext uri="{BB962C8B-B14F-4D97-AF65-F5344CB8AC3E}">
        <p14:creationId xmlns:p14="http://schemas.microsoft.com/office/powerpoint/2010/main" val="1695951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29064" y="764704"/>
            <a:ext cx="8319400" cy="4874096"/>
          </a:xfrm>
        </p:spPr>
        <p:txBody>
          <a:bodyPr>
            <a:normAutofit/>
          </a:bodyPr>
          <a:lstStyle/>
          <a:p>
            <a:pPr algn="l"/>
            <a:r>
              <a:rPr lang="es-CL" sz="2800" dirty="0" smtClean="0">
                <a:effectLst/>
              </a:rPr>
              <a:t>Notas de débito y notas de crédito</a:t>
            </a:r>
            <a:br>
              <a:rPr lang="es-CL" sz="2800" dirty="0" smtClean="0">
                <a:effectLst/>
              </a:rPr>
            </a:br>
            <a:r>
              <a:rPr lang="es-CL" sz="2800" dirty="0" smtClean="0">
                <a:effectLst/>
              </a:rPr>
              <a:t/>
            </a:r>
            <a:br>
              <a:rPr lang="es-CL" sz="2800" dirty="0" smtClean="0">
                <a:effectLst/>
              </a:rPr>
            </a:br>
            <a:r>
              <a:rPr lang="es-CL" sz="2800" dirty="0">
                <a:effectLst/>
              </a:rPr>
              <a:t/>
            </a:r>
            <a:br>
              <a:rPr lang="es-CL" sz="2800" dirty="0">
                <a:effectLst/>
              </a:rPr>
            </a:br>
            <a:r>
              <a:rPr lang="es-CL" sz="2800" dirty="0" smtClean="0">
                <a:effectLst/>
              </a:rPr>
              <a:t>Las </a:t>
            </a:r>
            <a:r>
              <a:rPr lang="es-CL" sz="2800" dirty="0">
                <a:effectLst/>
              </a:rPr>
              <a:t>notas débito y crédito son documentos o comprobantes que las empresas hacen para realizar un ajuste a una cuenta de terceros, ya sea por errores o por el cambio de condiciones que generan un mayor o menor valor de la respectivo cuenta.</a:t>
            </a:r>
            <a:endParaRPr lang="es-CL" sz="2800" dirty="0">
              <a:latin typeface="+mn-lt"/>
            </a:endParaRPr>
          </a:p>
        </p:txBody>
      </p:sp>
    </p:spTree>
    <p:extLst>
      <p:ext uri="{BB962C8B-B14F-4D97-AF65-F5344CB8AC3E}">
        <p14:creationId xmlns:p14="http://schemas.microsoft.com/office/powerpoint/2010/main" val="1538716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29064" y="836712"/>
            <a:ext cx="8391408" cy="4802088"/>
          </a:xfrm>
        </p:spPr>
        <p:txBody>
          <a:bodyPr>
            <a:normAutofit/>
          </a:bodyPr>
          <a:lstStyle/>
          <a:p>
            <a:pPr algn="ctr"/>
            <a:r>
              <a:rPr lang="es-CL" sz="2800" dirty="0" smtClean="0">
                <a:effectLst/>
              </a:rPr>
              <a:t>nota </a:t>
            </a:r>
            <a:r>
              <a:rPr lang="es-CL" sz="2800" dirty="0">
                <a:effectLst/>
              </a:rPr>
              <a:t>de crédito </a:t>
            </a:r>
            <a:r>
              <a:rPr lang="es-CL" sz="2800" dirty="0" smtClean="0">
                <a:effectLst/>
              </a:rPr>
              <a:t/>
            </a:r>
            <a:br>
              <a:rPr lang="es-CL" sz="2800" dirty="0" smtClean="0">
                <a:effectLst/>
              </a:rPr>
            </a:br>
            <a:r>
              <a:rPr lang="es-CL" sz="2800" dirty="0">
                <a:effectLst/>
              </a:rPr>
              <a:t/>
            </a:r>
            <a:br>
              <a:rPr lang="es-CL" sz="2800" dirty="0">
                <a:effectLst/>
              </a:rPr>
            </a:br>
            <a:r>
              <a:rPr lang="es-CL" sz="2800" dirty="0" smtClean="0">
                <a:effectLst/>
              </a:rPr>
              <a:t>es </a:t>
            </a:r>
            <a:r>
              <a:rPr lang="es-CL" sz="2800" dirty="0">
                <a:effectLst/>
              </a:rPr>
              <a:t>un documento legal que se utiliza en transacciones de compraventa donde interviene un descuento posterior a la emisión de la factura, una anulación total, un cobro de un gasto incurrido de más, devolución de bienes.</a:t>
            </a:r>
            <a:br>
              <a:rPr lang="es-CL" sz="2800" dirty="0">
                <a:effectLst/>
              </a:rPr>
            </a:br>
            <a:endParaRPr lang="es-CL" sz="2800" dirty="0"/>
          </a:p>
        </p:txBody>
      </p:sp>
    </p:spTree>
    <p:extLst>
      <p:ext uri="{BB962C8B-B14F-4D97-AF65-F5344CB8AC3E}">
        <p14:creationId xmlns:p14="http://schemas.microsoft.com/office/powerpoint/2010/main" val="1279938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29064" y="836712"/>
            <a:ext cx="8391408" cy="4802088"/>
          </a:xfrm>
        </p:spPr>
        <p:txBody>
          <a:bodyPr>
            <a:normAutofit/>
          </a:bodyPr>
          <a:lstStyle/>
          <a:p>
            <a:pPr algn="ctr"/>
            <a:r>
              <a:rPr lang="es-CL" sz="2800" dirty="0" smtClean="0">
                <a:effectLst/>
              </a:rPr>
              <a:t>nota </a:t>
            </a:r>
            <a:r>
              <a:rPr lang="es-CL" sz="2800" dirty="0">
                <a:effectLst/>
              </a:rPr>
              <a:t>de </a:t>
            </a:r>
            <a:r>
              <a:rPr lang="es-CL" sz="2800" dirty="0" smtClean="0">
                <a:effectLst/>
              </a:rPr>
              <a:t>débito </a:t>
            </a:r>
            <a:br>
              <a:rPr lang="es-CL" sz="2800" dirty="0" smtClean="0">
                <a:effectLst/>
              </a:rPr>
            </a:br>
            <a:r>
              <a:rPr lang="es-CL" sz="2800" dirty="0">
                <a:effectLst/>
              </a:rPr>
              <a:t/>
            </a:r>
            <a:br>
              <a:rPr lang="es-CL" sz="2800" dirty="0">
                <a:effectLst/>
              </a:rPr>
            </a:br>
            <a:r>
              <a:rPr lang="es-CL" sz="2800" dirty="0">
                <a:effectLst/>
              </a:rPr>
              <a:t>La nota de débito es un documento que se le envía al comprador o cliente para avisarle de que ha aumentado la cantidad de su deuda por algún motivo. Con este documente se le avisa que se le </a:t>
            </a:r>
            <a:r>
              <a:rPr lang="es-CL" sz="2800" dirty="0" smtClean="0">
                <a:effectLst/>
              </a:rPr>
              <a:t>ha cargado</a:t>
            </a:r>
            <a:r>
              <a:rPr lang="es-CL" sz="2800" dirty="0">
                <a:effectLst/>
              </a:rPr>
              <a:t>, o que debe, una cantidad de dinero por un concepto que se especifica en la nota.</a:t>
            </a:r>
            <a:endParaRPr lang="es-CL" sz="2800" dirty="0"/>
          </a:p>
        </p:txBody>
      </p:sp>
    </p:spTree>
    <p:extLst>
      <p:ext uri="{BB962C8B-B14F-4D97-AF65-F5344CB8AC3E}">
        <p14:creationId xmlns:p14="http://schemas.microsoft.com/office/powerpoint/2010/main" val="2335425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29064" y="548680"/>
            <a:ext cx="8319400" cy="5832648"/>
          </a:xfrm>
        </p:spPr>
        <p:txBody>
          <a:bodyPr>
            <a:normAutofit/>
          </a:bodyPr>
          <a:lstStyle/>
          <a:p>
            <a:pPr algn="l"/>
            <a:r>
              <a:rPr lang="es-CL" sz="2800" dirty="0">
                <a:effectLst/>
              </a:rPr>
              <a:t>Diferencia de </a:t>
            </a:r>
            <a:r>
              <a:rPr lang="es-CL" sz="2800" dirty="0" smtClean="0">
                <a:effectLst/>
              </a:rPr>
              <a:t>Factura </a:t>
            </a:r>
            <a:r>
              <a:rPr lang="es-CL" sz="2800" dirty="0">
                <a:effectLst/>
              </a:rPr>
              <a:t>y </a:t>
            </a:r>
            <a:r>
              <a:rPr lang="es-CL" sz="2800" dirty="0" smtClean="0">
                <a:effectLst/>
              </a:rPr>
              <a:t>boleta.</a:t>
            </a:r>
            <a:br>
              <a:rPr lang="es-CL" sz="2800" dirty="0" smtClean="0">
                <a:effectLst/>
              </a:rPr>
            </a:br>
            <a:r>
              <a:rPr lang="es-CL" sz="2800" dirty="0">
                <a:effectLst/>
              </a:rPr>
              <a:t/>
            </a:r>
            <a:br>
              <a:rPr lang="es-CL" sz="2800" dirty="0">
                <a:effectLst/>
              </a:rPr>
            </a:br>
            <a:r>
              <a:rPr lang="es-CL" sz="2800" dirty="0" smtClean="0">
                <a:effectLst/>
              </a:rPr>
              <a:t>Boleta.</a:t>
            </a:r>
            <a:br>
              <a:rPr lang="es-CL" sz="2800" dirty="0" smtClean="0">
                <a:effectLst/>
              </a:rPr>
            </a:br>
            <a:r>
              <a:rPr lang="es-CL" sz="2800" dirty="0">
                <a:effectLst/>
              </a:rPr>
              <a:t/>
            </a:r>
            <a:br>
              <a:rPr lang="es-CL" sz="2800" dirty="0">
                <a:effectLst/>
              </a:rPr>
            </a:br>
            <a:r>
              <a:rPr lang="es-CL" sz="2800" dirty="0" smtClean="0">
                <a:effectLst/>
              </a:rPr>
              <a:t>- Individualización  de Vendedor.</a:t>
            </a:r>
            <a:br>
              <a:rPr lang="es-CL" sz="2800" dirty="0" smtClean="0">
                <a:effectLst/>
              </a:rPr>
            </a:br>
            <a:r>
              <a:rPr lang="es-CL" sz="2800" dirty="0" smtClean="0">
                <a:effectLst/>
              </a:rPr>
              <a:t>- N° de Boleta.</a:t>
            </a:r>
            <a:br>
              <a:rPr lang="es-CL" sz="2800" dirty="0" smtClean="0">
                <a:effectLst/>
              </a:rPr>
            </a:br>
            <a:r>
              <a:rPr lang="es-CL" sz="2800" dirty="0" smtClean="0">
                <a:effectLst/>
              </a:rPr>
              <a:t>- Fecha.</a:t>
            </a:r>
            <a:br>
              <a:rPr lang="es-CL" sz="2800" dirty="0" smtClean="0">
                <a:effectLst/>
              </a:rPr>
            </a:br>
            <a:r>
              <a:rPr lang="es-CL" sz="2800" dirty="0" smtClean="0">
                <a:effectLst/>
              </a:rPr>
              <a:t>- Detalle del producto.</a:t>
            </a:r>
            <a:br>
              <a:rPr lang="es-CL" sz="2800" dirty="0" smtClean="0">
                <a:effectLst/>
              </a:rPr>
            </a:br>
            <a:r>
              <a:rPr lang="es-CL" sz="2800" dirty="0" smtClean="0">
                <a:effectLst/>
              </a:rPr>
              <a:t>- Monto de transacción  total.</a:t>
            </a:r>
            <a:br>
              <a:rPr lang="es-CL" sz="2800" dirty="0" smtClean="0">
                <a:effectLst/>
              </a:rPr>
            </a:br>
            <a:r>
              <a:rPr lang="es-CL" sz="2800" dirty="0" smtClean="0">
                <a:effectLst/>
              </a:rPr>
              <a:t>- se entrega a consumidor final.</a:t>
            </a:r>
            <a:r>
              <a:rPr lang="es-CL" sz="2800" dirty="0">
                <a:effectLst/>
              </a:rPr>
              <a:t/>
            </a:r>
            <a:br>
              <a:rPr lang="es-CL" sz="2800" dirty="0">
                <a:effectLst/>
              </a:rPr>
            </a:br>
            <a:endParaRPr lang="es-CL" sz="2800" dirty="0"/>
          </a:p>
        </p:txBody>
      </p:sp>
    </p:spTree>
    <p:extLst>
      <p:ext uri="{BB962C8B-B14F-4D97-AF65-F5344CB8AC3E}">
        <p14:creationId xmlns:p14="http://schemas.microsoft.com/office/powerpoint/2010/main" val="1279938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Técnico">
  <a:themeElements>
    <a:clrScheme name="Técnico">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écnico">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écnico">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194</TotalTime>
  <Words>63</Words>
  <Application>Microsoft Office PowerPoint</Application>
  <PresentationFormat>Presentación en pantalla (4:3)</PresentationFormat>
  <Paragraphs>14</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Técnico</vt:lpstr>
      <vt:lpstr>Definición  - Boleta. - factura. - Factura electrónica. - Notas de crédito y debito. - Diferencia de boleta y     factura. - I.v.a.   </vt:lpstr>
      <vt:lpstr>Boleta.   es un comprobante de alguna transacción efectuada y que se emite tanto para dar cuenta ante el fisco de las diversas actividades comerciales como para que sirva de comprobante ante un eventual reclamo. </vt:lpstr>
      <vt:lpstr>Factura  Una factura es un documento de carácter mercantil que indica una compraventa de un bien o servicio y, además, incluye toda la información de la operación.   Las facturas son el documento tributario mediante el cual el contribuyente que lo emite genera un Débito Fiscal correspondiente a la recaudación del IVA y quien lo recibe descuenta el impuesto pagado mediante el Crédito Fiscal. </vt:lpstr>
      <vt:lpstr>La factura electrónica    es una modalidad de factura en la que no se emplea el papel como soporte para demostrar su autenticidad, se diferencía de la factura en papel por la forma de gestión informática y el envío mediante un sistema de comunicaciones que conjuntamente permiten garantizar la autenticidad y la integridad  </vt:lpstr>
      <vt:lpstr>Los elementos esenciales que todo modelo de factura.  - Número de factura.   - Fecha de emisión de la factura. ...  - Fecha de vencimiento. ...  - Datos fiscales del emisor y del receptor de la factura.   - Concepto, importe e impuestos de la factura.  - Datos registrales.  - Datos complementarios. </vt:lpstr>
      <vt:lpstr>Notas de débito y notas de crédito   Las notas débito y crédito son documentos o comprobantes que las empresas hacen para realizar un ajuste a una cuenta de terceros, ya sea por errores o por el cambio de condiciones que generan un mayor o menor valor de la respectivo cuenta.</vt:lpstr>
      <vt:lpstr>nota de crédito   es un documento legal que se utiliza en transacciones de compraventa donde interviene un descuento posterior a la emisión de la factura, una anulación total, un cobro de un gasto incurrido de más, devolución de bienes. </vt:lpstr>
      <vt:lpstr>nota de débito   La nota de débito es un documento que se le envía al comprador o cliente para avisarle de que ha aumentado la cantidad de su deuda por algún motivo. Con este documente se le avisa que se le ha cargado, o que debe, una cantidad de dinero por un concepto que se especifica en la nota.</vt:lpstr>
      <vt:lpstr>Diferencia de Factura y boleta.  Boleta.  - Individualización  de Vendedor. - N° de Boleta. - Fecha. - Detalle del producto. - Monto de transacción  total. - se entrega a consumidor final. </vt:lpstr>
      <vt:lpstr>Diferencia de Factura y boleta.  Factura.  - Individualización  de Vendedor y      comprador. - N° de factura. - Fecha venta y vencimiento de factura. - Detalle del producto. - detalle de transacción  (neto, Iva. Total). - se entrega a consumidor intermedio. - se solicita r.u.t para generar una factura.  </vt:lpstr>
      <vt:lpstr>Diferencia de Factura y boleta.   Para comprender la diferencia, es necesario tener claro el concepto de IVA, y entender cómo funciona, pues es el elemento diferenciador más importante entre estos documentos tributarios. </vt:lpstr>
      <vt:lpstr>¿Que es el I.v.a. y Como Funciona?.  Impuesto al Valor Agregado (IVA). En Chile, representa un recargo del 19% sobre el valor de un bien o servicio. El vendedor lo incorpora  en el precio de venta  al público, por lo que éste aumenta en un 19% y se ve reflejado en la factura o boleta de venta.  Al concretar una transacción, el vendedor le entrega  el IVA de la venta al fisco (ese 19%), entidad que debe devolverle el IVA -que el vendedor pagó- al proveedor del producto o servicio que fue adquirido. Cuando el intercambio comercial se realiza entre empresas, el IVA se puede usar como crédito o débito, dependiendo del resultado entre el impuesto pagado por las ventas y el generado como parte de los gastos. En el caso de la compra  de bienes o servicios por parte de una persona natural, quien asume el costo de este tributo es el consumidor final, que no tiene derecho a ningún reembolso o crédito fiscal. Toda  esta  operación es controlada por el fisco mediante documentos de boletas y facturas. </vt:lpstr>
      <vt:lpstr>Diferencia de Factura y boleta.  Al final, la diferencia entre boleta y factura radica en la persona a quién se le entrega, pues para el vendedor es casi igual dar uno u otro documento.  Sin embargo, la factura permite al comerciante acceder al reembolso del pago del IVA, mientras que la boleta -entregada a una persona particular- es solo un comprobante de la transacción y no involucra ningún tipo de crédito o devolución </vt:lpstr>
      <vt:lpstr>     Fin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FELIPE</dc:creator>
  <cp:lastModifiedBy>FELIPE</cp:lastModifiedBy>
  <cp:revision>12</cp:revision>
  <dcterms:created xsi:type="dcterms:W3CDTF">2018-04-14T19:48:42Z</dcterms:created>
  <dcterms:modified xsi:type="dcterms:W3CDTF">2018-04-16T03:06:49Z</dcterms:modified>
</cp:coreProperties>
</file>