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65" r:id="rId2"/>
    <p:sldId id="268" r:id="rId3"/>
    <p:sldId id="266" r:id="rId4"/>
    <p:sldId id="267" r:id="rId5"/>
    <p:sldId id="270" r:id="rId6"/>
    <p:sldId id="274" r:id="rId7"/>
    <p:sldId id="275" r:id="rId8"/>
    <p:sldId id="276" r:id="rId9"/>
    <p:sldId id="277" r:id="rId10"/>
    <p:sldId id="279" r:id="rId11"/>
    <p:sldId id="280" r:id="rId12"/>
    <p:sldId id="282" r:id="rId13"/>
    <p:sldId id="281" r:id="rId14"/>
    <p:sldId id="283" r:id="rId15"/>
    <p:sldId id="284" r:id="rId16"/>
    <p:sldId id="285" r:id="rId17"/>
    <p:sldId id="286" r:id="rId18"/>
    <p:sldId id="287" r:id="rId19"/>
    <p:sldId id="288" r:id="rId20"/>
    <p:sldId id="289" r:id="rId21"/>
    <p:sldId id="290" r:id="rId22"/>
    <p:sldId id="291" r:id="rId23"/>
    <p:sldId id="293"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323995-E6E7-4CA6-832C-35B29E479FB5}" type="datetimeFigureOut">
              <a:rPr lang="es-CL" smtClean="0"/>
              <a:t>20-04-2018</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3AC203-AC51-40F1-A948-2D227674FEC2}" type="slidenum">
              <a:rPr lang="es-CL" smtClean="0"/>
              <a:t>‹Nº›</a:t>
            </a:fld>
            <a:endParaRPr lang="es-CL"/>
          </a:p>
        </p:txBody>
      </p:sp>
    </p:spTree>
    <p:extLst>
      <p:ext uri="{BB962C8B-B14F-4D97-AF65-F5344CB8AC3E}">
        <p14:creationId xmlns:p14="http://schemas.microsoft.com/office/powerpoint/2010/main" val="57827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0B484-E441-4713-A162-AC0DB885FD80}" type="datetimeFigureOut">
              <a:rPr lang="es-CL" smtClean="0"/>
              <a:t>20-04-2018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1B6EB-8181-4486-B2B4-269840C7D2CC}" type="slidenum">
              <a:rPr lang="es-CL" smtClean="0"/>
              <a:t>‹Nº›</a:t>
            </a:fld>
            <a:endParaRPr lang="es-CL"/>
          </a:p>
        </p:txBody>
      </p:sp>
    </p:spTree>
    <p:extLst>
      <p:ext uri="{BB962C8B-B14F-4D97-AF65-F5344CB8AC3E}">
        <p14:creationId xmlns:p14="http://schemas.microsoft.com/office/powerpoint/2010/main" val="122462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421B6EB-8181-4486-B2B4-269840C7D2CC}" type="slidenum">
              <a:rPr lang="es-CL" smtClean="0"/>
              <a:t>2</a:t>
            </a:fld>
            <a:endParaRPr lang="es-CL"/>
          </a:p>
        </p:txBody>
      </p:sp>
    </p:spTree>
    <p:extLst>
      <p:ext uri="{BB962C8B-B14F-4D97-AF65-F5344CB8AC3E}">
        <p14:creationId xmlns:p14="http://schemas.microsoft.com/office/powerpoint/2010/main" val="19081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421B6EB-8181-4486-B2B4-269840C7D2CC}" type="slidenum">
              <a:rPr lang="es-CL" smtClean="0"/>
              <a:t>4</a:t>
            </a:fld>
            <a:endParaRPr lang="es-CL"/>
          </a:p>
        </p:txBody>
      </p:sp>
    </p:spTree>
    <p:extLst>
      <p:ext uri="{BB962C8B-B14F-4D97-AF65-F5344CB8AC3E}">
        <p14:creationId xmlns:p14="http://schemas.microsoft.com/office/powerpoint/2010/main" val="274571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1A2C5EA-31F6-4DDE-847C-B293A0DB78BF}" type="datetimeFigureOut">
              <a:rPr lang="es-CL" smtClean="0"/>
              <a:t>20-04-2018</a:t>
            </a:fld>
            <a:endParaRPr lang="es-CL"/>
          </a:p>
        </p:txBody>
      </p:sp>
      <p:sp>
        <p:nvSpPr>
          <p:cNvPr id="19" name="Footer Placeholder 18"/>
          <p:cNvSpPr>
            <a:spLocks noGrp="1"/>
          </p:cNvSpPr>
          <p:nvPr>
            <p:ph type="ftr" sz="quarter" idx="11"/>
          </p:nvPr>
        </p:nvSpPr>
        <p:spPr/>
        <p:txBody>
          <a:bodyPr/>
          <a:lstStyle/>
          <a:p>
            <a:endParaRPr lang="es-CL"/>
          </a:p>
        </p:txBody>
      </p:sp>
      <p:sp>
        <p:nvSpPr>
          <p:cNvPr id="27" name="Slide Number Placeholder 26"/>
          <p:cNvSpPr>
            <a:spLocks noGrp="1"/>
          </p:cNvSpPr>
          <p:nvPr>
            <p:ph type="sldNum" sz="quarter" idx="12"/>
          </p:nvPr>
        </p:nvSpPr>
        <p:spPr/>
        <p:txBody>
          <a:bodyPr/>
          <a:lstStyle/>
          <a:p>
            <a:fld id="{1FA7B7FC-79A1-4BD9-96E6-4EF09FA0BE8A}"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1A2C5EA-31F6-4DDE-847C-B293A0DB78BF}" type="datetimeFigureOut">
              <a:rPr lang="es-CL" smtClean="0"/>
              <a:t>20-04-2018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1A2C5EA-31F6-4DDE-847C-B293A0DB78BF}" type="datetimeFigureOut">
              <a:rPr lang="es-CL" smtClean="0"/>
              <a:t>20-04-2018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1A2C5EA-31F6-4DDE-847C-B293A0DB78BF}" type="datetimeFigureOut">
              <a:rPr lang="es-CL" smtClean="0"/>
              <a:t>20-04-2018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1A2C5EA-31F6-4DDE-847C-B293A0DB78BF}" type="datetimeFigureOut">
              <a:rPr lang="es-CL" smtClean="0"/>
              <a:t>20-04-2018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A7B7FC-79A1-4BD9-96E6-4EF09FA0BE8A}"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1A2C5EA-31F6-4DDE-847C-B293A0DB78BF}" type="datetimeFigureOut">
              <a:rPr lang="es-CL" smtClean="0"/>
              <a:t>20-04-2018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1A2C5EA-31F6-4DDE-847C-B293A0DB78BF}" type="datetimeFigureOut">
              <a:rPr lang="es-CL" smtClean="0"/>
              <a:t>20-04-2018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1A2C5EA-31F6-4DDE-847C-B293A0DB78BF}" type="datetimeFigureOut">
              <a:rPr lang="es-CL" smtClean="0"/>
              <a:t>20-04-2018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2C5EA-31F6-4DDE-847C-B293A0DB78BF}" type="datetimeFigureOut">
              <a:rPr lang="es-CL" smtClean="0"/>
              <a:t>20-04-2018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1A2C5EA-31F6-4DDE-847C-B293A0DB78BF}" type="datetimeFigureOut">
              <a:rPr lang="es-CL" smtClean="0"/>
              <a:t>20-04-2018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FA7B7FC-79A1-4BD9-96E6-4EF09FA0BE8A}"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1A2C5EA-31F6-4DDE-847C-B293A0DB78BF}" type="datetimeFigureOut">
              <a:rPr lang="es-CL" smtClean="0"/>
              <a:t>20-04-2018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8077200" y="6356350"/>
            <a:ext cx="609600" cy="365125"/>
          </a:xfrm>
        </p:spPr>
        <p:txBody>
          <a:bodyPr/>
          <a:lstStyle/>
          <a:p>
            <a:fld id="{1FA7B7FC-79A1-4BD9-96E6-4EF09FA0BE8A}" type="slidenum">
              <a:rPr lang="es-CL" smtClean="0"/>
              <a:t>‹Nº›</a:t>
            </a:fld>
            <a:endParaRPr lang="es-C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2C5EA-31F6-4DDE-847C-B293A0DB78BF}" type="datetimeFigureOut">
              <a:rPr lang="es-CL" smtClean="0"/>
              <a:t>20-04-2018</a:t>
            </a:fld>
            <a:endParaRPr lang="es-C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A7B7FC-79A1-4BD9-96E6-4EF09FA0BE8A}" type="slidenum">
              <a:rPr lang="es-CL" smtClean="0"/>
              <a:t>‹Nº›</a:t>
            </a:fld>
            <a:endParaRPr lang="es-C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onceptodefinicion.de/bienes/" TargetMode="External"/><Relationship Id="rId2" Type="http://schemas.openxmlformats.org/officeDocument/2006/relationships/hyperlink" Target="http://www.expansion.com/2015/03/05/empresas/1425551250.html" TargetMode="External"/><Relationship Id="rId1" Type="http://schemas.openxmlformats.org/officeDocument/2006/relationships/slideLayout" Target="../slideLayouts/slideLayout1.xml"/><Relationship Id="rId5" Type="http://schemas.openxmlformats.org/officeDocument/2006/relationships/hyperlink" Target="http://www.agroinformacion.com/noticias/9/olivar/80834/eeuu%20desarrolla%20su%20industria%20de%20envasado%20de%20aceite%20con%20materia%20prima%20espanola.aspx" TargetMode="External"/><Relationship Id="rId4" Type="http://schemas.openxmlformats.org/officeDocument/2006/relationships/hyperlink" Target="http://conceptodefinicion.de/labo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620688"/>
            <a:ext cx="7851648" cy="5760640"/>
          </a:xfrm>
        </p:spPr>
        <p:txBody>
          <a:bodyPr>
            <a:normAutofit/>
          </a:bodyPr>
          <a:lstStyle/>
          <a:p>
            <a:pPr algn="ctr"/>
            <a:r>
              <a:rPr lang="es-CL" sz="2800" dirty="0" smtClean="0">
                <a:solidFill>
                  <a:schemeClr val="tx1"/>
                </a:solidFill>
                <a:effectLst/>
              </a:rPr>
              <a:t>Definiciones</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Materia.</a:t>
            </a:r>
            <a:br>
              <a:rPr lang="es-CL" sz="2800" dirty="0" smtClean="0">
                <a:solidFill>
                  <a:schemeClr val="tx1"/>
                </a:solidFill>
                <a:effectLst/>
              </a:rPr>
            </a:br>
            <a:r>
              <a:rPr lang="es-CL" sz="2800" dirty="0" smtClean="0">
                <a:solidFill>
                  <a:schemeClr val="tx1"/>
                </a:solidFill>
                <a:effectLst/>
              </a:rPr>
              <a:t>Materia Prima.</a:t>
            </a:r>
            <a:br>
              <a:rPr lang="es-CL" sz="2800" dirty="0" smtClean="0">
                <a:solidFill>
                  <a:schemeClr val="tx1"/>
                </a:solidFill>
                <a:effectLst/>
              </a:rPr>
            </a:br>
            <a:r>
              <a:rPr lang="es-CL" sz="2800" dirty="0" smtClean="0">
                <a:solidFill>
                  <a:schemeClr val="tx1"/>
                </a:solidFill>
                <a:effectLst/>
              </a:rPr>
              <a:t>Clasificación de Materia.</a:t>
            </a:r>
            <a:br>
              <a:rPr lang="es-CL" sz="2800" dirty="0" smtClean="0">
                <a:solidFill>
                  <a:schemeClr val="tx1"/>
                </a:solidFill>
                <a:effectLst/>
              </a:rPr>
            </a:br>
            <a:r>
              <a:rPr lang="es-CL" sz="2800" dirty="0" smtClean="0">
                <a:solidFill>
                  <a:schemeClr val="tx1"/>
                </a:solidFill>
                <a:effectLst/>
              </a:rPr>
              <a:t>Ejemplos de clasificación de Materia.</a:t>
            </a:r>
            <a:br>
              <a:rPr lang="es-CL" sz="2800" dirty="0" smtClean="0">
                <a:solidFill>
                  <a:schemeClr val="tx1"/>
                </a:solidFill>
                <a:effectLst/>
              </a:rPr>
            </a:br>
            <a:r>
              <a:rPr lang="es-CL" sz="2800" dirty="0" smtClean="0">
                <a:solidFill>
                  <a:schemeClr val="tx1"/>
                </a:solidFill>
                <a:effectLst/>
              </a:rPr>
              <a:t>Características Organolépticas.</a:t>
            </a:r>
            <a:br>
              <a:rPr lang="es-CL" sz="2800" dirty="0" smtClean="0">
                <a:solidFill>
                  <a:schemeClr val="tx1"/>
                </a:solidFill>
                <a:effectLst/>
              </a:rPr>
            </a:br>
            <a:r>
              <a:rPr lang="es-CL" sz="2800" dirty="0" smtClean="0">
                <a:solidFill>
                  <a:schemeClr val="tx1"/>
                </a:solidFill>
                <a:effectLst/>
              </a:rPr>
              <a:t>Propiedades Organolépticas.</a:t>
            </a:r>
            <a:br>
              <a:rPr lang="es-CL" sz="2800" dirty="0" smtClean="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smtClean="0">
                <a:effectLst/>
              </a:rPr>
              <a:t/>
            </a:r>
            <a:br>
              <a:rPr lang="es-CL" sz="2800" dirty="0" smtClean="0">
                <a:effectLst/>
              </a:rPr>
            </a:br>
            <a:endParaRPr lang="es-CL" dirty="0">
              <a:effectLst/>
            </a:endParaRPr>
          </a:p>
        </p:txBody>
      </p:sp>
    </p:spTree>
    <p:extLst>
      <p:ext uri="{BB962C8B-B14F-4D97-AF65-F5344CB8AC3E}">
        <p14:creationId xmlns:p14="http://schemas.microsoft.com/office/powerpoint/2010/main" val="19521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Inorgánico Metales.     (Oro, Plata)</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194" name="Picture 2" descr="Resultado de imagen para Minas de o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1338312"/>
            <a:ext cx="3143856" cy="23562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buscando o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344" y="1338312"/>
            <a:ext cx="3169548" cy="22056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bloque de o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099" y="4836923"/>
            <a:ext cx="2825793" cy="188208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joyas de o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4532254"/>
            <a:ext cx="2977363" cy="197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fade">
                                      <p:cBhvr>
                                        <p:cTn id="24" dur="500"/>
                                        <p:tgtEl>
                                          <p:spTgt spid="81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fade">
                                      <p:cBhvr>
                                        <p:cTn id="2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Inorgánico Metales.     (Cobre)</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0" name="Picture 2" descr="Resultado de imagen para mina de co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89" y="1469918"/>
            <a:ext cx="321595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extraccion de co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937" y="1370013"/>
            <a:ext cx="3180362" cy="22685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co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734" y="4754542"/>
            <a:ext cx="3128815" cy="20265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co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89" y="4442108"/>
            <a:ext cx="32559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170"/>
                                        </p:tgtEl>
                                      </p:cBhvr>
                                    </p:animEffect>
                                    <p:animScale>
                                      <p:cBhvr>
                                        <p:cTn id="12" dur="250" autoRev="1" fill="hold"/>
                                        <p:tgtEl>
                                          <p:spTgt spid="717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172"/>
                                        </p:tgtEl>
                                      </p:cBhvr>
                                    </p:animEffect>
                                    <p:animScale>
                                      <p:cBhvr>
                                        <p:cTn id="17" dur="250" autoRev="1" fill="hold"/>
                                        <p:tgtEl>
                                          <p:spTgt spid="717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7174"/>
                                        </p:tgtEl>
                                      </p:cBhvr>
                                    </p:animEffect>
                                    <p:animScale>
                                      <p:cBhvr>
                                        <p:cTn id="22" dur="250" autoRev="1" fill="hold"/>
                                        <p:tgtEl>
                                          <p:spTgt spid="717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176"/>
                                        </p:tgtEl>
                                      </p:cBhvr>
                                    </p:animEffect>
                                    <p:animScale>
                                      <p:cBhvr>
                                        <p:cTn id="27" dur="250" autoRev="1" fill="hold"/>
                                        <p:tgtEl>
                                          <p:spTgt spid="7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Inorgánico No Metales.     (Mármol)</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42" name="Picture 2" descr="Resultado de imagen para mina de marm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1503544"/>
            <a:ext cx="3408313" cy="24107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extraccion marm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663" y="1370013"/>
            <a:ext cx="3402957" cy="227078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bloque de marm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244" y="4726446"/>
            <a:ext cx="2887793" cy="196654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n para mesas marm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17" y="4342993"/>
            <a:ext cx="3144625" cy="235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4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242"/>
                                        </p:tgtEl>
                                        <p:attrNameLst>
                                          <p:attrName>r</p:attrName>
                                        </p:attrNameLst>
                                      </p:cBhvr>
                                    </p:animRot>
                                    <p:animRot by="-240000">
                                      <p:cBhvr>
                                        <p:cTn id="12" dur="200" fill="hold">
                                          <p:stCondLst>
                                            <p:cond delay="200"/>
                                          </p:stCondLst>
                                        </p:cTn>
                                        <p:tgtEl>
                                          <p:spTgt spid="10242"/>
                                        </p:tgtEl>
                                        <p:attrNameLst>
                                          <p:attrName>r</p:attrName>
                                        </p:attrNameLst>
                                      </p:cBhvr>
                                    </p:animRot>
                                    <p:animRot by="240000">
                                      <p:cBhvr>
                                        <p:cTn id="13" dur="200" fill="hold">
                                          <p:stCondLst>
                                            <p:cond delay="400"/>
                                          </p:stCondLst>
                                        </p:cTn>
                                        <p:tgtEl>
                                          <p:spTgt spid="10242"/>
                                        </p:tgtEl>
                                        <p:attrNameLst>
                                          <p:attrName>r</p:attrName>
                                        </p:attrNameLst>
                                      </p:cBhvr>
                                    </p:animRot>
                                    <p:animRot by="-240000">
                                      <p:cBhvr>
                                        <p:cTn id="14" dur="200" fill="hold">
                                          <p:stCondLst>
                                            <p:cond delay="600"/>
                                          </p:stCondLst>
                                        </p:cTn>
                                        <p:tgtEl>
                                          <p:spTgt spid="10242"/>
                                        </p:tgtEl>
                                        <p:attrNameLst>
                                          <p:attrName>r</p:attrName>
                                        </p:attrNameLst>
                                      </p:cBhvr>
                                    </p:animRot>
                                    <p:animRot by="120000">
                                      <p:cBhvr>
                                        <p:cTn id="15" dur="200" fill="hold">
                                          <p:stCondLst>
                                            <p:cond delay="800"/>
                                          </p:stCondLst>
                                        </p:cTn>
                                        <p:tgtEl>
                                          <p:spTgt spid="1024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0244"/>
                                        </p:tgtEl>
                                        <p:attrNameLst>
                                          <p:attrName>r</p:attrName>
                                        </p:attrNameLst>
                                      </p:cBhvr>
                                    </p:animRot>
                                    <p:animRot by="-240000">
                                      <p:cBhvr>
                                        <p:cTn id="20" dur="200" fill="hold">
                                          <p:stCondLst>
                                            <p:cond delay="200"/>
                                          </p:stCondLst>
                                        </p:cTn>
                                        <p:tgtEl>
                                          <p:spTgt spid="10244"/>
                                        </p:tgtEl>
                                        <p:attrNameLst>
                                          <p:attrName>r</p:attrName>
                                        </p:attrNameLst>
                                      </p:cBhvr>
                                    </p:animRot>
                                    <p:animRot by="240000">
                                      <p:cBhvr>
                                        <p:cTn id="21" dur="200" fill="hold">
                                          <p:stCondLst>
                                            <p:cond delay="400"/>
                                          </p:stCondLst>
                                        </p:cTn>
                                        <p:tgtEl>
                                          <p:spTgt spid="10244"/>
                                        </p:tgtEl>
                                        <p:attrNameLst>
                                          <p:attrName>r</p:attrName>
                                        </p:attrNameLst>
                                      </p:cBhvr>
                                    </p:animRot>
                                    <p:animRot by="-240000">
                                      <p:cBhvr>
                                        <p:cTn id="22" dur="200" fill="hold">
                                          <p:stCondLst>
                                            <p:cond delay="600"/>
                                          </p:stCondLst>
                                        </p:cTn>
                                        <p:tgtEl>
                                          <p:spTgt spid="10244"/>
                                        </p:tgtEl>
                                        <p:attrNameLst>
                                          <p:attrName>r</p:attrName>
                                        </p:attrNameLst>
                                      </p:cBhvr>
                                    </p:animRot>
                                    <p:animRot by="120000">
                                      <p:cBhvr>
                                        <p:cTn id="23" dur="200" fill="hold">
                                          <p:stCondLst>
                                            <p:cond delay="800"/>
                                          </p:stCondLst>
                                        </p:cTn>
                                        <p:tgtEl>
                                          <p:spTgt spid="1024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10246"/>
                                        </p:tgtEl>
                                        <p:attrNameLst>
                                          <p:attrName>r</p:attrName>
                                        </p:attrNameLst>
                                      </p:cBhvr>
                                    </p:animRot>
                                    <p:animRot by="-240000">
                                      <p:cBhvr>
                                        <p:cTn id="28" dur="200" fill="hold">
                                          <p:stCondLst>
                                            <p:cond delay="200"/>
                                          </p:stCondLst>
                                        </p:cTn>
                                        <p:tgtEl>
                                          <p:spTgt spid="10246"/>
                                        </p:tgtEl>
                                        <p:attrNameLst>
                                          <p:attrName>r</p:attrName>
                                        </p:attrNameLst>
                                      </p:cBhvr>
                                    </p:animRot>
                                    <p:animRot by="240000">
                                      <p:cBhvr>
                                        <p:cTn id="29" dur="200" fill="hold">
                                          <p:stCondLst>
                                            <p:cond delay="400"/>
                                          </p:stCondLst>
                                        </p:cTn>
                                        <p:tgtEl>
                                          <p:spTgt spid="10246"/>
                                        </p:tgtEl>
                                        <p:attrNameLst>
                                          <p:attrName>r</p:attrName>
                                        </p:attrNameLst>
                                      </p:cBhvr>
                                    </p:animRot>
                                    <p:animRot by="-240000">
                                      <p:cBhvr>
                                        <p:cTn id="30" dur="200" fill="hold">
                                          <p:stCondLst>
                                            <p:cond delay="600"/>
                                          </p:stCondLst>
                                        </p:cTn>
                                        <p:tgtEl>
                                          <p:spTgt spid="10246"/>
                                        </p:tgtEl>
                                        <p:attrNameLst>
                                          <p:attrName>r</p:attrName>
                                        </p:attrNameLst>
                                      </p:cBhvr>
                                    </p:animRot>
                                    <p:animRot by="120000">
                                      <p:cBhvr>
                                        <p:cTn id="31" dur="200" fill="hold">
                                          <p:stCondLst>
                                            <p:cond delay="800"/>
                                          </p:stCondLst>
                                        </p:cTn>
                                        <p:tgtEl>
                                          <p:spTgt spid="1024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248"/>
                                        </p:tgtEl>
                                        <p:attrNameLst>
                                          <p:attrName>r</p:attrName>
                                        </p:attrNameLst>
                                      </p:cBhvr>
                                    </p:animRot>
                                    <p:animRot by="-240000">
                                      <p:cBhvr>
                                        <p:cTn id="36" dur="200" fill="hold">
                                          <p:stCondLst>
                                            <p:cond delay="200"/>
                                          </p:stCondLst>
                                        </p:cTn>
                                        <p:tgtEl>
                                          <p:spTgt spid="10248"/>
                                        </p:tgtEl>
                                        <p:attrNameLst>
                                          <p:attrName>r</p:attrName>
                                        </p:attrNameLst>
                                      </p:cBhvr>
                                    </p:animRot>
                                    <p:animRot by="240000">
                                      <p:cBhvr>
                                        <p:cTn id="37" dur="200" fill="hold">
                                          <p:stCondLst>
                                            <p:cond delay="400"/>
                                          </p:stCondLst>
                                        </p:cTn>
                                        <p:tgtEl>
                                          <p:spTgt spid="10248"/>
                                        </p:tgtEl>
                                        <p:attrNameLst>
                                          <p:attrName>r</p:attrName>
                                        </p:attrNameLst>
                                      </p:cBhvr>
                                    </p:animRot>
                                    <p:animRot by="-240000">
                                      <p:cBhvr>
                                        <p:cTn id="38" dur="200" fill="hold">
                                          <p:stCondLst>
                                            <p:cond delay="600"/>
                                          </p:stCondLst>
                                        </p:cTn>
                                        <p:tgtEl>
                                          <p:spTgt spid="10248"/>
                                        </p:tgtEl>
                                        <p:attrNameLst>
                                          <p:attrName>r</p:attrName>
                                        </p:attrNameLst>
                                      </p:cBhvr>
                                    </p:animRot>
                                    <p:animRot by="120000">
                                      <p:cBhvr>
                                        <p:cTn id="39" dur="200" fill="hold">
                                          <p:stCondLst>
                                            <p:cond delay="800"/>
                                          </p:stCondLst>
                                        </p:cTn>
                                        <p:tgtEl>
                                          <p:spTgt spid="102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Inorgánico No Metales.     (Sal)</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146" name="Picture 2" descr="Resultado de imagen para sal de oce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8" y="1411141"/>
            <a:ext cx="3252109" cy="22833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extraccion de s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970" y="1370014"/>
            <a:ext cx="3096344" cy="221396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sal grue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529" y="4772388"/>
            <a:ext cx="2923226" cy="191968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sal gru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230" y="4197587"/>
            <a:ext cx="2340800" cy="234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5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52"/>
                                        </p:tgtEl>
                                        <p:attrNameLst>
                                          <p:attrName>style.visibility</p:attrName>
                                        </p:attrNameLst>
                                      </p:cBhvr>
                                      <p:to>
                                        <p:strVal val="visible"/>
                                      </p:to>
                                    </p:set>
                                    <p:animEffect transition="in" filter="fade">
                                      <p:cBhvr>
                                        <p:cTn id="28"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Fósil     (Petróleo).</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707904"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3314" name="Picture 2" descr="Resultado de imagen para petroleo al nat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9725"/>
            <a:ext cx="3501222" cy="23248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petroleo extrac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94630"/>
            <a:ext cx="3438483" cy="232452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sultado de imagen para petroleo barr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173" y="4869159"/>
            <a:ext cx="2952328" cy="187416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esultado de imagen para petroleo bencin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398" y="4370100"/>
            <a:ext cx="337249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314"/>
                                        </p:tgtEl>
                                      </p:cBhvr>
                                    </p:animEffect>
                                    <p:animScale>
                                      <p:cBhvr>
                                        <p:cTn id="12" dur="250" autoRev="1" fill="hold"/>
                                        <p:tgtEl>
                                          <p:spTgt spid="133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316"/>
                                        </p:tgtEl>
                                      </p:cBhvr>
                                    </p:animEffect>
                                    <p:animScale>
                                      <p:cBhvr>
                                        <p:cTn id="17" dur="250" autoRev="1" fill="hold"/>
                                        <p:tgtEl>
                                          <p:spTgt spid="133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3318"/>
                                        </p:tgtEl>
                                      </p:cBhvr>
                                    </p:animEffect>
                                    <p:animScale>
                                      <p:cBhvr>
                                        <p:cTn id="22" dur="250" autoRev="1" fill="hold"/>
                                        <p:tgtEl>
                                          <p:spTgt spid="133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320"/>
                                        </p:tgtEl>
                                      </p:cBhvr>
                                    </p:animEffect>
                                    <p:animScale>
                                      <p:cBhvr>
                                        <p:cTn id="27" dur="250" autoRev="1" fill="hold"/>
                                        <p:tgtEl>
                                          <p:spTgt spid="133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Fósil.     (Gas)</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2290" name="Picture 2" descr="Resultado de imagen para yacimiento de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09" y="1465907"/>
            <a:ext cx="30480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extraccion de g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92877"/>
            <a:ext cx="3240360" cy="232018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sultado de imagen para balones de g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009" y="4700638"/>
            <a:ext cx="3022265" cy="204508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Resultado de imagen para 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022" y="4365104"/>
            <a:ext cx="3056287" cy="203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fade">
                                      <p:cBhvr>
                                        <p:cTn id="21" dur="1000"/>
                                        <p:tgtEl>
                                          <p:spTgt spid="12292"/>
                                        </p:tgtEl>
                                      </p:cBhvr>
                                    </p:animEffect>
                                    <p:anim calcmode="lin" valueType="num">
                                      <p:cBhvr>
                                        <p:cTn id="22" dur="1000" fill="hold"/>
                                        <p:tgtEl>
                                          <p:spTgt spid="12292"/>
                                        </p:tgtEl>
                                        <p:attrNameLst>
                                          <p:attrName>ppt_x</p:attrName>
                                        </p:attrNameLst>
                                      </p:cBhvr>
                                      <p:tavLst>
                                        <p:tav tm="0">
                                          <p:val>
                                            <p:strVal val="#ppt_x"/>
                                          </p:val>
                                        </p:tav>
                                        <p:tav tm="100000">
                                          <p:val>
                                            <p:strVal val="#ppt_x"/>
                                          </p:val>
                                        </p:tav>
                                      </p:tavLst>
                                    </p:anim>
                                    <p:anim calcmode="lin" valueType="num">
                                      <p:cBhvr>
                                        <p:cTn id="23"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6"/>
                                        </p:tgtEl>
                                        <p:attrNameLst>
                                          <p:attrName>style.visibility</p:attrName>
                                        </p:attrNameLst>
                                      </p:cBhvr>
                                      <p:to>
                                        <p:strVal val="visible"/>
                                      </p:to>
                                    </p:set>
                                    <p:animEffect transition="in" filter="fade">
                                      <p:cBhvr>
                                        <p:cTn id="28" dur="1000"/>
                                        <p:tgtEl>
                                          <p:spTgt spid="12296"/>
                                        </p:tgtEl>
                                      </p:cBhvr>
                                    </p:animEffect>
                                    <p:anim calcmode="lin" valueType="num">
                                      <p:cBhvr>
                                        <p:cTn id="29" dur="1000" fill="hold"/>
                                        <p:tgtEl>
                                          <p:spTgt spid="12296"/>
                                        </p:tgtEl>
                                        <p:attrNameLst>
                                          <p:attrName>ppt_x</p:attrName>
                                        </p:attrNameLst>
                                      </p:cBhvr>
                                      <p:tavLst>
                                        <p:tav tm="0">
                                          <p:val>
                                            <p:strVal val="#ppt_x"/>
                                          </p:val>
                                        </p:tav>
                                        <p:tav tm="100000">
                                          <p:val>
                                            <p:strVal val="#ppt_x"/>
                                          </p:val>
                                        </p:tav>
                                      </p:tavLst>
                                    </p:anim>
                                    <p:anim calcmode="lin" valueType="num">
                                      <p:cBhvr>
                                        <p:cTn id="30"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298"/>
                                        </p:tgtEl>
                                        <p:attrNameLst>
                                          <p:attrName>style.visibility</p:attrName>
                                        </p:attrNameLst>
                                      </p:cBhvr>
                                      <p:to>
                                        <p:strVal val="visible"/>
                                      </p:to>
                                    </p:set>
                                    <p:animEffect transition="in" filter="fade">
                                      <p:cBhvr>
                                        <p:cTn id="35" dur="1000"/>
                                        <p:tgtEl>
                                          <p:spTgt spid="12298"/>
                                        </p:tgtEl>
                                      </p:cBhvr>
                                    </p:animEffect>
                                    <p:anim calcmode="lin" valueType="num">
                                      <p:cBhvr>
                                        <p:cTn id="36" dur="1000" fill="hold"/>
                                        <p:tgtEl>
                                          <p:spTgt spid="12298"/>
                                        </p:tgtEl>
                                        <p:attrNameLst>
                                          <p:attrName>ppt_x</p:attrName>
                                        </p:attrNameLst>
                                      </p:cBhvr>
                                      <p:tavLst>
                                        <p:tav tm="0">
                                          <p:val>
                                            <p:strVal val="#ppt_x"/>
                                          </p:val>
                                        </p:tav>
                                        <p:tav tm="100000">
                                          <p:val>
                                            <p:strVal val="#ppt_x"/>
                                          </p:val>
                                        </p:tav>
                                      </p:tavLst>
                                    </p:anim>
                                    <p:anim calcmode="lin" valueType="num">
                                      <p:cBhvr>
                                        <p:cTn id="37" dur="1000" fill="hold"/>
                                        <p:tgtEl>
                                          <p:spTgt spid="12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1371600"/>
            <a:ext cx="7851648" cy="4577680"/>
          </a:xfrm>
        </p:spPr>
        <p:txBody>
          <a:bodyPr>
            <a:noAutofit/>
          </a:bodyPr>
          <a:lstStyle/>
          <a:p>
            <a:pPr algn="ctr"/>
            <a:r>
              <a:rPr lang="es-CL" sz="2400" dirty="0" smtClean="0">
                <a:solidFill>
                  <a:schemeClr val="tx1"/>
                </a:solidFill>
                <a:effectLst/>
              </a:rPr>
              <a:t>Características Organolépticas</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A menudo nos preocupamos de analizar los alimentos que consumimos en cuanto a sus características organolépticas sin saber que lo estamos haciendo. Y es que cada vez que probamos un plato o un alimento y decidimos qué nos gusta o qué no nos gusta estamos haciendo un repaso de sus propiedades organolépticas, que no son más ni menos que olor, color, sabor, textura, tamaño, </a:t>
            </a:r>
            <a:r>
              <a:rPr lang="es-CL" sz="2400" dirty="0" smtClean="0">
                <a:solidFill>
                  <a:schemeClr val="tx1"/>
                </a:solidFill>
                <a:effectLst/>
              </a:rPr>
              <a:t>etc.</a:t>
            </a:r>
            <a:br>
              <a:rPr lang="es-CL" sz="2400" dirty="0" smtClean="0">
                <a:solidFill>
                  <a:schemeClr val="tx1"/>
                </a:solidFill>
                <a:effectLst/>
              </a:rPr>
            </a:br>
            <a:r>
              <a:rPr lang="es-CL" sz="2400" dirty="0">
                <a:effectLst/>
              </a:rPr>
              <a:t/>
            </a:r>
            <a:br>
              <a:rPr lang="es-CL" sz="2400" dirty="0">
                <a:effectLst/>
              </a:rPr>
            </a:br>
            <a:r>
              <a:rPr lang="es-CL" sz="2400" dirty="0" smtClean="0">
                <a:effectLst/>
              </a:rPr>
              <a:t/>
            </a:r>
            <a:br>
              <a:rPr lang="es-CL" sz="2400" dirty="0" smtClean="0">
                <a:effectLst/>
              </a:rPr>
            </a:br>
            <a:r>
              <a:rPr lang="es-CL" sz="2400" dirty="0">
                <a:effectLst/>
              </a:rPr>
              <a:t/>
            </a:r>
            <a:br>
              <a:rPr lang="es-CL" sz="2400" dirty="0">
                <a:effectLst/>
              </a:rPr>
            </a:br>
            <a:endParaRPr lang="es-CL" sz="2400" dirty="0"/>
          </a:p>
        </p:txBody>
      </p:sp>
    </p:spTree>
    <p:extLst>
      <p:ext uri="{BB962C8B-B14F-4D97-AF65-F5344CB8AC3E}">
        <p14:creationId xmlns:p14="http://schemas.microsoft.com/office/powerpoint/2010/main" val="33076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20688"/>
            <a:ext cx="7851648" cy="5328592"/>
          </a:xfrm>
        </p:spPr>
        <p:txBody>
          <a:bodyPr>
            <a:noAutofit/>
          </a:bodyPr>
          <a:lstStyle/>
          <a:p>
            <a:pPr algn="ctr"/>
            <a:r>
              <a:rPr lang="es-CL" sz="2400" dirty="0" smtClean="0">
                <a:effectLst/>
              </a:rPr>
              <a:t/>
            </a:r>
            <a:br>
              <a:rPr lang="es-CL" sz="2400" dirty="0" smtClean="0">
                <a:effectLst/>
              </a:rPr>
            </a:br>
            <a:r>
              <a:rPr lang="es-CL" sz="2400" dirty="0" smtClean="0">
                <a:effectLst/>
              </a:rPr>
              <a:t/>
            </a:r>
            <a:br>
              <a:rPr lang="es-CL" sz="2400" dirty="0" smtClean="0">
                <a:effectLst/>
              </a:rPr>
            </a:br>
            <a:r>
              <a:rPr lang="es-CL" sz="2400" dirty="0">
                <a:effectLst/>
              </a:rPr>
              <a:t/>
            </a:r>
            <a:br>
              <a:rPr lang="es-CL" sz="2400" dirty="0">
                <a:effectLst/>
              </a:rPr>
            </a:br>
            <a:r>
              <a:rPr lang="es-CL" sz="2400" dirty="0" smtClean="0">
                <a:effectLst/>
              </a:rPr>
              <a:t/>
            </a:r>
            <a:br>
              <a:rPr lang="es-CL" sz="2400" dirty="0" smtClean="0">
                <a:effectLst/>
              </a:rPr>
            </a:br>
            <a:r>
              <a:rPr lang="es-CL" sz="2400" dirty="0">
                <a:effectLst/>
              </a:rPr>
              <a:t/>
            </a:r>
            <a:br>
              <a:rPr lang="es-CL" sz="2400" dirty="0">
                <a:effectLst/>
              </a:rPr>
            </a:br>
            <a:r>
              <a:rPr lang="es-CL" sz="2400" dirty="0" smtClean="0">
                <a:effectLst/>
              </a:rPr>
              <a:t/>
            </a:r>
            <a:br>
              <a:rPr lang="es-CL" sz="2400" dirty="0" smtClean="0">
                <a:effectLst/>
              </a:rPr>
            </a:br>
            <a:r>
              <a:rPr lang="es-CL" sz="2400" dirty="0" smtClean="0">
                <a:solidFill>
                  <a:schemeClr val="tx1"/>
                </a:solidFill>
                <a:effectLst/>
              </a:rPr>
              <a:t>Propiedades Organolépticas.</a:t>
            </a: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Los </a:t>
            </a:r>
            <a:r>
              <a:rPr lang="es-CL" sz="2400" dirty="0">
                <a:solidFill>
                  <a:schemeClr val="tx1"/>
                </a:solidFill>
                <a:effectLst/>
              </a:rPr>
              <a:t>alimentos destacan por sus propiedades organolépticas, que suponen particularidades que se miden a través de análisis sobre las sensaciones que producen al paladar de quien los consume. Este análisis sensorial se basa en cuatro parámetros básicos: </a:t>
            </a:r>
            <a:r>
              <a:rPr lang="es-CL" sz="2400" dirty="0" smtClean="0">
                <a:solidFill>
                  <a:schemeClr val="tx1"/>
                </a:solidFill>
                <a:effectLst/>
              </a:rPr>
              <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smtClean="0">
                <a:solidFill>
                  <a:schemeClr val="tx1"/>
                </a:solidFill>
                <a:effectLst/>
              </a:rPr>
              <a:t>Sabor.</a:t>
            </a:r>
            <a:br>
              <a:rPr lang="es-CL" sz="2400" dirty="0" smtClean="0">
                <a:solidFill>
                  <a:schemeClr val="tx1"/>
                </a:solidFill>
                <a:effectLst/>
              </a:rPr>
            </a:br>
            <a:r>
              <a:rPr lang="es-CL" sz="2400" dirty="0" smtClean="0">
                <a:solidFill>
                  <a:schemeClr val="tx1"/>
                </a:solidFill>
                <a:effectLst/>
              </a:rPr>
              <a:t>Color.</a:t>
            </a:r>
            <a:br>
              <a:rPr lang="es-CL" sz="2400" dirty="0" smtClean="0">
                <a:solidFill>
                  <a:schemeClr val="tx1"/>
                </a:solidFill>
                <a:effectLst/>
              </a:rPr>
            </a:br>
            <a:r>
              <a:rPr lang="es-CL" sz="2400" dirty="0" smtClean="0">
                <a:solidFill>
                  <a:schemeClr val="tx1"/>
                </a:solidFill>
                <a:effectLst/>
              </a:rPr>
              <a:t>Textura.</a:t>
            </a:r>
            <a:br>
              <a:rPr lang="es-CL" sz="2400" dirty="0" smtClean="0">
                <a:solidFill>
                  <a:schemeClr val="tx1"/>
                </a:solidFill>
                <a:effectLst/>
              </a:rPr>
            </a:br>
            <a:r>
              <a:rPr lang="es-CL" sz="2400" dirty="0" smtClean="0">
                <a:solidFill>
                  <a:schemeClr val="tx1"/>
                </a:solidFill>
                <a:effectLst/>
              </a:rPr>
              <a:t>Olor.</a:t>
            </a:r>
            <a:r>
              <a:rPr lang="es-CL" sz="2400" dirty="0">
                <a:effectLst/>
              </a:rPr>
              <a:t/>
            </a:r>
            <a:br>
              <a:rPr lang="es-CL" sz="2400" dirty="0">
                <a:effectLst/>
              </a:rPr>
            </a:br>
            <a:endParaRPr lang="es-CL" sz="2400" dirty="0"/>
          </a:p>
        </p:txBody>
      </p:sp>
    </p:spTree>
    <p:extLst>
      <p:ext uri="{BB962C8B-B14F-4D97-AF65-F5344CB8AC3E}">
        <p14:creationId xmlns:p14="http://schemas.microsoft.com/office/powerpoint/2010/main" val="3771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l"/>
            <a:r>
              <a:rPr lang="es-CL" sz="2400" dirty="0" smtClean="0">
                <a:solidFill>
                  <a:schemeClr val="tx1"/>
                </a:solidFill>
              </a:rPr>
              <a:t>				</a:t>
            </a:r>
            <a:r>
              <a:rPr lang="es-CL" sz="2800" dirty="0" smtClean="0">
                <a:solidFill>
                  <a:schemeClr val="tx1"/>
                </a:solidFill>
              </a:rPr>
              <a:t>Sabor</a:t>
            </a:r>
            <a:r>
              <a:rPr lang="es-CL" sz="2400" dirty="0" smtClean="0">
                <a:solidFill>
                  <a:schemeClr val="tx1"/>
                </a:solidFill>
              </a:rPr>
              <a:t/>
            </a:r>
            <a:br>
              <a:rPr lang="es-CL" sz="2400" dirty="0" smtClean="0">
                <a:solidFill>
                  <a:schemeClr val="tx1"/>
                </a:solidFill>
              </a:rPr>
            </a:br>
            <a:r>
              <a:rPr lang="es-CL" sz="2400" dirty="0">
                <a:solidFill>
                  <a:schemeClr val="tx1"/>
                </a:solidFill>
              </a:rPr>
              <a:t/>
            </a:r>
            <a:br>
              <a:rPr lang="es-CL" sz="2400" dirty="0">
                <a:solidFill>
                  <a:schemeClr val="tx1"/>
                </a:solidFill>
              </a:rPr>
            </a:br>
            <a:r>
              <a:rPr lang="es-CL" sz="2400" dirty="0" smtClean="0">
                <a:solidFill>
                  <a:schemeClr val="tx1"/>
                </a:solidFill>
              </a:rPr>
              <a:t>Las papilas gustativas de la lengua, son capaces de identificar cinco tipos de sabores.</a:t>
            </a:r>
            <a:br>
              <a:rPr lang="es-CL" sz="2400" dirty="0" smtClean="0">
                <a:solidFill>
                  <a:schemeClr val="tx1"/>
                </a:solidFill>
              </a:rPr>
            </a:br>
            <a:r>
              <a:rPr lang="es-CL" sz="2400" dirty="0" smtClean="0">
                <a:solidFill>
                  <a:schemeClr val="tx1"/>
                </a:solidFill>
              </a:rPr>
              <a:t/>
            </a:r>
            <a:br>
              <a:rPr lang="es-CL" sz="2400" dirty="0" smtClean="0">
                <a:solidFill>
                  <a:schemeClr val="tx1"/>
                </a:solidFill>
              </a:rPr>
            </a:br>
            <a:r>
              <a:rPr lang="es-CL" sz="2400" dirty="0" smtClean="0">
                <a:solidFill>
                  <a:schemeClr val="tx1"/>
                </a:solidFill>
              </a:rPr>
              <a:t>		- Dulce.</a:t>
            </a:r>
            <a:br>
              <a:rPr lang="es-CL" sz="2400" dirty="0" smtClean="0">
                <a:solidFill>
                  <a:schemeClr val="tx1"/>
                </a:solidFill>
              </a:rPr>
            </a:br>
            <a:r>
              <a:rPr lang="es-CL" sz="2400" dirty="0" smtClean="0">
                <a:solidFill>
                  <a:schemeClr val="tx1"/>
                </a:solidFill>
              </a:rPr>
              <a:t>		- Salado.</a:t>
            </a:r>
            <a:br>
              <a:rPr lang="es-CL" sz="2400" dirty="0" smtClean="0">
                <a:solidFill>
                  <a:schemeClr val="tx1"/>
                </a:solidFill>
              </a:rPr>
            </a:br>
            <a:r>
              <a:rPr lang="es-CL" sz="2400" dirty="0" smtClean="0">
                <a:solidFill>
                  <a:schemeClr val="tx1"/>
                </a:solidFill>
              </a:rPr>
              <a:t>		- Amargo.</a:t>
            </a:r>
            <a:br>
              <a:rPr lang="es-CL" sz="2400" dirty="0" smtClean="0">
                <a:solidFill>
                  <a:schemeClr val="tx1"/>
                </a:solidFill>
              </a:rPr>
            </a:br>
            <a:r>
              <a:rPr lang="es-CL" sz="2400" dirty="0" smtClean="0">
                <a:solidFill>
                  <a:schemeClr val="tx1"/>
                </a:solidFill>
              </a:rPr>
              <a:t>		- Acido.</a:t>
            </a:r>
            <a:br>
              <a:rPr lang="es-CL" sz="2400" dirty="0" smtClean="0">
                <a:solidFill>
                  <a:schemeClr val="tx1"/>
                </a:solidFill>
              </a:rPr>
            </a:br>
            <a:r>
              <a:rPr lang="es-CL" sz="2400" dirty="0" smtClean="0">
                <a:solidFill>
                  <a:schemeClr val="tx1"/>
                </a:solidFill>
              </a:rPr>
              <a:t>		- Sabroso o </a:t>
            </a:r>
            <a:r>
              <a:rPr lang="es-CL" sz="2400" dirty="0" err="1" smtClean="0">
                <a:solidFill>
                  <a:schemeClr val="tx1"/>
                </a:solidFill>
              </a:rPr>
              <a:t>Umami</a:t>
            </a:r>
            <a:r>
              <a:rPr lang="es-CL" sz="2400" dirty="0" smtClean="0">
                <a:solidFill>
                  <a:schemeClr val="tx1"/>
                </a:solidFill>
              </a:rPr>
              <a:t> (termino </a:t>
            </a:r>
            <a:r>
              <a:rPr lang="es-CL" sz="2400" dirty="0" err="1" smtClean="0">
                <a:solidFill>
                  <a:schemeClr val="tx1"/>
                </a:solidFill>
              </a:rPr>
              <a:t>Japones</a:t>
            </a:r>
            <a:r>
              <a:rPr lang="es-CL" sz="2400" dirty="0" smtClean="0">
                <a:solidFill>
                  <a:schemeClr val="tx1"/>
                </a:solidFill>
              </a:rPr>
              <a:t>).</a:t>
            </a:r>
            <a:br>
              <a:rPr lang="es-CL" sz="2400" dirty="0" smtClean="0">
                <a:solidFill>
                  <a:schemeClr val="tx1"/>
                </a:solidFill>
              </a:rPr>
            </a:br>
            <a:r>
              <a:rPr lang="es-CL" sz="2400" dirty="0">
                <a:solidFill>
                  <a:schemeClr val="tx1"/>
                </a:solidFill>
              </a:rPr>
              <a:t/>
            </a:r>
            <a:br>
              <a:rPr lang="es-CL" sz="2400" dirty="0">
                <a:solidFill>
                  <a:schemeClr val="tx1"/>
                </a:solidFill>
              </a:rPr>
            </a:br>
            <a:r>
              <a:rPr lang="es-CL" sz="2400" dirty="0" smtClean="0">
                <a:solidFill>
                  <a:schemeClr val="tx1"/>
                </a:solidFill>
              </a:rPr>
              <a:t>Cada una de las partes de la lengua es capaz de reconocer mejor uno u otro sabor, aunque todas las papilas pueden percibir todos los sabores.</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3771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l"/>
            <a:r>
              <a:rPr lang="es-CL" sz="2400" dirty="0" smtClean="0">
                <a:solidFill>
                  <a:schemeClr val="tx1"/>
                </a:solidFill>
              </a:rPr>
              <a:t>				</a:t>
            </a:r>
            <a:r>
              <a:rPr lang="es-CL" sz="2800" dirty="0" smtClean="0">
                <a:solidFill>
                  <a:schemeClr val="tx1"/>
                </a:solidFill>
              </a:rPr>
              <a:t>Color</a:t>
            </a:r>
            <a:r>
              <a:rPr lang="es-CL" sz="2400" dirty="0" smtClean="0">
                <a:solidFill>
                  <a:schemeClr val="tx1"/>
                </a:solidFill>
              </a:rPr>
              <a:t/>
            </a:r>
            <a:br>
              <a:rPr lang="es-CL" sz="2400" dirty="0" smtClean="0">
                <a:solidFill>
                  <a:schemeClr val="tx1"/>
                </a:solidFill>
              </a:rPr>
            </a:br>
            <a:r>
              <a:rPr lang="es-CL" sz="2400" dirty="0">
                <a:solidFill>
                  <a:schemeClr val="tx1"/>
                </a:solidFill>
              </a:rPr>
              <a:t/>
            </a:r>
            <a:br>
              <a:rPr lang="es-CL" sz="2400" dirty="0">
                <a:solidFill>
                  <a:schemeClr val="tx1"/>
                </a:solidFill>
              </a:rPr>
            </a:br>
            <a:r>
              <a:rPr lang="es-CL" sz="2400" dirty="0">
                <a:solidFill>
                  <a:schemeClr val="tx1"/>
                </a:solidFill>
              </a:rPr>
              <a:t>E</a:t>
            </a:r>
            <a:r>
              <a:rPr lang="es-CL" sz="2400" dirty="0" smtClean="0">
                <a:solidFill>
                  <a:schemeClr val="tx1"/>
                </a:solidFill>
              </a:rPr>
              <a:t>ste parámetro es un indicador de las reacciones químicas que se producen en los alimentos tras someterlos a algún proceso térmico, como cuando la carne se oscurece al cocinarla. Muchas de las variaciones de color son normales y no afectan a los alimentos. Cuando esto pasa, no significa que esté deteriorada,  sino que se ha producido una oxidación al estar en contacto con el aire y la luz. Sin embargo, en ocasiones, el color puede ser una señal de deterioro.</a:t>
            </a:r>
            <a:br>
              <a:rPr lang="es-CL" sz="2400" dirty="0" smtClean="0">
                <a:solidFill>
                  <a:schemeClr val="tx1"/>
                </a:solidFill>
              </a:rPr>
            </a:br>
            <a:r>
              <a:rPr lang="es-CL" sz="2400" dirty="0" smtClean="0">
                <a:solidFill>
                  <a:schemeClr val="tx1"/>
                </a:solidFill>
              </a:rPr>
              <a:t/>
            </a:r>
            <a:br>
              <a:rPr lang="es-CL" sz="2400" dirty="0" smtClean="0">
                <a:solidFill>
                  <a:schemeClr val="tx1"/>
                </a:solidFill>
              </a:rPr>
            </a:br>
            <a:r>
              <a:rPr lang="es-CL" sz="2400" dirty="0" smtClean="0">
                <a:solidFill>
                  <a:schemeClr val="tx1"/>
                </a:solidFill>
              </a:rPr>
              <a:t>		</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38087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260648"/>
            <a:ext cx="7851648" cy="5472608"/>
          </a:xfrm>
        </p:spPr>
        <p:txBody>
          <a:bodyPr>
            <a:noAutofit/>
          </a:bodyPr>
          <a:lstStyle/>
          <a:p>
            <a:pPr algn="ctr"/>
            <a:r>
              <a:rPr lang="es-CL" sz="3600" dirty="0">
                <a:solidFill>
                  <a:schemeClr val="tx1"/>
                </a:solidFill>
                <a:effectLst/>
              </a:rPr>
              <a:t>Materia</a:t>
            </a:r>
            <a:r>
              <a:rPr lang="es-CL" sz="2800" dirty="0" smtClean="0">
                <a:solidFill>
                  <a:schemeClr val="tx1"/>
                </a:solidFill>
                <a:effectLst/>
              </a:rPr>
              <a:t>.</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a:solidFill>
                  <a:schemeClr val="tx1"/>
                </a:solidFill>
                <a:effectLst/>
              </a:rPr>
              <a:t>Se le denomina materia a la sustancia básica que compone a cada uno de los elementos que se encuentran en el mundo, bien sea que los mismo hayan llegado de forma natural o los haya creado el hombre, la palabra materia proviene del latín “Mater” que significa “Madre”. Y por su parte la palabra prima también es de origen </a:t>
            </a:r>
            <a:r>
              <a:rPr lang="es-CL" sz="2800" dirty="0" smtClean="0">
                <a:solidFill>
                  <a:schemeClr val="tx1"/>
                </a:solidFill>
                <a:effectLst/>
              </a:rPr>
              <a:t>latín </a:t>
            </a:r>
            <a:r>
              <a:rPr lang="es-CL" sz="2800" dirty="0">
                <a:solidFill>
                  <a:schemeClr val="tx1"/>
                </a:solidFill>
                <a:effectLst/>
              </a:rPr>
              <a:t>cuyo significado es “Primera”</a:t>
            </a:r>
            <a:br>
              <a:rPr lang="es-CL" sz="2800" dirty="0">
                <a:solidFill>
                  <a:schemeClr val="tx1"/>
                </a:solidFill>
                <a:effectLst/>
              </a:rPr>
            </a:br>
            <a:endParaRPr lang="es-CL" sz="2800" dirty="0">
              <a:solidFill>
                <a:schemeClr val="tx1"/>
              </a:solidFill>
            </a:endParaRPr>
          </a:p>
        </p:txBody>
      </p:sp>
    </p:spTree>
    <p:extLst>
      <p:ext uri="{BB962C8B-B14F-4D97-AF65-F5344CB8AC3E}">
        <p14:creationId xmlns:p14="http://schemas.microsoft.com/office/powerpoint/2010/main" val="19521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l"/>
            <a:r>
              <a:rPr lang="es-CL" sz="2400" dirty="0" smtClean="0">
                <a:solidFill>
                  <a:schemeClr val="tx1"/>
                </a:solidFill>
              </a:rPr>
              <a:t>				</a:t>
            </a:r>
            <a:r>
              <a:rPr lang="es-CL" sz="2800" dirty="0" smtClean="0">
                <a:solidFill>
                  <a:schemeClr val="tx1"/>
                </a:solidFill>
              </a:rPr>
              <a:t>Textura.</a:t>
            </a:r>
            <a:r>
              <a:rPr lang="es-CL" sz="2400" dirty="0" smtClean="0">
                <a:solidFill>
                  <a:schemeClr val="tx1"/>
                </a:solidFill>
              </a:rPr>
              <a:t/>
            </a:r>
            <a:br>
              <a:rPr lang="es-CL" sz="2400" dirty="0" smtClean="0">
                <a:solidFill>
                  <a:schemeClr val="tx1"/>
                </a:solidFill>
              </a:rPr>
            </a:br>
            <a:r>
              <a:rPr lang="es-CL" sz="2400" dirty="0">
                <a:solidFill>
                  <a:schemeClr val="tx1"/>
                </a:solidFill>
              </a:rPr>
              <a:t/>
            </a:r>
            <a:br>
              <a:rPr lang="es-CL" sz="2400" dirty="0">
                <a:solidFill>
                  <a:schemeClr val="tx1"/>
                </a:solidFill>
              </a:rPr>
            </a:br>
            <a:r>
              <a:rPr lang="es-CL" sz="2400" dirty="0">
                <a:solidFill>
                  <a:schemeClr val="tx1"/>
                </a:solidFill>
                <a:effectLst/>
              </a:rPr>
              <a:t>Es una de las particularidades más diferenciadoras entre alimentos clave en las preferencias de los consumidores. Esta propiedad la evalúan los estudios </a:t>
            </a:r>
            <a:r>
              <a:rPr lang="es-CL" sz="2400" dirty="0" err="1">
                <a:solidFill>
                  <a:schemeClr val="tx1"/>
                </a:solidFill>
                <a:effectLst/>
              </a:rPr>
              <a:t>reológicos</a:t>
            </a:r>
            <a:r>
              <a:rPr lang="es-CL" sz="2400" dirty="0">
                <a:solidFill>
                  <a:schemeClr val="tx1"/>
                </a:solidFill>
                <a:effectLst/>
              </a:rPr>
              <a:t>, que se centran en el análisis de aspectos como la viscosidad, el grosor, la dureza o la rigidez. </a:t>
            </a: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Algunos </a:t>
            </a:r>
            <a:r>
              <a:rPr lang="es-CL" sz="2400" dirty="0">
                <a:solidFill>
                  <a:schemeClr val="tx1"/>
                </a:solidFill>
                <a:effectLst/>
              </a:rPr>
              <a:t>alimentos cambian de aspecto y textura durante el almacenamiento, de ahí que las medidas </a:t>
            </a:r>
            <a:r>
              <a:rPr lang="es-CL" sz="2400" dirty="0" err="1">
                <a:solidFill>
                  <a:schemeClr val="tx1"/>
                </a:solidFill>
                <a:effectLst/>
              </a:rPr>
              <a:t>reológicas</a:t>
            </a:r>
            <a:r>
              <a:rPr lang="es-CL" sz="2400" dirty="0">
                <a:solidFill>
                  <a:schemeClr val="tx1"/>
                </a:solidFill>
                <a:effectLst/>
              </a:rPr>
              <a:t> se usen para predecir la estabilidad de vida útil. En alimentos como el helado, se busca evitar que se formen cristales que, pese a no suponer un riesgo para los consumidores, sí pueden ser motivo de rechazo</a:t>
            </a:r>
            <a:r>
              <a:rPr lang="es-CL" sz="2400" dirty="0" smtClean="0">
                <a:solidFill>
                  <a:schemeClr val="tx1"/>
                </a:solidFill>
                <a:effectLst/>
              </a:rPr>
              <a:t>.</a:t>
            </a:r>
            <a:r>
              <a:rPr lang="es-CL" sz="2400" dirty="0" smtClean="0">
                <a:solidFill>
                  <a:schemeClr val="tx1"/>
                </a:solidFill>
              </a:rPr>
              <a:t>		</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18154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l"/>
            <a:r>
              <a:rPr lang="es-CL" sz="2400" dirty="0" smtClean="0">
                <a:solidFill>
                  <a:schemeClr val="tx1"/>
                </a:solidFill>
              </a:rPr>
              <a:t>				</a:t>
            </a:r>
            <a:r>
              <a:rPr lang="es-CL" sz="2800" dirty="0" smtClean="0">
                <a:solidFill>
                  <a:schemeClr val="tx1"/>
                </a:solidFill>
              </a:rPr>
              <a:t>Aroma</a:t>
            </a:r>
            <a:r>
              <a:rPr lang="es-CL" sz="2400" dirty="0" smtClean="0">
                <a:solidFill>
                  <a:schemeClr val="tx1"/>
                </a:solidFill>
              </a:rPr>
              <a:t/>
            </a:r>
            <a:br>
              <a:rPr lang="es-CL" sz="2400" dirty="0" smtClean="0">
                <a:solidFill>
                  <a:schemeClr val="tx1"/>
                </a:solidFill>
              </a:rPr>
            </a:br>
            <a:r>
              <a:rPr lang="es-CL" sz="2400" dirty="0">
                <a:solidFill>
                  <a:schemeClr val="tx1"/>
                </a:solidFill>
              </a:rPr>
              <a:t/>
            </a:r>
            <a:br>
              <a:rPr lang="es-CL" sz="2400" dirty="0">
                <a:solidFill>
                  <a:schemeClr val="tx1"/>
                </a:solidFill>
              </a:rPr>
            </a:br>
            <a:r>
              <a:rPr lang="es-CL" sz="2400" dirty="0">
                <a:solidFill>
                  <a:schemeClr val="tx1"/>
                </a:solidFill>
                <a:effectLst/>
              </a:rPr>
              <a:t>Esta propiedad, considerada una de las más difíciles de definir y caracterizar, viene dada por distintas sustancias volátiles presentes en los alimentos, bien de manera natural o procedente de su procesado (a través de aditivos alimentarios, como los aromas artificiales). </a:t>
            </a: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Se </a:t>
            </a:r>
            <a:r>
              <a:rPr lang="es-CL" sz="2400" dirty="0">
                <a:solidFill>
                  <a:schemeClr val="tx1"/>
                </a:solidFill>
                <a:effectLst/>
              </a:rPr>
              <a:t>considera que los productos vegetales son más ricos en estos compuestos volátiles, que aparecen también como productos secundarios de reacciones enzimáticas.</a:t>
            </a:r>
            <a:r>
              <a:rPr lang="es-CL" sz="2400" dirty="0" smtClean="0">
                <a:solidFill>
                  <a:schemeClr val="tx1"/>
                </a:solidFill>
              </a:rPr>
              <a:t/>
            </a:r>
            <a:br>
              <a:rPr lang="es-CL" sz="2400" dirty="0" smtClean="0">
                <a:solidFill>
                  <a:schemeClr val="tx1"/>
                </a:solidFill>
              </a:rPr>
            </a:br>
            <a:r>
              <a:rPr lang="es-CL" sz="2400" dirty="0" smtClean="0">
                <a:solidFill>
                  <a:schemeClr val="tx1"/>
                </a:solidFill>
              </a:rPr>
              <a:t/>
            </a:r>
            <a:br>
              <a:rPr lang="es-CL" sz="2400" dirty="0" smtClean="0">
                <a:solidFill>
                  <a:schemeClr val="tx1"/>
                </a:solidFill>
              </a:rPr>
            </a:br>
            <a:r>
              <a:rPr lang="es-CL" sz="2400" dirty="0" smtClean="0">
                <a:solidFill>
                  <a:schemeClr val="tx1"/>
                </a:solidFill>
              </a:rPr>
              <a:t>		</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18154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l"/>
            <a:r>
              <a:rPr lang="es-CL" sz="2400" dirty="0" smtClean="0">
                <a:solidFill>
                  <a:schemeClr val="tx1"/>
                </a:solidFill>
              </a:rPr>
              <a:t>Por Tanto, Se puede definir como </a:t>
            </a:r>
            <a:r>
              <a:rPr lang="es-CL" sz="2400" dirty="0" smtClean="0">
                <a:solidFill>
                  <a:srgbClr val="FFC000"/>
                </a:solidFill>
              </a:rPr>
              <a:t>P</a:t>
            </a:r>
            <a:r>
              <a:rPr lang="es-CL" sz="2400" dirty="0" smtClean="0">
                <a:solidFill>
                  <a:srgbClr val="FFC000"/>
                </a:solidFill>
                <a:effectLst/>
              </a:rPr>
              <a:t>ropiedades</a:t>
            </a:r>
            <a:r>
              <a:rPr lang="es-CL" sz="2400" dirty="0" smtClean="0">
                <a:solidFill>
                  <a:schemeClr val="tx1"/>
                </a:solidFill>
                <a:effectLst/>
              </a:rPr>
              <a:t> </a:t>
            </a:r>
            <a:r>
              <a:rPr lang="es-CL" sz="2400" dirty="0" smtClean="0">
                <a:solidFill>
                  <a:srgbClr val="FFC000"/>
                </a:solidFill>
                <a:effectLst/>
              </a:rPr>
              <a:t>Organolépticas</a:t>
            </a:r>
            <a:r>
              <a:rPr lang="es-CL" sz="2400" dirty="0" smtClean="0">
                <a:solidFill>
                  <a:schemeClr val="tx1"/>
                </a:solidFill>
                <a:effectLst/>
              </a:rPr>
              <a:t>, todas </a:t>
            </a:r>
            <a:r>
              <a:rPr lang="es-CL" sz="2400" dirty="0">
                <a:solidFill>
                  <a:schemeClr val="tx1"/>
                </a:solidFill>
                <a:effectLst/>
              </a:rPr>
              <a:t>aquellas descripciones de las características físicas que tiene la materia en general, según puedan ser apreciadas por </a:t>
            </a:r>
            <a:r>
              <a:rPr lang="es-CL" sz="2400" dirty="0" smtClean="0">
                <a:solidFill>
                  <a:schemeClr val="tx1"/>
                </a:solidFill>
                <a:effectLst/>
              </a:rPr>
              <a:t>los sentidos.</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Es por ello que a veces en las más sofisticadas y modernas mesas de restaurantes encontramos un juego llamado </a:t>
            </a:r>
            <a:r>
              <a:rPr lang="es-CL" sz="2400" dirty="0" smtClean="0">
                <a:solidFill>
                  <a:srgbClr val="FFC000"/>
                </a:solidFill>
                <a:effectLst/>
              </a:rPr>
              <a:t>Trampantojo</a:t>
            </a:r>
            <a:r>
              <a:rPr lang="es-CL" sz="2400" dirty="0">
                <a:solidFill>
                  <a:schemeClr val="tx1"/>
                </a:solidFill>
                <a:effectLst/>
              </a:rPr>
              <a:t>. </a:t>
            </a: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Los </a:t>
            </a:r>
            <a:r>
              <a:rPr lang="es-CL" sz="2400" dirty="0">
                <a:solidFill>
                  <a:schemeClr val="tx1"/>
                </a:solidFill>
                <a:effectLst/>
              </a:rPr>
              <a:t>trampantojos son elaboraciones culinarias que juegan visualmente con el comensal. Es decir, parecen una cosa pero en realidad son </a:t>
            </a:r>
            <a:r>
              <a:rPr lang="es-CL" sz="2400" dirty="0" smtClean="0">
                <a:solidFill>
                  <a:schemeClr val="tx1"/>
                </a:solidFill>
                <a:effectLst/>
              </a:rPr>
              <a:t>otra.</a:t>
            </a:r>
            <a:br>
              <a:rPr lang="es-CL" sz="2400" dirty="0" smtClean="0">
                <a:solidFill>
                  <a:schemeClr val="tx1"/>
                </a:solidFill>
                <a:effectLst/>
              </a:rPr>
            </a:br>
            <a:r>
              <a:rPr lang="es-CL" sz="2400" dirty="0" smtClean="0">
                <a:solidFill>
                  <a:schemeClr val="tx1"/>
                </a:solidFill>
              </a:rPr>
              <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41267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Título"/>
          <p:cNvSpPr>
            <a:spLocks noGrp="1"/>
          </p:cNvSpPr>
          <p:nvPr>
            <p:ph type="ctrTitle"/>
          </p:nvPr>
        </p:nvSpPr>
        <p:spPr>
          <a:xfrm>
            <a:off x="533400" y="692696"/>
            <a:ext cx="7851648" cy="5256584"/>
          </a:xfrm>
        </p:spPr>
        <p:txBody>
          <a:bodyPr>
            <a:noAutofit/>
          </a:bodyPr>
          <a:lstStyle/>
          <a:p>
            <a:pPr algn="ctr"/>
            <a:r>
              <a:rPr lang="es-CL" sz="7200" dirty="0" smtClean="0">
                <a:solidFill>
                  <a:schemeClr val="tx1"/>
                </a:solidFill>
              </a:rPr>
              <a:t>FIN</a:t>
            </a:r>
            <a:br>
              <a:rPr lang="es-CL" sz="7200" dirty="0" smtClean="0">
                <a:solidFill>
                  <a:schemeClr val="tx1"/>
                </a:solidFill>
              </a:rPr>
            </a:br>
            <a:r>
              <a:rPr lang="es-CL" sz="7200" dirty="0">
                <a:solidFill>
                  <a:schemeClr val="tx1"/>
                </a:solidFill>
              </a:rPr>
              <a:t/>
            </a:r>
            <a:br>
              <a:rPr lang="es-CL" sz="7200" dirty="0">
                <a:solidFill>
                  <a:schemeClr val="tx1"/>
                </a:solidFill>
              </a:rPr>
            </a:br>
            <a:r>
              <a:rPr lang="es-CL" sz="7200" dirty="0" smtClean="0">
                <a:solidFill>
                  <a:schemeClr val="tx1"/>
                </a:solidFill>
              </a:rPr>
              <a:t/>
            </a:r>
            <a:br>
              <a:rPr lang="es-CL" sz="7200" dirty="0" smtClean="0">
                <a:solidFill>
                  <a:schemeClr val="tx1"/>
                </a:solidFill>
              </a:rPr>
            </a:br>
            <a:r>
              <a:rPr lang="es-CL" sz="2400" dirty="0" smtClean="0">
                <a:solidFill>
                  <a:schemeClr val="tx1"/>
                </a:solidFill>
              </a:rPr>
              <a:t/>
            </a:r>
            <a:br>
              <a:rPr lang="es-CL" sz="2400" dirty="0" smtClean="0">
                <a:solidFill>
                  <a:schemeClr val="tx1"/>
                </a:solidFill>
              </a:rPr>
            </a:br>
            <a:endParaRPr lang="es-CL" sz="2400" dirty="0">
              <a:solidFill>
                <a:schemeClr val="tx1"/>
              </a:solidFill>
            </a:endParaRPr>
          </a:p>
        </p:txBody>
      </p:sp>
    </p:spTree>
    <p:extLst>
      <p:ext uri="{BB962C8B-B14F-4D97-AF65-F5344CB8AC3E}">
        <p14:creationId xmlns:p14="http://schemas.microsoft.com/office/powerpoint/2010/main" val="329993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40768"/>
            <a:ext cx="7851648" cy="5112568"/>
          </a:xfrm>
        </p:spPr>
        <p:txBody>
          <a:bodyPr>
            <a:noAutofit/>
          </a:bodyPr>
          <a:lstStyle/>
          <a:p>
            <a:pPr algn="ct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Materias Primas</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a:solidFill>
                  <a:schemeClr val="tx1"/>
                </a:solidFill>
                <a:effectLst/>
              </a:rPr>
              <a:t>La </a:t>
            </a:r>
            <a:r>
              <a:rPr lang="es-CL" sz="2800" u="sng" dirty="0">
                <a:solidFill>
                  <a:schemeClr val="tx1"/>
                </a:solidFill>
                <a:effectLst/>
                <a:hlinkClick r:id="rId2"/>
              </a:rPr>
              <a:t>Materia Prima</a:t>
            </a:r>
            <a:r>
              <a:rPr lang="es-CL" sz="2800" dirty="0">
                <a:solidFill>
                  <a:schemeClr val="tx1"/>
                </a:solidFill>
                <a:effectLst/>
              </a:rPr>
              <a:t> son todos aquellos recursos naturales que el hombre utiliza en la elaboración de productos. Dichos elementos que los seres humanos extraen de la naturaleza son transformados en diversos </a:t>
            </a:r>
            <a:r>
              <a:rPr lang="es-CL" sz="2800" u="sng" dirty="0">
                <a:solidFill>
                  <a:schemeClr val="tx1"/>
                </a:solidFill>
                <a:effectLst/>
                <a:hlinkClick r:id="rId3"/>
              </a:rPr>
              <a:t>bienes</a:t>
            </a:r>
            <a:r>
              <a:rPr lang="es-CL" sz="2800" dirty="0">
                <a:solidFill>
                  <a:schemeClr val="tx1"/>
                </a:solidFill>
                <a:effectLst/>
              </a:rPr>
              <a:t>, y el modo en que lo hacen es bajo algún proceso industrial. En </a:t>
            </a:r>
            <a:r>
              <a:rPr lang="es-CL" sz="2800" dirty="0" smtClean="0">
                <a:solidFill>
                  <a:schemeClr val="tx1"/>
                </a:solidFill>
                <a:effectLst/>
              </a:rPr>
              <a:t>éste sentido, El sujeto </a:t>
            </a:r>
            <a:r>
              <a:rPr lang="es-CL" sz="2800" dirty="0">
                <a:solidFill>
                  <a:schemeClr val="tx1"/>
                </a:solidFill>
                <a:effectLst/>
              </a:rPr>
              <a:t>que utiliza la materia prima </a:t>
            </a:r>
            <a:r>
              <a:rPr lang="es-CL" sz="2800" dirty="0" smtClean="0">
                <a:solidFill>
                  <a:schemeClr val="tx1"/>
                </a:solidFill>
                <a:effectLst/>
              </a:rPr>
              <a:t>la utiliza para Desempeñar </a:t>
            </a:r>
            <a:r>
              <a:rPr lang="es-CL" sz="2800" dirty="0">
                <a:solidFill>
                  <a:schemeClr val="tx1"/>
                </a:solidFill>
                <a:effectLst/>
              </a:rPr>
              <a:t>su </a:t>
            </a:r>
            <a:r>
              <a:rPr lang="es-CL" sz="2800" u="sng" dirty="0">
                <a:solidFill>
                  <a:schemeClr val="tx1"/>
                </a:solidFill>
                <a:effectLst/>
                <a:hlinkClick r:id="rId4"/>
              </a:rPr>
              <a:t>labor</a:t>
            </a:r>
            <a:r>
              <a:rPr lang="es-CL" sz="2800" dirty="0">
                <a:solidFill>
                  <a:schemeClr val="tx1"/>
                </a:solidFill>
                <a:effectLst/>
              </a:rPr>
              <a:t> </a:t>
            </a:r>
            <a:r>
              <a:rPr lang="es-CL" sz="2800" dirty="0" smtClean="0">
                <a:solidFill>
                  <a:schemeClr val="tx1"/>
                </a:solidFill>
                <a:effectLst/>
              </a:rPr>
              <a:t>en </a:t>
            </a:r>
            <a:r>
              <a:rPr lang="es-CL" sz="2800" dirty="0">
                <a:solidFill>
                  <a:schemeClr val="tx1"/>
                </a:solidFill>
                <a:effectLst/>
              </a:rPr>
              <a:t>la </a:t>
            </a:r>
            <a:r>
              <a:rPr lang="es-CL" sz="2800" u="sng" dirty="0">
                <a:solidFill>
                  <a:schemeClr val="tx1"/>
                </a:solidFill>
                <a:effectLst/>
                <a:hlinkClick r:id="rId5"/>
              </a:rPr>
              <a:t>industria</a:t>
            </a:r>
            <a:r>
              <a:rPr lang="es-CL" sz="2800" dirty="0">
                <a:solidFill>
                  <a:schemeClr val="tx1"/>
                </a:solidFill>
                <a:effectLst/>
              </a:rPr>
              <a:t>, pues sin la utilización de la misma no podrían llevar a cabo sus objetivos</a:t>
            </a:r>
            <a:r>
              <a:rPr lang="es-CL" sz="2800" b="0" dirty="0" smtClean="0">
                <a:solidFill>
                  <a:schemeClr val="tx1"/>
                </a:solidFill>
                <a:effectLst/>
              </a:rPr>
              <a:t>.</a:t>
            </a:r>
            <a:br>
              <a:rPr lang="es-CL" sz="2800" b="0" dirty="0" smtClean="0">
                <a:solidFill>
                  <a:schemeClr val="tx1"/>
                </a:solidFill>
                <a:effectLst/>
              </a:rPr>
            </a:br>
            <a:r>
              <a:rPr lang="es-CL" sz="2800" dirty="0">
                <a:solidFill>
                  <a:schemeClr val="tx1"/>
                </a:solidFill>
                <a:effectLst/>
              </a:rPr>
              <a:t/>
            </a:r>
            <a:br>
              <a:rPr lang="es-CL" sz="2800" dirty="0">
                <a:solidFill>
                  <a:schemeClr val="tx1"/>
                </a:solidFill>
                <a:effectLst/>
              </a:rPr>
            </a:br>
            <a:endParaRPr lang="es-CL" sz="2800" dirty="0">
              <a:solidFill>
                <a:schemeClr val="tx1"/>
              </a:solidFill>
            </a:endParaRPr>
          </a:p>
        </p:txBody>
      </p:sp>
    </p:spTree>
    <p:extLst>
      <p:ext uri="{BB962C8B-B14F-4D97-AF65-F5344CB8AC3E}">
        <p14:creationId xmlns:p14="http://schemas.microsoft.com/office/powerpoint/2010/main" val="19521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620688"/>
            <a:ext cx="8215064" cy="5904656"/>
          </a:xfrm>
        </p:spPr>
        <p:txBody>
          <a:bodyPr>
            <a:normAutofit fontScale="90000"/>
          </a:bodyPr>
          <a:lstStyle/>
          <a:p>
            <a:pPr algn="l"/>
            <a:r>
              <a:rPr lang="es-CL" sz="2800" dirty="0">
                <a:solidFill>
                  <a:schemeClr val="tx1"/>
                </a:solidFill>
                <a:effectLst/>
              </a:rPr>
              <a:t> </a:t>
            </a:r>
            <a:r>
              <a:rPr lang="es-CL" sz="2800" dirty="0" smtClean="0">
                <a:solidFill>
                  <a:schemeClr val="tx1"/>
                </a:solidFill>
                <a:effectLst/>
              </a:rPr>
              <a:t>                                 Clasificación de Materia.     </a:t>
            </a:r>
            <a:br>
              <a:rPr lang="es-CL" sz="2800" dirty="0" smtClean="0">
                <a:solidFill>
                  <a:schemeClr val="tx1"/>
                </a:solidFill>
                <a:effectLst/>
              </a:rPr>
            </a:br>
            <a:r>
              <a:rPr lang="es-CL" sz="2800" dirty="0">
                <a:solidFill>
                  <a:schemeClr val="tx1"/>
                </a:solidFill>
                <a:effectLst/>
              </a:rPr>
              <a:t> </a:t>
            </a:r>
            <a:r>
              <a:rPr lang="es-CL" sz="2800" dirty="0" smtClean="0">
                <a:solidFill>
                  <a:schemeClr val="tx1"/>
                </a:solidFill>
                <a:effectLst/>
              </a:rPr>
              <a:t/>
            </a:r>
            <a:br>
              <a:rPr lang="es-CL" sz="2800" dirty="0" smtClean="0">
                <a:solidFill>
                  <a:schemeClr val="tx1"/>
                </a:solidFill>
                <a:effectLst/>
              </a:rPr>
            </a:br>
            <a:r>
              <a:rPr lang="es-CL" sz="2800" dirty="0" smtClean="0">
                <a:solidFill>
                  <a:schemeClr val="tx1"/>
                </a:solidFill>
                <a:effectLst/>
              </a:rPr>
              <a:t>                                        Vegetal (madera, Algodón, </a:t>
            </a:r>
            <a:r>
              <a:rPr lang="es-CL" sz="2800" dirty="0" err="1" smtClean="0">
                <a:solidFill>
                  <a:schemeClr val="tx1"/>
                </a:solidFill>
                <a:effectLst/>
              </a:rPr>
              <a:t>etc</a:t>
            </a:r>
            <a:r>
              <a:rPr lang="es-CL" sz="2800" dirty="0" smtClean="0">
                <a:solidFill>
                  <a:schemeClr val="tx1"/>
                </a:solidFill>
                <a:effectLst/>
              </a:rPr>
              <a:t>).</a:t>
            </a:r>
            <a:br>
              <a:rPr lang="es-CL" sz="2800" dirty="0" smtClean="0">
                <a:solidFill>
                  <a:schemeClr val="tx1"/>
                </a:solidFill>
                <a:effectLst/>
              </a:rPr>
            </a:br>
            <a:r>
              <a:rPr lang="es-CL" sz="2800" dirty="0">
                <a:solidFill>
                  <a:schemeClr val="tx1"/>
                </a:solidFill>
                <a:effectLst/>
              </a:rPr>
              <a:t> </a:t>
            </a:r>
            <a:r>
              <a:rPr lang="es-CL" sz="2800" dirty="0" smtClean="0">
                <a:solidFill>
                  <a:schemeClr val="tx1"/>
                </a:solidFill>
                <a:effectLst/>
              </a:rPr>
              <a:t>Origen </a:t>
            </a:r>
            <a:r>
              <a:rPr lang="es-CL" sz="2800" dirty="0">
                <a:solidFill>
                  <a:schemeClr val="tx1"/>
                </a:solidFill>
                <a:effectLst/>
              </a:rPr>
              <a:t>Orgánico.</a:t>
            </a:r>
            <a:r>
              <a:rPr lang="es-CL" sz="2800" dirty="0" smtClean="0">
                <a:solidFill>
                  <a:schemeClr val="tx1"/>
                </a:solidFill>
                <a:effectLst/>
              </a:rPr>
              <a:t>                          </a:t>
            </a:r>
            <a:br>
              <a:rPr lang="es-CL" sz="2800" dirty="0" smtClean="0">
                <a:solidFill>
                  <a:schemeClr val="tx1"/>
                </a:solidFill>
                <a:effectLst/>
              </a:rPr>
            </a:br>
            <a:r>
              <a:rPr lang="es-CL" sz="2800" dirty="0">
                <a:solidFill>
                  <a:schemeClr val="tx1"/>
                </a:solidFill>
                <a:effectLst/>
              </a:rPr>
              <a:t> </a:t>
            </a:r>
            <a:r>
              <a:rPr lang="es-CL" sz="2800" dirty="0" smtClean="0">
                <a:solidFill>
                  <a:schemeClr val="tx1"/>
                </a:solidFill>
                <a:effectLst/>
              </a:rPr>
              <a:t>                                       Animal (Carne, Aves, Pescado).</a:t>
            </a:r>
            <a:br>
              <a:rPr lang="es-CL" sz="2800" dirty="0" smtClean="0">
                <a:solidFill>
                  <a:schemeClr val="tx1"/>
                </a:solidFill>
                <a:effectLst/>
              </a:rPr>
            </a:br>
            <a:r>
              <a:rPr lang="es-CL" sz="2800" dirty="0" smtClean="0">
                <a:solidFill>
                  <a:schemeClr val="tx1"/>
                </a:solidFill>
                <a:effectLst/>
              </a:rPr>
              <a:t>                                        Metales (oro, Plata, Bronce, </a:t>
            </a:r>
            <a:r>
              <a:rPr lang="es-CL" sz="2800" dirty="0" err="1" smtClean="0">
                <a:solidFill>
                  <a:schemeClr val="tx1"/>
                </a:solidFill>
                <a:effectLst/>
              </a:rPr>
              <a:t>etc</a:t>
            </a:r>
            <a:r>
              <a:rPr lang="es-CL" sz="2800" dirty="0" smtClean="0">
                <a:solidFill>
                  <a:schemeClr val="tx1"/>
                </a:solidFill>
                <a:effectLst/>
              </a:rPr>
              <a:t>).</a:t>
            </a: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Origen Inorgánico. </a:t>
            </a: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No Metales ( Sal, Mármol, </a:t>
            </a:r>
            <a:r>
              <a:rPr lang="es-CL" sz="2800" dirty="0" err="1" smtClean="0">
                <a:solidFill>
                  <a:schemeClr val="tx1"/>
                </a:solidFill>
                <a:effectLst/>
              </a:rPr>
              <a:t>etc</a:t>
            </a:r>
            <a:r>
              <a:rPr lang="es-CL" sz="2800" dirty="0" smtClean="0">
                <a:solidFill>
                  <a:schemeClr val="tx1"/>
                </a:solidFill>
                <a:effectLst/>
              </a:rPr>
              <a:t>). </a:t>
            </a:r>
            <a:br>
              <a:rPr lang="es-CL" sz="2800" dirty="0" smtClean="0">
                <a:solidFill>
                  <a:schemeClr val="tx1"/>
                </a:solidFill>
                <a:effectLst/>
              </a:rPr>
            </a:br>
            <a:r>
              <a:rPr lang="es-CL" sz="2800" dirty="0">
                <a:solidFill>
                  <a:schemeClr val="tx1"/>
                </a:solidFill>
                <a:effectLst/>
              </a:rPr>
              <a:t/>
            </a:r>
            <a:br>
              <a:rPr lang="es-CL" sz="2800" dirty="0">
                <a:solidFill>
                  <a:schemeClr val="tx1"/>
                </a:solidFill>
                <a:effectLst/>
              </a:rPr>
            </a:br>
            <a:r>
              <a:rPr lang="es-CL" sz="2800" dirty="0" smtClean="0">
                <a:solidFill>
                  <a:schemeClr val="tx1"/>
                </a:solidFill>
                <a:effectLst/>
              </a:rPr>
              <a:t> Origen Fósil.               (Gas, Petróleo, plásticos, </a:t>
            </a:r>
            <a:r>
              <a:rPr lang="es-CL" sz="2800" dirty="0" err="1" smtClean="0">
                <a:solidFill>
                  <a:schemeClr val="tx1"/>
                </a:solidFill>
                <a:effectLst/>
              </a:rPr>
              <a:t>etc</a:t>
            </a:r>
            <a:r>
              <a:rPr lang="es-CL" sz="2800" dirty="0" smtClean="0">
                <a:solidFill>
                  <a:schemeClr val="tx1"/>
                </a:solidFill>
                <a:effectLst/>
              </a:rPr>
              <a:t>).</a:t>
            </a:r>
            <a:br>
              <a:rPr lang="es-CL" sz="2800" dirty="0" smtClean="0">
                <a:solidFill>
                  <a:schemeClr val="tx1"/>
                </a:solidFill>
                <a:effectLst/>
              </a:rPr>
            </a:br>
            <a:r>
              <a:rPr lang="es-CL" sz="2800" dirty="0" smtClean="0">
                <a:solidFill>
                  <a:schemeClr val="tx1"/>
                </a:solidFill>
                <a:effectLst/>
              </a:rPr>
              <a:t/>
            </a:r>
            <a:br>
              <a:rPr lang="es-CL" sz="2800" dirty="0" smtClean="0">
                <a:solidFill>
                  <a:schemeClr val="tx1"/>
                </a:solidFill>
                <a:effectLst/>
              </a:rPr>
            </a:br>
            <a:r>
              <a:rPr lang="es-CL" sz="2800" dirty="0">
                <a:solidFill>
                  <a:schemeClr val="tx1"/>
                </a:solidFill>
                <a:effectLst/>
              </a:rPr>
              <a:t> </a:t>
            </a:r>
            <a:r>
              <a:rPr lang="es-CL" sz="2800" dirty="0" smtClean="0">
                <a:solidFill>
                  <a:schemeClr val="tx1"/>
                </a:solidFill>
                <a:effectLst/>
              </a:rPr>
              <a:t>  </a:t>
            </a:r>
            <a:br>
              <a:rPr lang="es-CL" sz="2800" dirty="0" smtClean="0">
                <a:solidFill>
                  <a:schemeClr val="tx1"/>
                </a:solidFill>
                <a:effectLst/>
              </a:rPr>
            </a:br>
            <a:r>
              <a:rPr lang="es-CL" sz="2800" dirty="0">
                <a:effectLst/>
              </a:rPr>
              <a:t/>
            </a:r>
            <a:br>
              <a:rPr lang="es-CL" sz="2800" dirty="0">
                <a:effectLst/>
              </a:rPr>
            </a:br>
            <a:r>
              <a:rPr lang="es-CL" sz="2800" dirty="0" smtClean="0">
                <a:effectLst/>
              </a:rPr>
              <a:t/>
            </a:r>
            <a:br>
              <a:rPr lang="es-CL" sz="2800" dirty="0" smtClean="0">
                <a:effectLst/>
              </a:rPr>
            </a:br>
            <a:endParaRPr lang="es-CL" sz="2800" dirty="0">
              <a:effectLst/>
            </a:endParaRPr>
          </a:p>
        </p:txBody>
      </p:sp>
      <p:sp>
        <p:nvSpPr>
          <p:cNvPr id="6" name="5 Abrir llave"/>
          <p:cNvSpPr/>
          <p:nvPr/>
        </p:nvSpPr>
        <p:spPr>
          <a:xfrm>
            <a:off x="2987824" y="1628800"/>
            <a:ext cx="360040" cy="100811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L" b="1" dirty="0"/>
          </a:p>
        </p:txBody>
      </p:sp>
      <p:sp>
        <p:nvSpPr>
          <p:cNvPr id="7" name="6 Abrir llave"/>
          <p:cNvSpPr/>
          <p:nvPr/>
        </p:nvSpPr>
        <p:spPr>
          <a:xfrm>
            <a:off x="2987824" y="2852936"/>
            <a:ext cx="360040" cy="86409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9521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Orgánico Vegetal.     (Madera)</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pic>
        <p:nvPicPr>
          <p:cNvPr id="4" name="3 Imagen" descr="Resultado de imagen para madera bosqu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0571"/>
            <a:ext cx="2676078" cy="1944215"/>
          </a:xfrm>
          <a:prstGeom prst="rect">
            <a:avLst/>
          </a:prstGeom>
          <a:noFill/>
          <a:ln>
            <a:noFill/>
          </a:ln>
        </p:spPr>
      </p:pic>
      <p:pic>
        <p:nvPicPr>
          <p:cNvPr id="5" name="4 Imagen" descr="Resultado de imagen para madera bosqu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462346"/>
            <a:ext cx="2740784" cy="1822639"/>
          </a:xfrm>
          <a:prstGeom prst="rect">
            <a:avLst/>
          </a:prstGeom>
          <a:noFill/>
          <a:ln>
            <a:noFill/>
          </a:ln>
        </p:spPr>
      </p:pic>
      <p:pic>
        <p:nvPicPr>
          <p:cNvPr id="6" name="5 Imagen" descr="Resultado de imagen para mader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509120"/>
            <a:ext cx="2806065" cy="2026216"/>
          </a:xfrm>
          <a:prstGeom prst="rect">
            <a:avLst/>
          </a:prstGeom>
          <a:noFill/>
          <a:ln>
            <a:noFill/>
          </a:ln>
        </p:spPr>
      </p:pic>
      <p:pic>
        <p:nvPicPr>
          <p:cNvPr id="7" name="6 Imagen" descr="Resultado de imagen para madera sill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91" y="4430888"/>
            <a:ext cx="2279015" cy="2182679"/>
          </a:xfrm>
          <a:prstGeom prst="rect">
            <a:avLst/>
          </a:prstGeom>
          <a:noFill/>
          <a:ln>
            <a:noFill/>
          </a:ln>
        </p:spPr>
      </p:pic>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6660232" y="342478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085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Orgánico Vegetal.     (Algodón)</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6660232" y="342478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9 Imagen" descr="Resultado de imagen para campos de algodon"/>
          <p:cNvPicPr/>
          <p:nvPr/>
        </p:nvPicPr>
        <p:blipFill>
          <a:blip r:embed="rId2">
            <a:extLst>
              <a:ext uri="{28A0092B-C50C-407E-A947-70E740481C1C}">
                <a14:useLocalDpi xmlns:a14="http://schemas.microsoft.com/office/drawing/2010/main" val="0"/>
              </a:ext>
            </a:extLst>
          </a:blip>
          <a:srcRect/>
          <a:stretch>
            <a:fillRect/>
          </a:stretch>
        </p:blipFill>
        <p:spPr bwMode="auto">
          <a:xfrm>
            <a:off x="469791" y="1386636"/>
            <a:ext cx="3094097" cy="2140511"/>
          </a:xfrm>
          <a:prstGeom prst="rect">
            <a:avLst/>
          </a:prstGeom>
          <a:noFill/>
          <a:ln>
            <a:noFill/>
          </a:ln>
        </p:spPr>
      </p:pic>
      <p:pic>
        <p:nvPicPr>
          <p:cNvPr id="14" name="13 Imagen" descr="Resultado de imagen para campos de algodon"/>
          <p:cNvPicPr/>
          <p:nvPr/>
        </p:nvPicPr>
        <p:blipFill>
          <a:blip r:embed="rId3">
            <a:extLst>
              <a:ext uri="{28A0092B-C50C-407E-A947-70E740481C1C}">
                <a14:useLocalDpi xmlns:a14="http://schemas.microsoft.com/office/drawing/2010/main" val="0"/>
              </a:ext>
            </a:extLst>
          </a:blip>
          <a:srcRect/>
          <a:stretch>
            <a:fillRect/>
          </a:stretch>
        </p:blipFill>
        <p:spPr bwMode="auto">
          <a:xfrm>
            <a:off x="5436642" y="1377006"/>
            <a:ext cx="3311275" cy="1955436"/>
          </a:xfrm>
          <a:prstGeom prst="rect">
            <a:avLst/>
          </a:prstGeom>
          <a:noFill/>
          <a:ln>
            <a:noFill/>
          </a:ln>
        </p:spPr>
      </p:pic>
      <p:pic>
        <p:nvPicPr>
          <p:cNvPr id="15" name="14 Imagen" descr="Resultado de imagen para algodon"/>
          <p:cNvPicPr/>
          <p:nvPr/>
        </p:nvPicPr>
        <p:blipFill>
          <a:blip r:embed="rId4">
            <a:extLst>
              <a:ext uri="{28A0092B-C50C-407E-A947-70E740481C1C}">
                <a14:useLocalDpi xmlns:a14="http://schemas.microsoft.com/office/drawing/2010/main" val="0"/>
              </a:ext>
            </a:extLst>
          </a:blip>
          <a:srcRect/>
          <a:stretch>
            <a:fillRect/>
          </a:stretch>
        </p:blipFill>
        <p:spPr bwMode="auto">
          <a:xfrm>
            <a:off x="5392432" y="4527043"/>
            <a:ext cx="3273515" cy="1990369"/>
          </a:xfrm>
          <a:prstGeom prst="rect">
            <a:avLst/>
          </a:prstGeom>
          <a:noFill/>
          <a:ln>
            <a:noFill/>
          </a:ln>
        </p:spPr>
      </p:pic>
      <p:pic>
        <p:nvPicPr>
          <p:cNvPr id="16" name="15 Imagen" descr="Resultado de imagen para algodon"/>
          <p:cNvPicPr/>
          <p:nvPr/>
        </p:nvPicPr>
        <p:blipFill>
          <a:blip r:embed="rId5">
            <a:extLst>
              <a:ext uri="{28A0092B-C50C-407E-A947-70E740481C1C}">
                <a14:useLocalDpi xmlns:a14="http://schemas.microsoft.com/office/drawing/2010/main" val="0"/>
              </a:ext>
            </a:extLst>
          </a:blip>
          <a:srcRect/>
          <a:stretch>
            <a:fillRect/>
          </a:stretch>
        </p:blipFill>
        <p:spPr bwMode="auto">
          <a:xfrm>
            <a:off x="469791" y="4250867"/>
            <a:ext cx="2878073" cy="2266545"/>
          </a:xfrm>
          <a:prstGeom prst="rect">
            <a:avLst/>
          </a:prstGeom>
          <a:noFill/>
          <a:ln>
            <a:noFill/>
          </a:ln>
        </p:spPr>
      </p:pic>
    </p:spTree>
    <p:extLst>
      <p:ext uri="{BB962C8B-B14F-4D97-AF65-F5344CB8AC3E}">
        <p14:creationId xmlns:p14="http://schemas.microsoft.com/office/powerpoint/2010/main" val="7247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4"/>
                                        </p:tgtEl>
                                        <p:attrNameLst>
                                          <p:attrName>r</p:attrName>
                                        </p:attrNameLst>
                                      </p:cBhvr>
                                    </p:animRot>
                                    <p:animRot by="-240000">
                                      <p:cBhvr>
                                        <p:cTn id="20" dur="200" fill="hold">
                                          <p:stCondLst>
                                            <p:cond delay="200"/>
                                          </p:stCondLst>
                                        </p:cTn>
                                        <p:tgtEl>
                                          <p:spTgt spid="14"/>
                                        </p:tgtEl>
                                        <p:attrNameLst>
                                          <p:attrName>r</p:attrName>
                                        </p:attrNameLst>
                                      </p:cBhvr>
                                    </p:animRot>
                                    <p:animRot by="240000">
                                      <p:cBhvr>
                                        <p:cTn id="21" dur="200" fill="hold">
                                          <p:stCondLst>
                                            <p:cond delay="400"/>
                                          </p:stCondLst>
                                        </p:cTn>
                                        <p:tgtEl>
                                          <p:spTgt spid="14"/>
                                        </p:tgtEl>
                                        <p:attrNameLst>
                                          <p:attrName>r</p:attrName>
                                        </p:attrNameLst>
                                      </p:cBhvr>
                                    </p:animRot>
                                    <p:animRot by="-240000">
                                      <p:cBhvr>
                                        <p:cTn id="22" dur="200" fill="hold">
                                          <p:stCondLst>
                                            <p:cond delay="600"/>
                                          </p:stCondLst>
                                        </p:cTn>
                                        <p:tgtEl>
                                          <p:spTgt spid="14"/>
                                        </p:tgtEl>
                                        <p:attrNameLst>
                                          <p:attrName>r</p:attrName>
                                        </p:attrNameLst>
                                      </p:cBhvr>
                                    </p:animRot>
                                    <p:animRot by="120000">
                                      <p:cBhvr>
                                        <p:cTn id="23" dur="200" fill="hold">
                                          <p:stCondLst>
                                            <p:cond delay="800"/>
                                          </p:stCondLst>
                                        </p:cTn>
                                        <p:tgtEl>
                                          <p:spTgt spid="1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Orgánico Animal.     (Carne)</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6660232" y="342478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6" name="Picture 2" descr="Resultado de imagen para vaca cor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22" y="1268760"/>
            <a:ext cx="3237092" cy="2156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atadero ca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99958"/>
            <a:ext cx="2808312" cy="21047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arne envas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959" y="4622128"/>
            <a:ext cx="299863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arne as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284" y="4149080"/>
            <a:ext cx="3248630" cy="243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28"/>
                                        </p:tgtEl>
                                      </p:cBhvr>
                                    </p:animEffect>
                                    <p:animScale>
                                      <p:cBhvr>
                                        <p:cTn id="17" dur="250" autoRev="1" fill="hold"/>
                                        <p:tgtEl>
                                          <p:spTgt spid="102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30"/>
                                        </p:tgtEl>
                                      </p:cBhvr>
                                    </p:animEffect>
                                    <p:animScale>
                                      <p:cBhvr>
                                        <p:cTn id="22" dur="250" autoRev="1" fill="hold"/>
                                        <p:tgtEl>
                                          <p:spTgt spid="103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032"/>
                                        </p:tgtEl>
                                      </p:cBhvr>
                                    </p:animEffect>
                                    <p:animScale>
                                      <p:cBhvr>
                                        <p:cTn id="27" dur="250" autoRev="1" fill="hold"/>
                                        <p:tgtEl>
                                          <p:spTgt spid="10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Orgánico Animal.     (Pescado)</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57301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98" name="Picture 2" descr="Resultado de imagen para peces en el m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3059832" cy="22932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8" name="Picture 12" descr="Resultado de imagen para barcos pesc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472" y="1343939"/>
            <a:ext cx="3096344" cy="207009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sultado de imagen para pesc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472" y="4696626"/>
            <a:ext cx="2979440" cy="198817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Resultado de imagen para pescado fri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3" y="4290972"/>
            <a:ext cx="3098778" cy="232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098"/>
                                        </p:tgtEl>
                                        <p:attrNameLst>
                                          <p:attrName>r</p:attrName>
                                        </p:attrNameLst>
                                      </p:cBhvr>
                                    </p:animRot>
                                    <p:animRot by="-240000">
                                      <p:cBhvr>
                                        <p:cTn id="12" dur="200" fill="hold">
                                          <p:stCondLst>
                                            <p:cond delay="200"/>
                                          </p:stCondLst>
                                        </p:cTn>
                                        <p:tgtEl>
                                          <p:spTgt spid="4098"/>
                                        </p:tgtEl>
                                        <p:attrNameLst>
                                          <p:attrName>r</p:attrName>
                                        </p:attrNameLst>
                                      </p:cBhvr>
                                    </p:animRot>
                                    <p:animRot by="240000">
                                      <p:cBhvr>
                                        <p:cTn id="13" dur="200" fill="hold">
                                          <p:stCondLst>
                                            <p:cond delay="400"/>
                                          </p:stCondLst>
                                        </p:cTn>
                                        <p:tgtEl>
                                          <p:spTgt spid="4098"/>
                                        </p:tgtEl>
                                        <p:attrNameLst>
                                          <p:attrName>r</p:attrName>
                                        </p:attrNameLst>
                                      </p:cBhvr>
                                    </p:animRot>
                                    <p:animRot by="-240000">
                                      <p:cBhvr>
                                        <p:cTn id="14" dur="200" fill="hold">
                                          <p:stCondLst>
                                            <p:cond delay="600"/>
                                          </p:stCondLst>
                                        </p:cTn>
                                        <p:tgtEl>
                                          <p:spTgt spid="4098"/>
                                        </p:tgtEl>
                                        <p:attrNameLst>
                                          <p:attrName>r</p:attrName>
                                        </p:attrNameLst>
                                      </p:cBhvr>
                                    </p:animRot>
                                    <p:animRot by="120000">
                                      <p:cBhvr>
                                        <p:cTn id="15" dur="200" fill="hold">
                                          <p:stCondLst>
                                            <p:cond delay="800"/>
                                          </p:stCondLst>
                                        </p:cTn>
                                        <p:tgtEl>
                                          <p:spTgt spid="409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4108"/>
                                        </p:tgtEl>
                                        <p:attrNameLst>
                                          <p:attrName>r</p:attrName>
                                        </p:attrNameLst>
                                      </p:cBhvr>
                                    </p:animRot>
                                    <p:animRot by="-240000">
                                      <p:cBhvr>
                                        <p:cTn id="20" dur="200" fill="hold">
                                          <p:stCondLst>
                                            <p:cond delay="200"/>
                                          </p:stCondLst>
                                        </p:cTn>
                                        <p:tgtEl>
                                          <p:spTgt spid="4108"/>
                                        </p:tgtEl>
                                        <p:attrNameLst>
                                          <p:attrName>r</p:attrName>
                                        </p:attrNameLst>
                                      </p:cBhvr>
                                    </p:animRot>
                                    <p:animRot by="240000">
                                      <p:cBhvr>
                                        <p:cTn id="21" dur="200" fill="hold">
                                          <p:stCondLst>
                                            <p:cond delay="400"/>
                                          </p:stCondLst>
                                        </p:cTn>
                                        <p:tgtEl>
                                          <p:spTgt spid="4108"/>
                                        </p:tgtEl>
                                        <p:attrNameLst>
                                          <p:attrName>r</p:attrName>
                                        </p:attrNameLst>
                                      </p:cBhvr>
                                    </p:animRot>
                                    <p:animRot by="-240000">
                                      <p:cBhvr>
                                        <p:cTn id="22" dur="200" fill="hold">
                                          <p:stCondLst>
                                            <p:cond delay="600"/>
                                          </p:stCondLst>
                                        </p:cTn>
                                        <p:tgtEl>
                                          <p:spTgt spid="4108"/>
                                        </p:tgtEl>
                                        <p:attrNameLst>
                                          <p:attrName>r</p:attrName>
                                        </p:attrNameLst>
                                      </p:cBhvr>
                                    </p:animRot>
                                    <p:animRot by="120000">
                                      <p:cBhvr>
                                        <p:cTn id="23" dur="200" fill="hold">
                                          <p:stCondLst>
                                            <p:cond delay="800"/>
                                          </p:stCondLst>
                                        </p:cTn>
                                        <p:tgtEl>
                                          <p:spTgt spid="410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4110"/>
                                        </p:tgtEl>
                                        <p:attrNameLst>
                                          <p:attrName>r</p:attrName>
                                        </p:attrNameLst>
                                      </p:cBhvr>
                                    </p:animRot>
                                    <p:animRot by="-240000">
                                      <p:cBhvr>
                                        <p:cTn id="28" dur="200" fill="hold">
                                          <p:stCondLst>
                                            <p:cond delay="200"/>
                                          </p:stCondLst>
                                        </p:cTn>
                                        <p:tgtEl>
                                          <p:spTgt spid="4110"/>
                                        </p:tgtEl>
                                        <p:attrNameLst>
                                          <p:attrName>r</p:attrName>
                                        </p:attrNameLst>
                                      </p:cBhvr>
                                    </p:animRot>
                                    <p:animRot by="240000">
                                      <p:cBhvr>
                                        <p:cTn id="29" dur="200" fill="hold">
                                          <p:stCondLst>
                                            <p:cond delay="400"/>
                                          </p:stCondLst>
                                        </p:cTn>
                                        <p:tgtEl>
                                          <p:spTgt spid="4110"/>
                                        </p:tgtEl>
                                        <p:attrNameLst>
                                          <p:attrName>r</p:attrName>
                                        </p:attrNameLst>
                                      </p:cBhvr>
                                    </p:animRot>
                                    <p:animRot by="-240000">
                                      <p:cBhvr>
                                        <p:cTn id="30" dur="200" fill="hold">
                                          <p:stCondLst>
                                            <p:cond delay="600"/>
                                          </p:stCondLst>
                                        </p:cTn>
                                        <p:tgtEl>
                                          <p:spTgt spid="4110"/>
                                        </p:tgtEl>
                                        <p:attrNameLst>
                                          <p:attrName>r</p:attrName>
                                        </p:attrNameLst>
                                      </p:cBhvr>
                                    </p:animRot>
                                    <p:animRot by="120000">
                                      <p:cBhvr>
                                        <p:cTn id="31" dur="200" fill="hold">
                                          <p:stCondLst>
                                            <p:cond delay="800"/>
                                          </p:stCondLst>
                                        </p:cTn>
                                        <p:tgtEl>
                                          <p:spTgt spid="411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4112"/>
                                        </p:tgtEl>
                                        <p:attrNameLst>
                                          <p:attrName>r</p:attrName>
                                        </p:attrNameLst>
                                      </p:cBhvr>
                                    </p:animRot>
                                    <p:animRot by="-240000">
                                      <p:cBhvr>
                                        <p:cTn id="36" dur="200" fill="hold">
                                          <p:stCondLst>
                                            <p:cond delay="200"/>
                                          </p:stCondLst>
                                        </p:cTn>
                                        <p:tgtEl>
                                          <p:spTgt spid="4112"/>
                                        </p:tgtEl>
                                        <p:attrNameLst>
                                          <p:attrName>r</p:attrName>
                                        </p:attrNameLst>
                                      </p:cBhvr>
                                    </p:animRot>
                                    <p:animRot by="240000">
                                      <p:cBhvr>
                                        <p:cTn id="37" dur="200" fill="hold">
                                          <p:stCondLst>
                                            <p:cond delay="400"/>
                                          </p:stCondLst>
                                        </p:cTn>
                                        <p:tgtEl>
                                          <p:spTgt spid="4112"/>
                                        </p:tgtEl>
                                        <p:attrNameLst>
                                          <p:attrName>r</p:attrName>
                                        </p:attrNameLst>
                                      </p:cBhvr>
                                    </p:animRot>
                                    <p:animRot by="-240000">
                                      <p:cBhvr>
                                        <p:cTn id="38" dur="200" fill="hold">
                                          <p:stCondLst>
                                            <p:cond delay="600"/>
                                          </p:stCondLst>
                                        </p:cTn>
                                        <p:tgtEl>
                                          <p:spTgt spid="4112"/>
                                        </p:tgtEl>
                                        <p:attrNameLst>
                                          <p:attrName>r</p:attrName>
                                        </p:attrNameLst>
                                      </p:cBhvr>
                                    </p:animRot>
                                    <p:animRot by="120000">
                                      <p:cBhvr>
                                        <p:cTn id="39" dur="200" fill="hold">
                                          <p:stCondLst>
                                            <p:cond delay="800"/>
                                          </p:stCondLst>
                                        </p:cTn>
                                        <p:tgtEl>
                                          <p:spTgt spid="41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48680"/>
            <a:ext cx="8215064" cy="5976664"/>
          </a:xfrm>
        </p:spPr>
        <p:txBody>
          <a:bodyPr>
            <a:noAutofit/>
          </a:bodyPr>
          <a:lstStyle/>
          <a:p>
            <a:pPr algn="l"/>
            <a:r>
              <a:rPr lang="es-CL" sz="2400" dirty="0" smtClean="0">
                <a:solidFill>
                  <a:schemeClr val="tx1"/>
                </a:solidFill>
                <a:effectLst/>
              </a:rPr>
              <a:t>Origen Orgánico Animal.     (Aves)</a:t>
            </a:r>
            <a:br>
              <a:rPr lang="es-CL" sz="2400" dirty="0" smtClean="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r>
              <a:rPr lang="es-CL" sz="2400" dirty="0">
                <a:solidFill>
                  <a:schemeClr val="tx1"/>
                </a:solidFill>
                <a:effectLst/>
              </a:rPr>
              <a:t/>
            </a:r>
            <a:br>
              <a:rPr lang="es-CL" sz="2400" dirty="0">
                <a:solidFill>
                  <a:schemeClr val="tx1"/>
                </a:solidFill>
                <a:effectLst/>
              </a:rPr>
            </a:br>
            <a:r>
              <a:rPr lang="es-CL" sz="2400" dirty="0" smtClean="0">
                <a:solidFill>
                  <a:schemeClr val="tx1"/>
                </a:solidFill>
                <a:effectLst/>
              </a:rPr>
              <a:t/>
            </a:r>
            <a:br>
              <a:rPr lang="es-CL" sz="2400" dirty="0" smtClean="0">
                <a:solidFill>
                  <a:schemeClr val="tx1"/>
                </a:solidFill>
                <a:effectLst/>
              </a:rPr>
            </a:br>
            <a:endParaRPr lang="es-CL" sz="2400" dirty="0">
              <a:solidFill>
                <a:schemeClr val="tx1"/>
              </a:solidFill>
              <a:effectLst/>
            </a:endParaRPr>
          </a:p>
        </p:txBody>
      </p:sp>
      <p:sp>
        <p:nvSpPr>
          <p:cNvPr id="11" name="10 Flecha derecha"/>
          <p:cNvSpPr/>
          <p:nvPr/>
        </p:nvSpPr>
        <p:spPr>
          <a:xfrm>
            <a:off x="3851920" y="220486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7055118" y="3694536"/>
            <a:ext cx="432048" cy="1006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izquierda"/>
          <p:cNvSpPr/>
          <p:nvPr/>
        </p:nvSpPr>
        <p:spPr>
          <a:xfrm>
            <a:off x="3563888" y="5013176"/>
            <a:ext cx="1512168" cy="509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AutoShape 4" descr="Resultado de imagen para barcos pescando"/>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Resultado de imagen para barcos pescando"/>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8" descr="Resultado de imagen para barcos pescando"/>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Resultado de imagen para barcos pescando"/>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122" name="Picture 2" descr="Resultado de imagen para galli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33374"/>
            <a:ext cx="3378775" cy="23611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pollos faen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374" y="1370013"/>
            <a:ext cx="3319488" cy="22506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pollo supermerc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890" y="4700638"/>
            <a:ext cx="3412858" cy="19956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pollo as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24" y="4452215"/>
            <a:ext cx="3231257" cy="214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122"/>
                                        </p:tgtEl>
                                      </p:cBhvr>
                                    </p:animEffect>
                                    <p:animScale>
                                      <p:cBhvr>
                                        <p:cTn id="12" dur="250" autoRev="1" fill="hold"/>
                                        <p:tgtEl>
                                          <p:spTgt spid="51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124"/>
                                        </p:tgtEl>
                                      </p:cBhvr>
                                    </p:animEffect>
                                    <p:animScale>
                                      <p:cBhvr>
                                        <p:cTn id="17" dur="250" autoRev="1" fill="hold"/>
                                        <p:tgtEl>
                                          <p:spTgt spid="51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126"/>
                                        </p:tgtEl>
                                      </p:cBhvr>
                                    </p:animEffect>
                                    <p:animScale>
                                      <p:cBhvr>
                                        <p:cTn id="22" dur="250" autoRev="1" fill="hold"/>
                                        <p:tgtEl>
                                          <p:spTgt spid="512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128"/>
                                        </p:tgtEl>
                                      </p:cBhvr>
                                    </p:animEffect>
                                    <p:animScale>
                                      <p:cBhvr>
                                        <p:cTn id="27" dur="250" autoRev="1" fill="hold"/>
                                        <p:tgtEl>
                                          <p:spTgt spid="51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340</TotalTime>
  <Words>123</Words>
  <Application>Microsoft Office PowerPoint</Application>
  <PresentationFormat>Presentación en pantalla (4:3)</PresentationFormat>
  <Paragraphs>25</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Flujo</vt:lpstr>
      <vt:lpstr>Definiciones  Materia. Materia Prima. Clasificación de Materia. Ejemplos de clasificación de Materia. Características Organolépticas. Propiedades Organolépticas.   </vt:lpstr>
      <vt:lpstr>Materia.  Se le denomina materia a la sustancia básica que compone a cada uno de los elementos que se encuentran en el mundo, bien sea que los mismo hayan llegado de forma natural o los haya creado el hombre, la palabra materia proviene del latín “Mater” que significa “Madre”. Y por su parte la palabra prima también es de origen latín cuyo significado es “Primera” </vt:lpstr>
      <vt:lpstr>          Materias Primas  La Materia Prima son todos aquellos recursos naturales que el hombre utiliza en la elaboración de productos. Dichos elementos que los seres humanos extraen de la naturaleza son transformados en diversos bienes, y el modo en que lo hacen es bajo algún proceso industrial. En éste sentido, El sujeto que utiliza la materia prima la utiliza para Desempeñar su labor en la industria, pues sin la utilización de la misma no podrían llevar a cabo sus objetivos.  </vt:lpstr>
      <vt:lpstr>                                  Clasificación de Materia.                                                Vegetal (madera, Algodón, etc).  Origen Orgánico.                                                                   Animal (Carne, Aves, Pescado).                                         Metales (oro, Plata, Bronce, etc).  Origen Inorgánico.                                          No Metales ( Sal, Mármol, etc).    Origen Fósil.               (Gas, Petróleo, plásticos, etc).        </vt:lpstr>
      <vt:lpstr>Origen Orgánico Vegetal.     (Madera)               </vt:lpstr>
      <vt:lpstr>Origen Orgánico Vegetal.     (Algodón)               </vt:lpstr>
      <vt:lpstr>Origen Orgánico Animal.     (Carne)               </vt:lpstr>
      <vt:lpstr>Origen Orgánico Animal.     (Pescado)               </vt:lpstr>
      <vt:lpstr>Origen Orgánico Animal.     (Aves)               </vt:lpstr>
      <vt:lpstr>Origen Inorgánico Metales.     (Oro, Plata)               </vt:lpstr>
      <vt:lpstr>Origen Inorgánico Metales.     (Cobre)               </vt:lpstr>
      <vt:lpstr>Origen Inorgánico No Metales.     (Mármol)               </vt:lpstr>
      <vt:lpstr>Origen Inorgánico No Metales.     (Sal)               </vt:lpstr>
      <vt:lpstr>Origen Fósil     (Petróleo).               </vt:lpstr>
      <vt:lpstr>Origen Fósil.     (Gas)               </vt:lpstr>
      <vt:lpstr>Características Organolépticas  A menudo nos preocupamos de analizar los alimentos que consumimos en cuanto a sus características organolépticas sin saber que lo estamos haciendo. Y es que cada vez que probamos un plato o un alimento y decidimos qué nos gusta o qué no nos gusta estamos haciendo un repaso de sus propiedades organolépticas, que no son más ni menos que olor, color, sabor, textura, tamaño, etc.    </vt:lpstr>
      <vt:lpstr>      Propiedades Organolépticas.  Los alimentos destacan por sus propiedades organolépticas, que suponen particularidades que se miden a través de análisis sobre las sensaciones que producen al paladar de quien los consume. Este análisis sensorial se basa en cuatro parámetros básicos:   Sabor. Color. Textura. Olor. </vt:lpstr>
      <vt:lpstr>    Sabor  Las papilas gustativas de la lengua, son capaces de identificar cinco tipos de sabores.    - Dulce.   - Salado.   - Amargo.   - Acido.   - Sabroso o Umami (termino Japones).  Cada una de las partes de la lengua es capaz de reconocer mejor uno u otro sabor, aunque todas las papilas pueden percibir todos los sabores. </vt:lpstr>
      <vt:lpstr>    Color  Este parámetro es un indicador de las reacciones químicas que se producen en los alimentos tras someterlos a algún proceso térmico, como cuando la carne se oscurece al cocinarla. Muchas de las variaciones de color son normales y no afectan a los alimentos. Cuando esto pasa, no significa que esté deteriorada,  sino que se ha producido una oxidación al estar en contacto con el aire y la luz. Sin embargo, en ocasiones, el color puede ser una señal de deterioro.     </vt:lpstr>
      <vt:lpstr>    Textura.  Es una de las particularidades más diferenciadoras entre alimentos clave en las preferencias de los consumidores. Esta propiedad la evalúan los estudios reológicos, que se centran en el análisis de aspectos como la viscosidad, el grosor, la dureza o la rigidez.   Algunos alimentos cambian de aspecto y textura durante el almacenamiento, de ahí que las medidas reológicas se usen para predecir la estabilidad de vida útil. En alimentos como el helado, se busca evitar que se formen cristales que, pese a no suponer un riesgo para los consumidores, sí pueden ser motivo de rechazo.   </vt:lpstr>
      <vt:lpstr>    Aroma  Esta propiedad, considerada una de las más difíciles de definir y caracterizar, viene dada por distintas sustancias volátiles presentes en los alimentos, bien de manera natural o procedente de su procesado (a través de aditivos alimentarios, como los aromas artificiales).   Se considera que los productos vegetales son más ricos en estos compuestos volátiles, que aparecen también como productos secundarios de reacciones enzimáticas.     </vt:lpstr>
      <vt:lpstr>Por Tanto, Se puede definir como Propiedades Organolépticas, todas aquellas descripciones de las características físicas que tiene la materia en general, según puedan ser apreciadas por los sentidos.  Es por ello que a veces en las más sofisticadas y modernas mesas de restaurantes encontramos un juego llamado Trampantojo.   Los trampantojos son elaboraciones culinarias que juegan visualmente con el comensal. Es decir, parecen una cosa pero en realidad son otra.  </vt:lpstr>
      <vt:lpstr>FIN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Definicione</dc:title>
  <dc:creator>FELIPE</dc:creator>
  <cp:lastModifiedBy>FELIPE</cp:lastModifiedBy>
  <cp:revision>23</cp:revision>
  <dcterms:created xsi:type="dcterms:W3CDTF">2018-04-14T15:36:28Z</dcterms:created>
  <dcterms:modified xsi:type="dcterms:W3CDTF">2018-04-20T20:39:51Z</dcterms:modified>
</cp:coreProperties>
</file>