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s-gmEi7eXA" TargetMode="External"/><Relationship Id="rId7" Type="http://schemas.openxmlformats.org/officeDocument/2006/relationships/hyperlink" Target="mailto:pazgaetepina73@Gmai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nYkhg_lD4nE" TargetMode="External"/><Relationship Id="rId5" Type="http://schemas.openxmlformats.org/officeDocument/2006/relationships/hyperlink" Target="https://youtu.be/Seq7hZ64WDQ" TargetMode="External"/><Relationship Id="rId4" Type="http://schemas.openxmlformats.org/officeDocument/2006/relationships/hyperlink" Target="https://youtu.be/IyhGA2GaKJ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8B159C6-055D-42A7-A8E1-64D1B8D86D47}"/>
              </a:ext>
            </a:extLst>
          </p:cNvPr>
          <p:cNvSpPr/>
          <p:nvPr/>
        </p:nvSpPr>
        <p:spPr>
          <a:xfrm>
            <a:off x="1782304" y="1872078"/>
            <a:ext cx="80110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MODULO: PREPARACION, DISEÑO Y MONTAJE DE BUFFET</a:t>
            </a:r>
          </a:p>
          <a:p>
            <a:r>
              <a:rPr lang="es-ES" dirty="0"/>
              <a:t>DOCENTE: Paz Gaete P</a:t>
            </a:r>
          </a:p>
          <a:p>
            <a:r>
              <a:rPr lang="es-ES"/>
              <a:t>Tercero Medio A-B</a:t>
            </a:r>
            <a:endParaRPr lang="es-ES" dirty="0"/>
          </a:p>
          <a:p>
            <a:r>
              <a:rPr lang="es-ES" dirty="0"/>
              <a:t>FECHA: semana del 27 al 31 de julio</a:t>
            </a:r>
          </a:p>
          <a:p>
            <a:r>
              <a:rPr lang="es-ES" dirty="0"/>
              <a:t>OA: Armar, decorar y presentar distintos tipos de productos gastronómicos, utilizando</a:t>
            </a:r>
          </a:p>
          <a:p>
            <a:r>
              <a:rPr lang="es-ES" dirty="0"/>
              <a:t>técnicas culinarias básicas para servirlos de acuerdo con las indicaciones de recetas,</a:t>
            </a:r>
          </a:p>
          <a:p>
            <a:r>
              <a:rPr lang="es-ES" dirty="0"/>
              <a:t>protocolo y tipo de servicio solicitado.</a:t>
            </a:r>
          </a:p>
          <a:p>
            <a:r>
              <a:rPr lang="es-ES" dirty="0"/>
              <a:t>OBJETIVO DE LA CLASE: identificar distintos tipos de montajes de platos principales según sus</a:t>
            </a:r>
          </a:p>
          <a:p>
            <a:r>
              <a:rPr lang="es-ES" dirty="0"/>
              <a:t>características y composición</a:t>
            </a:r>
          </a:p>
          <a:p>
            <a:r>
              <a:rPr lang="es-ES" dirty="0"/>
              <a:t>CONTENIDO: Platos Principales; pescado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DB40C5-F56D-4810-9590-229F84B2A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F28A09-3222-4F4A-A5E5-586F6870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87671E-6C54-42A9-BB2F-B6569BBCD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242798"/>
            <a:ext cx="9640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L" sz="1100" dirty="0" bmk="_Hlk39867199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100" b="1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55F98E-4644-403A-9F9E-74BBBB6BF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48" y="318819"/>
            <a:ext cx="8228381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8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E1DBB-D466-479A-9995-46D200CE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8" y="578955"/>
            <a:ext cx="8911687" cy="1280890"/>
          </a:xfrm>
        </p:spPr>
        <p:txBody>
          <a:bodyPr/>
          <a:lstStyle/>
          <a:p>
            <a:r>
              <a:rPr lang="es-CL" dirty="0"/>
              <a:t>Pescados; características y usos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B3E8A6-39EC-4781-BB47-54DA71C55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058" y="2099733"/>
            <a:ext cx="8915400" cy="37776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CARACTERÍSTICAS ORGANOLÉPTICAS DE LOS PESCADOS</a:t>
            </a:r>
          </a:p>
          <a:p>
            <a:pPr marL="0" indent="0">
              <a:buNone/>
            </a:pPr>
            <a:r>
              <a:rPr lang="es-ES" dirty="0"/>
              <a:t>Para reconocer si un pescado esta fresco, debemos fijarnos en las siguientes características:</a:t>
            </a:r>
          </a:p>
          <a:p>
            <a:r>
              <a:rPr lang="es-ES" dirty="0"/>
              <a:t>Carne firme y consistente.</a:t>
            </a:r>
          </a:p>
          <a:p>
            <a:r>
              <a:rPr lang="es-ES" dirty="0"/>
              <a:t>Piel tersa y brillante, la cual debe conservar una capa viscosa natural que protege al pescado.</a:t>
            </a:r>
          </a:p>
          <a:p>
            <a:r>
              <a:rPr lang="es-ES" dirty="0"/>
              <a:t>Ojos brillantes y saltones, resistentes a la presión.</a:t>
            </a:r>
          </a:p>
          <a:p>
            <a:r>
              <a:rPr lang="es-ES" dirty="0"/>
              <a:t>Agallas de color rojo intenso.</a:t>
            </a:r>
          </a:p>
          <a:p>
            <a:r>
              <a:rPr lang="es-ES" dirty="0"/>
              <a:t>Olor fresco, a mar.</a:t>
            </a:r>
          </a:p>
          <a:p>
            <a:r>
              <a:rPr lang="es-ES" dirty="0"/>
              <a:t>En aquellos productos que vienen </a:t>
            </a:r>
            <a:r>
              <a:rPr lang="es-ES" dirty="0" err="1"/>
              <a:t>porcionados</a:t>
            </a:r>
            <a:r>
              <a:rPr lang="es-ES" dirty="0"/>
              <a:t>, la carne debe ser firme, de color blanco/rosado y bien adherida a la espina dorsal.</a:t>
            </a:r>
          </a:p>
          <a:p>
            <a:r>
              <a:rPr lang="es-ES" dirty="0"/>
              <a:t>En general, el pescado fresco conserva su colorido y actitud o forma que obtuvo al morir.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602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16747-7098-48A6-80E8-0A979032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según su contenido graso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E2DC9-2064-413B-BEBD-620CD241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-	PESCADOS MÁGROS (BLANCOS): Menos de 2,5% de grasa total. Por ejemplo, lenguado, bacalao, rodaballo, merluza, etc.</a:t>
            </a:r>
          </a:p>
          <a:p>
            <a:r>
              <a:rPr lang="es-ES" dirty="0"/>
              <a:t>-	PESCADOS SEMIGRASOS: Entre 2,5% y 6% de grasa total. Por ejemplo, corvina, lubina, etc.</a:t>
            </a:r>
          </a:p>
          <a:p>
            <a:r>
              <a:rPr lang="es-ES" dirty="0"/>
              <a:t>-	PESCADOS GRASOS (AZULES): Superior al 6% de grasa total (algunos llegan hasta el 25%). Por ejemplo, sardina, salmón, trucha, atún, etc.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1026" name="Picture 2" descr="Bacalao confitado con setas y jamón ibérico">
            <a:extLst>
              <a:ext uri="{FF2B5EF4-FFF2-40B4-BE49-F238E27FC236}">
                <a16:creationId xmlns:a16="http://schemas.microsoft.com/office/drawing/2014/main" id="{FB9DB9B5-FC9D-4B52-A3B8-502E097B2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61" y="4678432"/>
            <a:ext cx="502257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37092-D34B-4CF2-99A6-313D3FA6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según su forma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C276D-A299-4413-A35E-A2ABC4F5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345" y="2009423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-	PESCADOS REDONDOS: Congrio, anguila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-	PESCADOS OVALADOS: Corvina, salmón, atún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-	PESCADOS PLANOS: Reineta, lenguado, </a:t>
            </a:r>
            <a:r>
              <a:rPr lang="es-CL" dirty="0" err="1"/>
              <a:t>turbot</a:t>
            </a:r>
            <a:r>
              <a:rPr lang="es-CL" dirty="0"/>
              <a:t>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D75072-043B-4009-B671-BB3F5A24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57" y="1148413"/>
            <a:ext cx="2054530" cy="20545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36AD53-5F6A-4785-BEDB-7720B9BC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55342" y="2973909"/>
            <a:ext cx="1048603" cy="1993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2F52FF-8C93-4D99-A0EA-E580155A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313" y="4691467"/>
            <a:ext cx="2908044" cy="203624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58BF75-91FB-4040-AEB8-F8E21D1191AB}"/>
              </a:ext>
            </a:extLst>
          </p:cNvPr>
          <p:cNvSpPr/>
          <p:nvPr/>
        </p:nvSpPr>
        <p:spPr>
          <a:xfrm>
            <a:off x="9127207" y="3367638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corvina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FBDB5D-143A-4EDE-B1DE-CD9696BC1172}"/>
              </a:ext>
            </a:extLst>
          </p:cNvPr>
          <p:cNvSpPr/>
          <p:nvPr/>
        </p:nvSpPr>
        <p:spPr>
          <a:xfrm>
            <a:off x="8876426" y="1643703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D2EF1D-93A2-4D7B-A5CF-FC9BD84A4147}"/>
              </a:ext>
            </a:extLst>
          </p:cNvPr>
          <p:cNvSpPr/>
          <p:nvPr/>
        </p:nvSpPr>
        <p:spPr>
          <a:xfrm>
            <a:off x="9421709" y="5211700"/>
            <a:ext cx="256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reineta</a:t>
            </a:r>
          </a:p>
        </p:txBody>
      </p:sp>
    </p:spTree>
    <p:extLst>
      <p:ext uri="{BB962C8B-B14F-4D97-AF65-F5344CB8AC3E}">
        <p14:creationId xmlns:p14="http://schemas.microsoft.com/office/powerpoint/2010/main" val="389496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949DC-7C50-4E9D-A8A5-0265CE0B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según habitad y profundidad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6C7D38-212C-46FB-9453-D393CE309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Habitad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46440BA-C27C-46BA-A931-93E6AF4EFA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-	PESCADOS DE AGUA SALADA (MAR): Reineta, lenguado, corvina.</a:t>
            </a:r>
          </a:p>
          <a:p>
            <a:r>
              <a:rPr lang="es-CL" dirty="0"/>
              <a:t>-	PESCADOS DE AGUA DULCE (RIOS O LAGOS): Salmón, trucha.</a:t>
            </a:r>
          </a:p>
          <a:p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D8D9443-6D8E-419F-8669-038963C39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Profundidad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3723978-A6D8-4453-A796-334CADA135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-	PESCADOS PELÁGICOS: Habitan principalmente la superficie. Por ejemplo, sardina española, jurel, albacora.</a:t>
            </a:r>
          </a:p>
          <a:p>
            <a:r>
              <a:rPr lang="es-ES" dirty="0"/>
              <a:t>-	PESCADOS DEMERSALES: Habitan en las proximidades del fondo marino. Por ejemplo, róbalo, congrio, merluza.</a:t>
            </a:r>
          </a:p>
          <a:p>
            <a:r>
              <a:rPr lang="es-ES" dirty="0"/>
              <a:t>-	PESCADOS BENTÓNICOS: Habitan en el fondo del mar. Por ejemplo, lenguado, corvina.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317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B91A707-74AB-443B-8A39-D1A4AE29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Porcionamiento</a:t>
            </a:r>
            <a:r>
              <a:rPr lang="es-CL" dirty="0"/>
              <a:t> del pescado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C6870B-9C43-4B1D-AF6E-1C8D30C3B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Antes de comenzar a </a:t>
            </a:r>
            <a:r>
              <a:rPr lang="es-ES" dirty="0" err="1"/>
              <a:t>porcionar</a:t>
            </a:r>
            <a:r>
              <a:rPr lang="es-ES" dirty="0"/>
              <a:t> un pescado, debemos limpiarlo. El procedimiento comienza con el descamado y luego el corte de la cabeza, para luego cortarlo en porciones o trabajarlo entero, dependiendo de la receta.</a:t>
            </a:r>
          </a:p>
          <a:p>
            <a:pPr marL="0" indent="0">
              <a:buNone/>
            </a:pPr>
            <a:r>
              <a:rPr lang="es-ES" dirty="0"/>
              <a:t>Los cortes más comunes, utilizados en gastronomía son los siguientes:</a:t>
            </a:r>
          </a:p>
          <a:p>
            <a:endParaRPr lang="es-ES" dirty="0"/>
          </a:p>
          <a:p>
            <a:r>
              <a:rPr lang="es-ES" dirty="0"/>
              <a:t>-	FILETE: Corresponde a la extracción de la carne de ambos lados, sin espinas, con o sin piel.</a:t>
            </a:r>
          </a:p>
          <a:p>
            <a:r>
              <a:rPr lang="es-ES" dirty="0"/>
              <a:t>-	MEDALLÓN: Pieza circular, sin piel y espinas, sacado de pescados generalmente redondos, luego de ser fileteados.</a:t>
            </a:r>
          </a:p>
          <a:p>
            <a:r>
              <a:rPr lang="es-ES" dirty="0"/>
              <a:t>-	DARNÉ: Rodajas con piel y espinas, sacadas directamente de un pescado sin escamas y sin cabeza, dejando la espina dorsal.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954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A85BE90-2397-4EFF-9268-CF56176F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23" y="593234"/>
            <a:ext cx="8911687" cy="1280890"/>
          </a:xfrm>
        </p:spPr>
        <p:txBody>
          <a:bodyPr/>
          <a:lstStyle/>
          <a:p>
            <a:r>
              <a:rPr lang="es-CL" dirty="0"/>
              <a:t>Pescados en Chile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067C615-1C2C-46BB-A8DE-78AAB981D1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1934" y="1535458"/>
            <a:ext cx="5368595" cy="4983876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05FB105E-90E6-41E0-B2DE-DD39D22906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1569" y="1535458"/>
            <a:ext cx="5331183" cy="49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0B1966-EABD-4FC7-90CC-9793CBE0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6" y="0"/>
            <a:ext cx="7428088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D22CBF-B33E-4341-8073-6EDF7D8B2097}"/>
              </a:ext>
            </a:extLst>
          </p:cNvPr>
          <p:cNvSpPr txBox="1"/>
          <p:nvPr/>
        </p:nvSpPr>
        <p:spPr>
          <a:xfrm>
            <a:off x="7924800" y="891822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REVISE LOS SIGUENTES LINKS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pescado papillote</a:t>
            </a:r>
          </a:p>
          <a:p>
            <a:r>
              <a:rPr lang="es-CL" sz="1600" dirty="0">
                <a:hlinkClick r:id="rId3"/>
              </a:rPr>
              <a:t>https://youtu.be/qs-gmEi7eXA</a:t>
            </a: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Caldillo de congrio</a:t>
            </a:r>
          </a:p>
          <a:p>
            <a:r>
              <a:rPr lang="es-CL" sz="1600" dirty="0">
                <a:hlinkClick r:id="rId4"/>
              </a:rPr>
              <a:t>https://youtu.be/IyhGA2GaKJ4</a:t>
            </a: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Pescado con salsa margarita</a:t>
            </a:r>
          </a:p>
          <a:p>
            <a:r>
              <a:rPr lang="es-CL" sz="1600" dirty="0">
                <a:hlinkClick r:id="rId5"/>
              </a:rPr>
              <a:t>https://youtu.be/Seq7hZ64WDQ</a:t>
            </a: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Como montar un plato disperso, estructurado</a:t>
            </a:r>
          </a:p>
          <a:p>
            <a:r>
              <a:rPr lang="es-CL" sz="1600" dirty="0">
                <a:hlinkClick r:id="rId6"/>
              </a:rPr>
              <a:t>https://youtu.be/nYkhg_lD4nE</a:t>
            </a:r>
            <a:endParaRPr lang="es-CL" sz="1600" dirty="0"/>
          </a:p>
          <a:p>
            <a:r>
              <a:rPr lang="es-CL" dirty="0"/>
              <a:t>Realice dos menús de </a:t>
            </a:r>
            <a:r>
              <a:rPr lang="es-CL"/>
              <a:t>platos principales </a:t>
            </a:r>
            <a:r>
              <a:rPr lang="es-CL" dirty="0"/>
              <a:t>a base de pescado, con 5 ítems y envíelo a mi correo, y agregue una imagen.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F5B9AFC-BE08-415C-8CA5-247F64930CB8}"/>
              </a:ext>
            </a:extLst>
          </p:cNvPr>
          <p:cNvSpPr/>
          <p:nvPr/>
        </p:nvSpPr>
        <p:spPr>
          <a:xfrm>
            <a:off x="8110329" y="5139139"/>
            <a:ext cx="3657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Envié el trabajo a mi correo</a:t>
            </a:r>
          </a:p>
          <a:p>
            <a:r>
              <a:rPr lang="es-CL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Sandra.diaz@liceo-victorinolastarria.cl</a:t>
            </a:r>
          </a:p>
          <a:p>
            <a:r>
              <a:rPr lang="es-CL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pazgaetepina73@Gmail.com</a:t>
            </a:r>
            <a:endParaRPr lang="es-CL" dirty="0">
              <a:solidFill>
                <a:srgbClr val="0070C0"/>
              </a:solidFill>
            </a:endParaRPr>
          </a:p>
          <a:p>
            <a:r>
              <a:rPr lang="es-CL" dirty="0">
                <a:solidFill>
                  <a:srgbClr val="0070C0"/>
                </a:solidFill>
              </a:rPr>
              <a:t>paz.gaete@liceo-victorinolastarria.cl</a:t>
            </a:r>
          </a:p>
        </p:txBody>
      </p:sp>
    </p:spTree>
    <p:extLst>
      <p:ext uri="{BB962C8B-B14F-4D97-AF65-F5344CB8AC3E}">
        <p14:creationId xmlns:p14="http://schemas.microsoft.com/office/powerpoint/2010/main" val="192924939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654</Words>
  <Application>Microsoft Office PowerPoint</Application>
  <PresentationFormat>Panorámica</PresentationFormat>
  <Paragraphs>75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Espiral</vt:lpstr>
      <vt:lpstr>Presentación de PowerPoint</vt:lpstr>
      <vt:lpstr>Pescados; características y usos</vt:lpstr>
      <vt:lpstr>Clasificación según su contenido graso</vt:lpstr>
      <vt:lpstr>Clasificación según su forma</vt:lpstr>
      <vt:lpstr>Clasificación según habitad y profundidad</vt:lpstr>
      <vt:lpstr>Porcionamiento del pescado</vt:lpstr>
      <vt:lpstr>Pescados en Chile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Paz</dc:creator>
  <cp:lastModifiedBy>Paola</cp:lastModifiedBy>
  <cp:revision>11</cp:revision>
  <dcterms:created xsi:type="dcterms:W3CDTF">2020-07-05T02:23:04Z</dcterms:created>
  <dcterms:modified xsi:type="dcterms:W3CDTF">2020-07-24T00:22:08Z</dcterms:modified>
</cp:coreProperties>
</file>