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70" r:id="rId2"/>
    <p:sldId id="257" r:id="rId3"/>
    <p:sldId id="260" r:id="rId4"/>
    <p:sldId id="258" r:id="rId5"/>
    <p:sldId id="261" r:id="rId6"/>
    <p:sldId id="262" r:id="rId7"/>
    <p:sldId id="263" r:id="rId8"/>
    <p:sldId id="266"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90" d="100"/>
          <a:sy n="90" d="100"/>
        </p:scale>
        <p:origin x="5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AD6EE87-EBD5-4F12-A48A-63ACA297AC8F}" type="datetimeFigureOut">
              <a:rPr lang="en-US" smtClean="0"/>
              <a:t>6/20/2020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582731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6239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8019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4744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A61015F-7CC6-4D0A-9D87-873EA4C304CC}" type="datetimeFigureOut">
              <a:rPr lang="en-US" smtClean="0"/>
              <a:t>6/20/2020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172259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9426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6/20/2020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2745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6882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7484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298CD5-6C1E-4009-B41F-6DF62E31D3BE}" type="datetimeFigureOut">
              <a:rPr lang="en-US" smtClean="0"/>
              <a:pPr/>
              <a:t>6/20/2020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62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7616CA0-919D-4A49-9C8A-62FDFB3A5183}" type="datetimeFigureOut">
              <a:rPr lang="en-US" smtClean="0"/>
              <a:t>6/20/2020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7E5644-1E61-4311-A31E-84CB9C7AA8A9}" type="slidenum">
              <a:rPr lang="en-US" smtClean="0"/>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12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0298CD5-6C1E-4009-B41F-6DF62E31D3BE}" type="datetimeFigureOut">
              <a:rPr lang="en-US" smtClean="0"/>
              <a:pPr/>
              <a:t>6/20/2020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67541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pazgaetepina73@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AC7861C-0D86-4200-BA77-1E65E312A5F8}"/>
              </a:ext>
            </a:extLst>
          </p:cNvPr>
          <p:cNvPicPr>
            <a:picLocks noChangeAspect="1"/>
          </p:cNvPicPr>
          <p:nvPr/>
        </p:nvPicPr>
        <p:blipFill>
          <a:blip r:embed="rId2"/>
          <a:stretch>
            <a:fillRect/>
          </a:stretch>
        </p:blipFill>
        <p:spPr>
          <a:xfrm>
            <a:off x="1026885" y="468155"/>
            <a:ext cx="10138230" cy="1410903"/>
          </a:xfrm>
          <a:prstGeom prst="rect">
            <a:avLst/>
          </a:prstGeom>
        </p:spPr>
      </p:pic>
      <p:sp>
        <p:nvSpPr>
          <p:cNvPr id="3" name="Marcador de contenido 2">
            <a:extLst>
              <a:ext uri="{FF2B5EF4-FFF2-40B4-BE49-F238E27FC236}">
                <a16:creationId xmlns:a16="http://schemas.microsoft.com/office/drawing/2014/main" id="{5FABEAF9-D812-4043-BF9B-1767D6613406}"/>
              </a:ext>
            </a:extLst>
          </p:cNvPr>
          <p:cNvSpPr>
            <a:spLocks noGrp="1"/>
          </p:cNvSpPr>
          <p:nvPr>
            <p:ph idx="1"/>
          </p:nvPr>
        </p:nvSpPr>
        <p:spPr>
          <a:xfrm>
            <a:off x="1131224" y="2297024"/>
            <a:ext cx="9720073" cy="3579412"/>
          </a:xfrm>
        </p:spPr>
        <p:txBody>
          <a:bodyPr>
            <a:normAutofit fontScale="92500" lnSpcReduction="10000"/>
          </a:bodyPr>
          <a:lstStyle/>
          <a:p>
            <a:r>
              <a:rPr lang="es-ES" sz="1900" dirty="0"/>
              <a:t>MODULO: PREPARACION, DISEÑO Y MONTAJE DE BUFFET</a:t>
            </a:r>
          </a:p>
          <a:p>
            <a:r>
              <a:rPr lang="es-ES" sz="1900" dirty="0"/>
              <a:t>DOCENTE: Paz Gaete P</a:t>
            </a:r>
          </a:p>
          <a:p>
            <a:r>
              <a:rPr lang="es-ES" sz="1900" dirty="0"/>
              <a:t>FECHA: semana del 22 al 26 de junio</a:t>
            </a:r>
          </a:p>
          <a:p>
            <a:r>
              <a:rPr lang="es-ES" sz="1900" dirty="0"/>
              <a:t>OA: Armar, decorar y presentar distintos tipos de productos gastronómicos, utilizando</a:t>
            </a:r>
          </a:p>
          <a:p>
            <a:r>
              <a:rPr lang="es-ES" sz="1900" dirty="0"/>
              <a:t>técnicas culinarias básicas para servirlos de acuerdo con las indicaciones de recetas,</a:t>
            </a:r>
          </a:p>
          <a:p>
            <a:r>
              <a:rPr lang="es-ES" sz="1900" dirty="0"/>
              <a:t>protocolo y tipo de servicio solicitado.</a:t>
            </a:r>
          </a:p>
          <a:p>
            <a:r>
              <a:rPr lang="es-ES" sz="1900" dirty="0"/>
              <a:t>OBJETIVO DE LA CLASE: identificar distintos tipos de montajes de platos principales según sus</a:t>
            </a:r>
          </a:p>
          <a:p>
            <a:r>
              <a:rPr lang="es-ES" sz="1900" dirty="0"/>
              <a:t>características y composición</a:t>
            </a:r>
          </a:p>
          <a:p>
            <a:r>
              <a:rPr lang="es-ES" sz="1900" dirty="0"/>
              <a:t>CONTENIDO: Platos Principales; carnes de caza</a:t>
            </a:r>
          </a:p>
          <a:p>
            <a:endParaRPr lang="es-CL" dirty="0"/>
          </a:p>
        </p:txBody>
      </p:sp>
    </p:spTree>
    <p:extLst>
      <p:ext uri="{BB962C8B-B14F-4D97-AF65-F5344CB8AC3E}">
        <p14:creationId xmlns:p14="http://schemas.microsoft.com/office/powerpoint/2010/main" val="6765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F407C-A7C0-4288-9B55-42558B0D240E}"/>
              </a:ext>
            </a:extLst>
          </p:cNvPr>
          <p:cNvSpPr>
            <a:spLocks noGrp="1"/>
          </p:cNvSpPr>
          <p:nvPr>
            <p:ph type="title"/>
          </p:nvPr>
        </p:nvSpPr>
        <p:spPr/>
        <p:txBody>
          <a:bodyPr>
            <a:normAutofit fontScale="90000"/>
          </a:bodyPr>
          <a:lstStyle/>
          <a:p>
            <a:r>
              <a:rPr lang="es-CL" sz="6000" dirty="0"/>
              <a:t>Carnes de caza y ovinos</a:t>
            </a:r>
            <a:br>
              <a:rPr lang="es-CL" dirty="0"/>
            </a:br>
            <a:br>
              <a:rPr lang="es-CL" dirty="0"/>
            </a:br>
            <a:br>
              <a:rPr lang="es-CL" dirty="0"/>
            </a:br>
            <a:r>
              <a:rPr lang="es-CL" dirty="0"/>
              <a:t>Ganadería ovina y avícola</a:t>
            </a:r>
          </a:p>
        </p:txBody>
      </p:sp>
      <p:sp>
        <p:nvSpPr>
          <p:cNvPr id="3" name="Marcador de contenido 2">
            <a:extLst>
              <a:ext uri="{FF2B5EF4-FFF2-40B4-BE49-F238E27FC236}">
                <a16:creationId xmlns:a16="http://schemas.microsoft.com/office/drawing/2014/main" id="{3293B85E-EAF8-4E5B-8423-A6EC0B3088B2}"/>
              </a:ext>
            </a:extLst>
          </p:cNvPr>
          <p:cNvSpPr>
            <a:spLocks noGrp="1"/>
          </p:cNvSpPr>
          <p:nvPr>
            <p:ph idx="1"/>
          </p:nvPr>
        </p:nvSpPr>
        <p:spPr>
          <a:xfrm>
            <a:off x="1371600" y="3357230"/>
            <a:ext cx="9601200" cy="3581400"/>
          </a:xfrm>
        </p:spPr>
        <p:txBody>
          <a:bodyPr/>
          <a:lstStyle/>
          <a:p>
            <a:r>
              <a:rPr lang="es-ES" dirty="0"/>
              <a:t>Ovina: Se ubica desde la IV región hasta la XII región, con la mayor concentración entre la XI y la XII región.</a:t>
            </a:r>
          </a:p>
          <a:p>
            <a:r>
              <a:rPr lang="es-ES" dirty="0"/>
              <a:t>Avícola: Se distribuye desde la IV región a la VI región, siendo la V, VI y la región metropolitana las de mayor porcentaje de masa avícola.</a:t>
            </a:r>
            <a:endParaRPr lang="es-CL" dirty="0"/>
          </a:p>
        </p:txBody>
      </p:sp>
    </p:spTree>
    <p:extLst>
      <p:ext uri="{BB962C8B-B14F-4D97-AF65-F5344CB8AC3E}">
        <p14:creationId xmlns:p14="http://schemas.microsoft.com/office/powerpoint/2010/main" val="38723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636DC-C537-42B5-80D3-1689A637D8DF}"/>
              </a:ext>
            </a:extLst>
          </p:cNvPr>
          <p:cNvSpPr>
            <a:spLocks noGrp="1"/>
          </p:cNvSpPr>
          <p:nvPr>
            <p:ph type="title"/>
          </p:nvPr>
        </p:nvSpPr>
        <p:spPr/>
        <p:txBody>
          <a:bodyPr/>
          <a:lstStyle/>
          <a:p>
            <a:r>
              <a:rPr lang="es-CL" dirty="0"/>
              <a:t>Principales razas ovinas </a:t>
            </a:r>
          </a:p>
        </p:txBody>
      </p:sp>
      <p:sp>
        <p:nvSpPr>
          <p:cNvPr id="3" name="Marcador de contenido 2">
            <a:extLst>
              <a:ext uri="{FF2B5EF4-FFF2-40B4-BE49-F238E27FC236}">
                <a16:creationId xmlns:a16="http://schemas.microsoft.com/office/drawing/2014/main" id="{9BD88CFE-6B21-464E-A190-63BF2D466DA7}"/>
              </a:ext>
            </a:extLst>
          </p:cNvPr>
          <p:cNvSpPr>
            <a:spLocks noGrp="1"/>
          </p:cNvSpPr>
          <p:nvPr>
            <p:ph idx="1"/>
          </p:nvPr>
        </p:nvSpPr>
        <p:spPr/>
        <p:txBody>
          <a:bodyPr/>
          <a:lstStyle/>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p:txBody>
      </p:sp>
      <p:pic>
        <p:nvPicPr>
          <p:cNvPr id="5" name="Imagen 4">
            <a:extLst>
              <a:ext uri="{FF2B5EF4-FFF2-40B4-BE49-F238E27FC236}">
                <a16:creationId xmlns:a16="http://schemas.microsoft.com/office/drawing/2014/main" id="{1DA692ED-7E54-481C-AE9F-DE0F95A477E0}"/>
              </a:ext>
            </a:extLst>
          </p:cNvPr>
          <p:cNvPicPr>
            <a:picLocks noChangeAspect="1"/>
          </p:cNvPicPr>
          <p:nvPr/>
        </p:nvPicPr>
        <p:blipFill>
          <a:blip r:embed="rId2"/>
          <a:stretch>
            <a:fillRect/>
          </a:stretch>
        </p:blipFill>
        <p:spPr>
          <a:xfrm>
            <a:off x="8740408" y="250537"/>
            <a:ext cx="2619375" cy="1743075"/>
          </a:xfrm>
          <a:prstGeom prst="rect">
            <a:avLst/>
          </a:prstGeom>
        </p:spPr>
      </p:pic>
      <p:sp>
        <p:nvSpPr>
          <p:cNvPr id="6" name="Rectángulo 5">
            <a:extLst>
              <a:ext uri="{FF2B5EF4-FFF2-40B4-BE49-F238E27FC236}">
                <a16:creationId xmlns:a16="http://schemas.microsoft.com/office/drawing/2014/main" id="{2BE8E281-C9C8-44F7-8F20-A05BBB8C76C1}"/>
              </a:ext>
            </a:extLst>
          </p:cNvPr>
          <p:cNvSpPr/>
          <p:nvPr/>
        </p:nvSpPr>
        <p:spPr>
          <a:xfrm>
            <a:off x="8645163" y="1994889"/>
            <a:ext cx="3231142" cy="584775"/>
          </a:xfrm>
          <a:prstGeom prst="rect">
            <a:avLst/>
          </a:prstGeom>
          <a:noFill/>
        </p:spPr>
        <p:txBody>
          <a:bodyPr wrap="none" lIns="91440" tIns="45720" rIns="91440" bIns="45720">
            <a:spAutoFit/>
          </a:bodyPr>
          <a:lstStyle/>
          <a:p>
            <a:pPr algn="ctr"/>
            <a:r>
              <a:rPr lang="es-CL" sz="3200" b="0" cap="none" spc="0" dirty="0">
                <a:ln w="0"/>
                <a:solidFill>
                  <a:schemeClr val="tx1"/>
                </a:solidFill>
                <a:effectLst>
                  <a:outerShdw blurRad="38100" dist="19050" dir="2700000" algn="tl" rotWithShape="0">
                    <a:schemeClr val="dk1">
                      <a:alpha val="40000"/>
                    </a:schemeClr>
                  </a:outerShdw>
                </a:effectLst>
              </a:rPr>
              <a:t>Merino australiano</a:t>
            </a:r>
          </a:p>
        </p:txBody>
      </p:sp>
      <p:pic>
        <p:nvPicPr>
          <p:cNvPr id="8" name="Imagen 7">
            <a:extLst>
              <a:ext uri="{FF2B5EF4-FFF2-40B4-BE49-F238E27FC236}">
                <a16:creationId xmlns:a16="http://schemas.microsoft.com/office/drawing/2014/main" id="{ACD4DF00-2B1B-4FC7-B77D-C9DD6DF86B32}"/>
              </a:ext>
            </a:extLst>
          </p:cNvPr>
          <p:cNvPicPr>
            <a:picLocks noChangeAspect="1"/>
          </p:cNvPicPr>
          <p:nvPr/>
        </p:nvPicPr>
        <p:blipFill>
          <a:blip r:embed="rId3"/>
          <a:stretch>
            <a:fillRect/>
          </a:stretch>
        </p:blipFill>
        <p:spPr>
          <a:xfrm>
            <a:off x="8772149" y="2909972"/>
            <a:ext cx="3174603" cy="2158730"/>
          </a:xfrm>
          <a:prstGeom prst="rect">
            <a:avLst/>
          </a:prstGeom>
        </p:spPr>
      </p:pic>
      <p:sp>
        <p:nvSpPr>
          <p:cNvPr id="9" name="Rectángulo 8">
            <a:extLst>
              <a:ext uri="{FF2B5EF4-FFF2-40B4-BE49-F238E27FC236}">
                <a16:creationId xmlns:a16="http://schemas.microsoft.com/office/drawing/2014/main" id="{DB632A3D-47AB-4EE2-8ADC-85530E1982DA}"/>
              </a:ext>
            </a:extLst>
          </p:cNvPr>
          <p:cNvSpPr/>
          <p:nvPr/>
        </p:nvSpPr>
        <p:spPr>
          <a:xfrm>
            <a:off x="8808679" y="5120079"/>
            <a:ext cx="1316386" cy="1415772"/>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Merino</a:t>
            </a:r>
          </a:p>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11" name="Imagen 10">
            <a:extLst>
              <a:ext uri="{FF2B5EF4-FFF2-40B4-BE49-F238E27FC236}">
                <a16:creationId xmlns:a16="http://schemas.microsoft.com/office/drawing/2014/main" id="{622C1EE8-C186-4E32-961C-66C5228F7CF7}"/>
              </a:ext>
            </a:extLst>
          </p:cNvPr>
          <p:cNvPicPr>
            <a:picLocks noChangeAspect="1"/>
          </p:cNvPicPr>
          <p:nvPr/>
        </p:nvPicPr>
        <p:blipFill>
          <a:blip r:embed="rId4"/>
          <a:stretch>
            <a:fillRect/>
          </a:stretch>
        </p:blipFill>
        <p:spPr>
          <a:xfrm>
            <a:off x="5459593" y="1808346"/>
            <a:ext cx="2466975" cy="1857375"/>
          </a:xfrm>
          <a:prstGeom prst="rect">
            <a:avLst/>
          </a:prstGeom>
        </p:spPr>
      </p:pic>
      <p:sp>
        <p:nvSpPr>
          <p:cNvPr id="12" name="Rectángulo 11">
            <a:extLst>
              <a:ext uri="{FF2B5EF4-FFF2-40B4-BE49-F238E27FC236}">
                <a16:creationId xmlns:a16="http://schemas.microsoft.com/office/drawing/2014/main" id="{D582D911-0FC4-44DA-8808-81CAA0238614}"/>
              </a:ext>
            </a:extLst>
          </p:cNvPr>
          <p:cNvSpPr/>
          <p:nvPr/>
        </p:nvSpPr>
        <p:spPr>
          <a:xfrm>
            <a:off x="5341622" y="3632563"/>
            <a:ext cx="2590966" cy="584775"/>
          </a:xfrm>
          <a:prstGeom prst="rect">
            <a:avLst/>
          </a:prstGeom>
          <a:noFill/>
        </p:spPr>
        <p:txBody>
          <a:bodyPr wrap="none" lIns="91440" tIns="45720" rIns="91440" bIns="45720">
            <a:spAutoFit/>
          </a:bodyPr>
          <a:lstStyle/>
          <a:p>
            <a:pPr algn="ctr"/>
            <a:r>
              <a:rPr lang="es-ES" sz="3200" b="0" cap="none" spc="0" dirty="0" err="1">
                <a:ln w="0"/>
                <a:solidFill>
                  <a:schemeClr val="tx1"/>
                </a:solidFill>
                <a:effectLst>
                  <a:outerShdw blurRad="38100" dist="19050" dir="2700000" algn="tl" rotWithShape="0">
                    <a:schemeClr val="dk1">
                      <a:alpha val="40000"/>
                    </a:schemeClr>
                  </a:outerShdw>
                </a:effectLst>
              </a:rPr>
              <a:t>Rommey</a:t>
            </a:r>
            <a:r>
              <a:rPr lang="es-ES" sz="3200" b="0" cap="none" spc="0" dirty="0">
                <a:ln w="0"/>
                <a:solidFill>
                  <a:schemeClr val="tx1"/>
                </a:solidFill>
                <a:effectLst>
                  <a:outerShdw blurRad="38100" dist="19050" dir="2700000" algn="tl" rotWithShape="0">
                    <a:schemeClr val="dk1">
                      <a:alpha val="40000"/>
                    </a:schemeClr>
                  </a:outerShdw>
                </a:effectLst>
              </a:rPr>
              <a:t> </a:t>
            </a:r>
            <a:r>
              <a:rPr lang="es-ES" sz="3200" b="0" cap="none" spc="0" dirty="0" err="1">
                <a:ln w="0"/>
                <a:solidFill>
                  <a:schemeClr val="tx1"/>
                </a:solidFill>
                <a:effectLst>
                  <a:outerShdw blurRad="38100" dist="19050" dir="2700000" algn="tl" rotWithShape="0">
                    <a:schemeClr val="dk1">
                      <a:alpha val="40000"/>
                    </a:schemeClr>
                  </a:outerShdw>
                </a:effectLst>
              </a:rPr>
              <a:t>marsh</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14" name="Imagen 13">
            <a:extLst>
              <a:ext uri="{FF2B5EF4-FFF2-40B4-BE49-F238E27FC236}">
                <a16:creationId xmlns:a16="http://schemas.microsoft.com/office/drawing/2014/main" id="{6F7BAD41-3BAE-4980-AAB3-042003EB601D}"/>
              </a:ext>
            </a:extLst>
          </p:cNvPr>
          <p:cNvPicPr>
            <a:picLocks noChangeAspect="1"/>
          </p:cNvPicPr>
          <p:nvPr/>
        </p:nvPicPr>
        <p:blipFill>
          <a:blip r:embed="rId5"/>
          <a:stretch>
            <a:fillRect/>
          </a:stretch>
        </p:blipFill>
        <p:spPr>
          <a:xfrm>
            <a:off x="1228197" y="1694811"/>
            <a:ext cx="2619375" cy="1743075"/>
          </a:xfrm>
          <a:prstGeom prst="rect">
            <a:avLst/>
          </a:prstGeom>
        </p:spPr>
      </p:pic>
      <p:sp>
        <p:nvSpPr>
          <p:cNvPr id="15" name="Rectángulo 14">
            <a:extLst>
              <a:ext uri="{FF2B5EF4-FFF2-40B4-BE49-F238E27FC236}">
                <a16:creationId xmlns:a16="http://schemas.microsoft.com/office/drawing/2014/main" id="{16685D06-8F17-4F29-9B20-97496B6438D8}"/>
              </a:ext>
            </a:extLst>
          </p:cNvPr>
          <p:cNvSpPr/>
          <p:nvPr/>
        </p:nvSpPr>
        <p:spPr>
          <a:xfrm>
            <a:off x="917214" y="3401197"/>
            <a:ext cx="1906291" cy="1415772"/>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Hampshire</a:t>
            </a:r>
          </a:p>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17" name="Imagen 16">
            <a:extLst>
              <a:ext uri="{FF2B5EF4-FFF2-40B4-BE49-F238E27FC236}">
                <a16:creationId xmlns:a16="http://schemas.microsoft.com/office/drawing/2014/main" id="{4731BC99-6039-45E5-9A28-28BC41619C79}"/>
              </a:ext>
            </a:extLst>
          </p:cNvPr>
          <p:cNvPicPr>
            <a:picLocks noChangeAspect="1"/>
          </p:cNvPicPr>
          <p:nvPr/>
        </p:nvPicPr>
        <p:blipFill>
          <a:blip r:embed="rId6"/>
          <a:stretch>
            <a:fillRect/>
          </a:stretch>
        </p:blipFill>
        <p:spPr>
          <a:xfrm>
            <a:off x="4491304" y="4286405"/>
            <a:ext cx="2466975" cy="1847850"/>
          </a:xfrm>
          <a:prstGeom prst="rect">
            <a:avLst/>
          </a:prstGeom>
        </p:spPr>
      </p:pic>
      <p:sp>
        <p:nvSpPr>
          <p:cNvPr id="18" name="Rectángulo 17">
            <a:extLst>
              <a:ext uri="{FF2B5EF4-FFF2-40B4-BE49-F238E27FC236}">
                <a16:creationId xmlns:a16="http://schemas.microsoft.com/office/drawing/2014/main" id="{F380FEE9-074A-4441-9FA5-70E55810EA7D}"/>
              </a:ext>
            </a:extLst>
          </p:cNvPr>
          <p:cNvSpPr/>
          <p:nvPr/>
        </p:nvSpPr>
        <p:spPr>
          <a:xfrm>
            <a:off x="4459668" y="6051506"/>
            <a:ext cx="2066591" cy="584775"/>
          </a:xfrm>
          <a:prstGeom prst="rect">
            <a:avLst/>
          </a:prstGeom>
          <a:noFill/>
        </p:spPr>
        <p:txBody>
          <a:bodyPr wrap="none" lIns="91440" tIns="45720" rIns="91440" bIns="45720">
            <a:spAutoFit/>
          </a:bodyPr>
          <a:lstStyle/>
          <a:p>
            <a:pPr algn="ctr"/>
            <a:r>
              <a:rPr lang="es-ES" sz="3200" b="0" cap="none" spc="0" dirty="0" err="1">
                <a:ln w="0"/>
                <a:solidFill>
                  <a:schemeClr val="tx1"/>
                </a:solidFill>
                <a:effectLst>
                  <a:outerShdw blurRad="38100" dist="19050" dir="2700000" algn="tl" rotWithShape="0">
                    <a:schemeClr val="dk1">
                      <a:alpha val="40000"/>
                    </a:schemeClr>
                  </a:outerShdw>
                </a:effectLst>
              </a:rPr>
              <a:t>Correidale</a:t>
            </a:r>
            <a:r>
              <a:rPr lang="es-ES" sz="3200" b="0" cap="none" spc="0" dirty="0">
                <a:ln w="0"/>
                <a:solidFill>
                  <a:schemeClr val="tx1"/>
                </a:solidFill>
                <a:effectLst>
                  <a:outerShdw blurRad="38100" dist="19050" dir="2700000" algn="tl" rotWithShape="0">
                    <a:schemeClr val="dk1">
                      <a:alpha val="40000"/>
                    </a:schemeClr>
                  </a:outerShdw>
                </a:effectLst>
              </a:rPr>
              <a:t> </a:t>
            </a:r>
          </a:p>
        </p:txBody>
      </p:sp>
      <p:pic>
        <p:nvPicPr>
          <p:cNvPr id="20" name="Imagen 19">
            <a:extLst>
              <a:ext uri="{FF2B5EF4-FFF2-40B4-BE49-F238E27FC236}">
                <a16:creationId xmlns:a16="http://schemas.microsoft.com/office/drawing/2014/main" id="{A47D82D3-329B-41FD-938D-7748CB224812}"/>
              </a:ext>
            </a:extLst>
          </p:cNvPr>
          <p:cNvPicPr>
            <a:picLocks noChangeAspect="1"/>
          </p:cNvPicPr>
          <p:nvPr/>
        </p:nvPicPr>
        <p:blipFill>
          <a:blip r:embed="rId7"/>
          <a:stretch>
            <a:fillRect/>
          </a:stretch>
        </p:blipFill>
        <p:spPr>
          <a:xfrm>
            <a:off x="763389" y="4141048"/>
            <a:ext cx="2476500" cy="1647825"/>
          </a:xfrm>
          <a:prstGeom prst="rect">
            <a:avLst/>
          </a:prstGeom>
        </p:spPr>
      </p:pic>
      <p:sp>
        <p:nvSpPr>
          <p:cNvPr id="21" name="Rectángulo 20">
            <a:extLst>
              <a:ext uri="{FF2B5EF4-FFF2-40B4-BE49-F238E27FC236}">
                <a16:creationId xmlns:a16="http://schemas.microsoft.com/office/drawing/2014/main" id="{ED2B2052-2054-4DEE-975F-0FAC0C795301}"/>
              </a:ext>
            </a:extLst>
          </p:cNvPr>
          <p:cNvSpPr/>
          <p:nvPr/>
        </p:nvSpPr>
        <p:spPr>
          <a:xfrm>
            <a:off x="763389" y="5827965"/>
            <a:ext cx="2294603"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Suffolk </a:t>
            </a:r>
            <a:r>
              <a:rPr lang="es-ES" sz="3200" b="0" cap="none" spc="0" dirty="0" err="1">
                <a:ln w="0"/>
                <a:solidFill>
                  <a:schemeClr val="tx1"/>
                </a:solidFill>
                <a:effectLst>
                  <a:outerShdw blurRad="38100" dist="19050" dir="2700000" algn="tl" rotWithShape="0">
                    <a:schemeClr val="dk1">
                      <a:alpha val="40000"/>
                    </a:schemeClr>
                  </a:outerShdw>
                </a:effectLst>
              </a:rPr>
              <a:t>down</a:t>
            </a:r>
            <a:endParaRPr lang="es-E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974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25E783-F6CE-414D-92E0-61FD59712C78}"/>
              </a:ext>
            </a:extLst>
          </p:cNvPr>
          <p:cNvSpPr>
            <a:spLocks noGrp="1"/>
          </p:cNvSpPr>
          <p:nvPr>
            <p:ph type="title"/>
          </p:nvPr>
        </p:nvSpPr>
        <p:spPr/>
        <p:txBody>
          <a:bodyPr/>
          <a:lstStyle/>
          <a:p>
            <a:r>
              <a:rPr lang="es-CL" dirty="0"/>
              <a:t>Mapa ovino</a:t>
            </a:r>
          </a:p>
        </p:txBody>
      </p:sp>
      <p:pic>
        <p:nvPicPr>
          <p:cNvPr id="5" name="Marcador de contenido 4">
            <a:extLst>
              <a:ext uri="{FF2B5EF4-FFF2-40B4-BE49-F238E27FC236}">
                <a16:creationId xmlns:a16="http://schemas.microsoft.com/office/drawing/2014/main" id="{DB56C2C2-6DCA-4465-8076-A1AF4B8917FD}"/>
              </a:ext>
            </a:extLst>
          </p:cNvPr>
          <p:cNvPicPr>
            <a:picLocks noGrp="1" noChangeAspect="1"/>
          </p:cNvPicPr>
          <p:nvPr>
            <p:ph idx="1"/>
          </p:nvPr>
        </p:nvPicPr>
        <p:blipFill>
          <a:blip r:embed="rId2"/>
          <a:stretch>
            <a:fillRect/>
          </a:stretch>
        </p:blipFill>
        <p:spPr>
          <a:xfrm>
            <a:off x="1121664" y="1814512"/>
            <a:ext cx="7977180" cy="4586288"/>
          </a:xfrm>
        </p:spPr>
      </p:pic>
    </p:spTree>
    <p:extLst>
      <p:ext uri="{BB962C8B-B14F-4D97-AF65-F5344CB8AC3E}">
        <p14:creationId xmlns:p14="http://schemas.microsoft.com/office/powerpoint/2010/main" val="363331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1D493-D48D-45AD-B39A-51D14D044E3D}"/>
              </a:ext>
            </a:extLst>
          </p:cNvPr>
          <p:cNvSpPr>
            <a:spLocks noGrp="1"/>
          </p:cNvSpPr>
          <p:nvPr>
            <p:ph type="title"/>
          </p:nvPr>
        </p:nvSpPr>
        <p:spPr>
          <a:xfrm>
            <a:off x="759084" y="574719"/>
            <a:ext cx="9720072" cy="1499616"/>
          </a:xfrm>
        </p:spPr>
        <p:txBody>
          <a:bodyPr/>
          <a:lstStyle/>
          <a:p>
            <a:r>
              <a:rPr lang="es-CL" dirty="0"/>
              <a:t>Carnes de caza : Clasificación </a:t>
            </a:r>
          </a:p>
        </p:txBody>
      </p:sp>
      <p:pic>
        <p:nvPicPr>
          <p:cNvPr id="9" name="Marcador de contenido 8">
            <a:extLst>
              <a:ext uri="{FF2B5EF4-FFF2-40B4-BE49-F238E27FC236}">
                <a16:creationId xmlns:a16="http://schemas.microsoft.com/office/drawing/2014/main" id="{4130B375-3D9F-47F2-888A-5A7B013FCCC2}"/>
              </a:ext>
            </a:extLst>
          </p:cNvPr>
          <p:cNvPicPr>
            <a:picLocks noGrp="1" noChangeAspect="1"/>
          </p:cNvPicPr>
          <p:nvPr>
            <p:ph idx="1"/>
          </p:nvPr>
        </p:nvPicPr>
        <p:blipFill>
          <a:blip r:embed="rId2"/>
          <a:stretch>
            <a:fillRect/>
          </a:stretch>
        </p:blipFill>
        <p:spPr>
          <a:xfrm flipH="1">
            <a:off x="3576356" y="2989655"/>
            <a:ext cx="794666" cy="1091279"/>
          </a:xfrm>
          <a:prstGeom prst="rect">
            <a:avLst/>
          </a:prstGeom>
        </p:spPr>
      </p:pic>
      <p:sp>
        <p:nvSpPr>
          <p:cNvPr id="6" name="Rectángulo: esquinas redondeadas 5">
            <a:extLst>
              <a:ext uri="{FF2B5EF4-FFF2-40B4-BE49-F238E27FC236}">
                <a16:creationId xmlns:a16="http://schemas.microsoft.com/office/drawing/2014/main" id="{B16BAEFE-B300-45BE-BB7E-4BCE3DBB8740}"/>
              </a:ext>
            </a:extLst>
          </p:cNvPr>
          <p:cNvSpPr/>
          <p:nvPr/>
        </p:nvSpPr>
        <p:spPr>
          <a:xfrm>
            <a:off x="3973689" y="1794933"/>
            <a:ext cx="2923822" cy="982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ANIMALES DE CAZA</a:t>
            </a:r>
          </a:p>
        </p:txBody>
      </p:sp>
      <p:cxnSp>
        <p:nvCxnSpPr>
          <p:cNvPr id="8" name="Conector: angular 7">
            <a:extLst>
              <a:ext uri="{FF2B5EF4-FFF2-40B4-BE49-F238E27FC236}">
                <a16:creationId xmlns:a16="http://schemas.microsoft.com/office/drawing/2014/main" id="{2FDE214A-33B0-4B43-AFD8-67585B15EBDF}"/>
              </a:ext>
            </a:extLst>
          </p:cNvPr>
          <p:cNvCxnSpPr/>
          <p:nvPr/>
        </p:nvCxnSpPr>
        <p:spPr>
          <a:xfrm rot="16200000" flipH="1">
            <a:off x="6619014" y="3132552"/>
            <a:ext cx="1008549" cy="6999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6FB2C57A-0FF6-4EE4-83AF-3D03E0554CEC}"/>
              </a:ext>
            </a:extLst>
          </p:cNvPr>
          <p:cNvSpPr/>
          <p:nvPr/>
        </p:nvSpPr>
        <p:spPr>
          <a:xfrm>
            <a:off x="2235200" y="4080934"/>
            <a:ext cx="1964267" cy="502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MAYOR</a:t>
            </a:r>
          </a:p>
        </p:txBody>
      </p:sp>
      <p:sp>
        <p:nvSpPr>
          <p:cNvPr id="12" name="Rectángulo: esquinas redondeadas 11">
            <a:extLst>
              <a:ext uri="{FF2B5EF4-FFF2-40B4-BE49-F238E27FC236}">
                <a16:creationId xmlns:a16="http://schemas.microsoft.com/office/drawing/2014/main" id="{2E86DCB8-2D7A-4613-820A-3EAA7CF23A77}"/>
              </a:ext>
            </a:extLst>
          </p:cNvPr>
          <p:cNvSpPr/>
          <p:nvPr/>
        </p:nvSpPr>
        <p:spPr>
          <a:xfrm>
            <a:off x="6440310" y="4080934"/>
            <a:ext cx="2065867" cy="502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MENOR</a:t>
            </a:r>
          </a:p>
        </p:txBody>
      </p:sp>
      <p:sp>
        <p:nvSpPr>
          <p:cNvPr id="13" name="Rectángulo: esquinas redondeadas 12">
            <a:extLst>
              <a:ext uri="{FF2B5EF4-FFF2-40B4-BE49-F238E27FC236}">
                <a16:creationId xmlns:a16="http://schemas.microsoft.com/office/drawing/2014/main" id="{0A300F18-C530-4390-B8D9-D89E470EEFB7}"/>
              </a:ext>
            </a:extLst>
          </p:cNvPr>
          <p:cNvSpPr/>
          <p:nvPr/>
        </p:nvSpPr>
        <p:spPr>
          <a:xfrm>
            <a:off x="2127955" y="5172213"/>
            <a:ext cx="2178756" cy="1499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JABALI</a:t>
            </a:r>
          </a:p>
          <a:p>
            <a:pPr algn="ctr"/>
            <a:r>
              <a:rPr lang="es-CL" dirty="0"/>
              <a:t>Y </a:t>
            </a:r>
          </a:p>
          <a:p>
            <a:pPr algn="ctr"/>
            <a:r>
              <a:rPr lang="es-CL" dirty="0"/>
              <a:t>CIERVO</a:t>
            </a:r>
          </a:p>
        </p:txBody>
      </p:sp>
      <p:sp>
        <p:nvSpPr>
          <p:cNvPr id="14" name="Rectángulo: esquinas redondeadas 13">
            <a:extLst>
              <a:ext uri="{FF2B5EF4-FFF2-40B4-BE49-F238E27FC236}">
                <a16:creationId xmlns:a16="http://schemas.microsoft.com/office/drawing/2014/main" id="{9AC49734-8E91-457A-9048-081424C2DB9D}"/>
              </a:ext>
            </a:extLst>
          </p:cNvPr>
          <p:cNvSpPr/>
          <p:nvPr/>
        </p:nvSpPr>
        <p:spPr>
          <a:xfrm>
            <a:off x="6440310" y="5164537"/>
            <a:ext cx="2178756" cy="1507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CONEJO</a:t>
            </a:r>
          </a:p>
          <a:p>
            <a:pPr algn="ctr"/>
            <a:r>
              <a:rPr lang="es-CL" dirty="0"/>
              <a:t>Y </a:t>
            </a:r>
          </a:p>
          <a:p>
            <a:pPr algn="ctr"/>
            <a:r>
              <a:rPr lang="es-CL" dirty="0"/>
              <a:t>LIEBRE</a:t>
            </a:r>
          </a:p>
        </p:txBody>
      </p:sp>
      <p:cxnSp>
        <p:nvCxnSpPr>
          <p:cNvPr id="16" name="Conector recto de flecha 15">
            <a:extLst>
              <a:ext uri="{FF2B5EF4-FFF2-40B4-BE49-F238E27FC236}">
                <a16:creationId xmlns:a16="http://schemas.microsoft.com/office/drawing/2014/main" id="{860C2473-ACDD-47A6-AB9C-12FC509BC122}"/>
              </a:ext>
            </a:extLst>
          </p:cNvPr>
          <p:cNvCxnSpPr>
            <a:cxnSpLocks/>
          </p:cNvCxnSpPr>
          <p:nvPr/>
        </p:nvCxnSpPr>
        <p:spPr>
          <a:xfrm>
            <a:off x="7529687" y="4780456"/>
            <a:ext cx="0" cy="304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22227EBD-741A-4047-BD16-3166DDB5BCF9}"/>
              </a:ext>
            </a:extLst>
          </p:cNvPr>
          <p:cNvPicPr>
            <a:picLocks noChangeAspect="1"/>
          </p:cNvPicPr>
          <p:nvPr/>
        </p:nvPicPr>
        <p:blipFill>
          <a:blip r:embed="rId3"/>
          <a:stretch>
            <a:fillRect/>
          </a:stretch>
        </p:blipFill>
        <p:spPr>
          <a:xfrm>
            <a:off x="3576356" y="4780456"/>
            <a:ext cx="158510" cy="384081"/>
          </a:xfrm>
          <a:prstGeom prst="rect">
            <a:avLst/>
          </a:prstGeom>
        </p:spPr>
      </p:pic>
      <p:sp>
        <p:nvSpPr>
          <p:cNvPr id="3" name="CuadroTexto 2">
            <a:extLst>
              <a:ext uri="{FF2B5EF4-FFF2-40B4-BE49-F238E27FC236}">
                <a16:creationId xmlns:a16="http://schemas.microsoft.com/office/drawing/2014/main" id="{C2DDDD08-8D2E-43B8-BB6F-DB7315B75503}"/>
              </a:ext>
            </a:extLst>
          </p:cNvPr>
          <p:cNvSpPr txBox="1"/>
          <p:nvPr/>
        </p:nvSpPr>
        <p:spPr>
          <a:xfrm>
            <a:off x="7831053" y="293252"/>
            <a:ext cx="4029643" cy="1477328"/>
          </a:xfrm>
          <a:prstGeom prst="rect">
            <a:avLst/>
          </a:prstGeom>
          <a:noFill/>
        </p:spPr>
        <p:txBody>
          <a:bodyPr wrap="square" rtlCol="0">
            <a:spAutoFit/>
          </a:bodyPr>
          <a:lstStyle/>
          <a:p>
            <a:r>
              <a:rPr lang="es-ES"/>
              <a:t>La caza como actividad está bastante controlada por diferentes organismos según el lugar en que nos encontremos.</a:t>
            </a:r>
          </a:p>
          <a:p>
            <a:r>
              <a:rPr lang="es-ES"/>
              <a:t>En nuestro país el SAG es el organismo encargado de controlar dicha actividad.</a:t>
            </a:r>
            <a:endParaRPr lang="es-ES" dirty="0"/>
          </a:p>
        </p:txBody>
      </p:sp>
    </p:spTree>
    <p:extLst>
      <p:ext uri="{BB962C8B-B14F-4D97-AF65-F5344CB8AC3E}">
        <p14:creationId xmlns:p14="http://schemas.microsoft.com/office/powerpoint/2010/main" val="135070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683DF-357B-492B-9ED6-9E56B1F9A243}"/>
              </a:ext>
            </a:extLst>
          </p:cNvPr>
          <p:cNvSpPr>
            <a:spLocks noGrp="1"/>
          </p:cNvSpPr>
          <p:nvPr>
            <p:ph type="title"/>
          </p:nvPr>
        </p:nvSpPr>
        <p:spPr/>
        <p:txBody>
          <a:bodyPr/>
          <a:lstStyle/>
          <a:p>
            <a:r>
              <a:rPr lang="es-CL" dirty="0"/>
              <a:t>PRESENTACION Y CALIDAD</a:t>
            </a:r>
          </a:p>
        </p:txBody>
      </p:sp>
      <p:sp>
        <p:nvSpPr>
          <p:cNvPr id="3" name="Marcador de contenido 2">
            <a:extLst>
              <a:ext uri="{FF2B5EF4-FFF2-40B4-BE49-F238E27FC236}">
                <a16:creationId xmlns:a16="http://schemas.microsoft.com/office/drawing/2014/main" id="{7AAE4056-1B70-4FC3-9D5D-87606BD6273C}"/>
              </a:ext>
            </a:extLst>
          </p:cNvPr>
          <p:cNvSpPr>
            <a:spLocks noGrp="1"/>
          </p:cNvSpPr>
          <p:nvPr>
            <p:ph idx="1"/>
          </p:nvPr>
        </p:nvSpPr>
        <p:spPr/>
        <p:txBody>
          <a:bodyPr/>
          <a:lstStyle/>
          <a:p>
            <a:pPr>
              <a:buFont typeface="Wingdings" panose="05000000000000000000" pitchFamily="2" charset="2"/>
              <a:buChar char="v"/>
            </a:pPr>
            <a:r>
              <a:rPr lang="es-ES" dirty="0"/>
              <a:t>Estos animales llegan a la cocina sacrificados, sin cuero y desprovistos de vísceras, en porciones al mayor (canales) o al detalle</a:t>
            </a:r>
          </a:p>
          <a:p>
            <a:pPr>
              <a:buFont typeface="Wingdings" panose="05000000000000000000" pitchFamily="2" charset="2"/>
              <a:buChar char="v"/>
            </a:pPr>
            <a:r>
              <a:rPr lang="es-ES" dirty="0"/>
              <a:t>Se consideran de buena calidad a aquellos animales jóvenes cuya carne presenta olor fresco, textura firme y color rojo vivo con grasa blanca.</a:t>
            </a:r>
          </a:p>
          <a:p>
            <a:pPr>
              <a:buFont typeface="Wingdings" panose="05000000000000000000" pitchFamily="2" charset="2"/>
              <a:buChar char="v"/>
            </a:pPr>
            <a:r>
              <a:rPr lang="es-ES" dirty="0"/>
              <a:t>Los animales viejos, flacos y cuyos músculos tienen un color negruzco, corresponden a animales con carne de segunda calidad.</a:t>
            </a:r>
          </a:p>
          <a:p>
            <a:pPr>
              <a:buFont typeface="Wingdings" panose="05000000000000000000" pitchFamily="2" charset="2"/>
              <a:buChar char="v"/>
            </a:pPr>
            <a:r>
              <a:rPr lang="es-ES" dirty="0"/>
              <a:t>Los cortes de primera calidad en estos animales corresponden al lomo y las piernas.</a:t>
            </a:r>
          </a:p>
          <a:p>
            <a:endParaRPr lang="es-CL" dirty="0"/>
          </a:p>
        </p:txBody>
      </p:sp>
    </p:spTree>
    <p:extLst>
      <p:ext uri="{BB962C8B-B14F-4D97-AF65-F5344CB8AC3E}">
        <p14:creationId xmlns:p14="http://schemas.microsoft.com/office/powerpoint/2010/main" val="210970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BEB71-E607-4F1F-A911-8B0A36834CB4}"/>
              </a:ext>
            </a:extLst>
          </p:cNvPr>
          <p:cNvSpPr>
            <a:spLocks noGrp="1"/>
          </p:cNvSpPr>
          <p:nvPr>
            <p:ph type="title"/>
          </p:nvPr>
        </p:nvSpPr>
        <p:spPr/>
        <p:txBody>
          <a:bodyPr/>
          <a:lstStyle/>
          <a:p>
            <a:r>
              <a:rPr lang="es-CL" dirty="0"/>
              <a:t>CAZA DE PLUMA</a:t>
            </a:r>
          </a:p>
        </p:txBody>
      </p:sp>
      <p:sp>
        <p:nvSpPr>
          <p:cNvPr id="3" name="Marcador de contenido 2">
            <a:extLst>
              <a:ext uri="{FF2B5EF4-FFF2-40B4-BE49-F238E27FC236}">
                <a16:creationId xmlns:a16="http://schemas.microsoft.com/office/drawing/2014/main" id="{67BE045C-86BC-407C-838F-713EEE4CFB6B}"/>
              </a:ext>
            </a:extLst>
          </p:cNvPr>
          <p:cNvSpPr>
            <a:spLocks noGrp="1"/>
          </p:cNvSpPr>
          <p:nvPr>
            <p:ph sz="half" idx="1"/>
          </p:nvPr>
        </p:nvSpPr>
        <p:spPr/>
        <p:txBody>
          <a:bodyPr>
            <a:normAutofit fontScale="77500" lnSpcReduction="20000"/>
          </a:bodyPr>
          <a:lstStyle/>
          <a:p>
            <a:pPr>
              <a:buFont typeface="Wingdings" panose="05000000000000000000" pitchFamily="2" charset="2"/>
              <a:buChar char="v"/>
            </a:pPr>
            <a:r>
              <a:rPr lang="es-ES" dirty="0" err="1"/>
              <a:t>Perdiz:Esta</a:t>
            </a:r>
            <a:r>
              <a:rPr lang="es-ES" dirty="0"/>
              <a:t> ave tiene la carne oscura y tierna, tiene las plumas grises con puntillos negros.  La hembra tiene la carne más suculenta y blanda que el macho llamado perdigón.  La perdiz se distingue por la falta del espolón que sólo el macho posee.</a:t>
            </a:r>
          </a:p>
          <a:p>
            <a:r>
              <a:rPr lang="es-ES" dirty="0"/>
              <a:t>Una perdiz de buena calidad es redonda tiene el pico tierno y flexible, es gorda y de patas lisas.  Las perdices no deben prepararse inmediatamente después de muertas sino después de dos </a:t>
            </a:r>
            <a:r>
              <a:rPr lang="es-ES" dirty="0" err="1"/>
              <a:t>dias</a:t>
            </a:r>
            <a:r>
              <a:rPr lang="es-ES" dirty="0"/>
              <a:t> de descanso en el refrigerador.</a:t>
            </a:r>
          </a:p>
          <a:p>
            <a:pPr>
              <a:buFont typeface="Wingdings" panose="05000000000000000000" pitchFamily="2" charset="2"/>
              <a:buChar char="v"/>
            </a:pPr>
            <a:r>
              <a:rPr lang="es-ES" dirty="0"/>
              <a:t>Pato salvaje: Exige el mismo tratamiento y preparación que el pato doméstico, los animales viejos necesitan largas cocciones lentamente.</a:t>
            </a:r>
          </a:p>
          <a:p>
            <a:endParaRPr lang="es-CL" dirty="0"/>
          </a:p>
        </p:txBody>
      </p:sp>
      <p:sp>
        <p:nvSpPr>
          <p:cNvPr id="4" name="Marcador de contenido 3">
            <a:extLst>
              <a:ext uri="{FF2B5EF4-FFF2-40B4-BE49-F238E27FC236}">
                <a16:creationId xmlns:a16="http://schemas.microsoft.com/office/drawing/2014/main" id="{8A25DA1F-50E8-40F7-BC0F-1768E6F326E6}"/>
              </a:ext>
            </a:extLst>
          </p:cNvPr>
          <p:cNvSpPr>
            <a:spLocks noGrp="1"/>
          </p:cNvSpPr>
          <p:nvPr>
            <p:ph sz="half" idx="2"/>
          </p:nvPr>
        </p:nvSpPr>
        <p:spPr/>
        <p:txBody>
          <a:bodyPr>
            <a:normAutofit fontScale="77500" lnSpcReduction="20000"/>
          </a:bodyPr>
          <a:lstStyle/>
          <a:p>
            <a:pPr>
              <a:buFont typeface="Wingdings" panose="05000000000000000000" pitchFamily="2" charset="2"/>
              <a:buChar char="v"/>
            </a:pPr>
            <a:r>
              <a:rPr lang="es-ES" dirty="0"/>
              <a:t>Codorniz:	Siendo de menor tamaño que la perdiz es de la misma familia, preparándose de la mismo manera.  El plumaje va desde el marrón al pardo, actualmente es una especie que se ha tornado doméstica.</a:t>
            </a:r>
          </a:p>
          <a:p>
            <a:pPr>
              <a:buFont typeface="Wingdings" panose="05000000000000000000" pitchFamily="2" charset="2"/>
              <a:buChar char="v"/>
            </a:pPr>
            <a:r>
              <a:rPr lang="es-ES" dirty="0"/>
              <a:t>Faisán:	Existen varias especies como el faisán dorado y el faisán común (son las más utilizadas y el más común).  El faisán macho tiene las plumas brillantes y coloridas, la carne de este tipo de ave es oscura, el plumaje que posee es de mucho colorido y su tamaño es menor siendo la carne de calidad inferior.</a:t>
            </a:r>
          </a:p>
          <a:p>
            <a:endParaRPr lang="es-CL" dirty="0"/>
          </a:p>
        </p:txBody>
      </p:sp>
    </p:spTree>
    <p:extLst>
      <p:ext uri="{BB962C8B-B14F-4D97-AF65-F5344CB8AC3E}">
        <p14:creationId xmlns:p14="http://schemas.microsoft.com/office/powerpoint/2010/main" val="227336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36D46-CC50-4950-9DBA-799320281B30}"/>
              </a:ext>
            </a:extLst>
          </p:cNvPr>
          <p:cNvSpPr>
            <a:spLocks noGrp="1"/>
          </p:cNvSpPr>
          <p:nvPr>
            <p:ph type="title"/>
          </p:nvPr>
        </p:nvSpPr>
        <p:spPr/>
        <p:txBody>
          <a:bodyPr/>
          <a:lstStyle/>
          <a:p>
            <a:endParaRPr lang="es-CL"/>
          </a:p>
        </p:txBody>
      </p:sp>
      <p:pic>
        <p:nvPicPr>
          <p:cNvPr id="4" name="Marcador de contenido 3">
            <a:extLst>
              <a:ext uri="{FF2B5EF4-FFF2-40B4-BE49-F238E27FC236}">
                <a16:creationId xmlns:a16="http://schemas.microsoft.com/office/drawing/2014/main" id="{DA4F5FD6-5AD0-4300-9698-97CA43E223E8}"/>
              </a:ext>
            </a:extLst>
          </p:cNvPr>
          <p:cNvPicPr>
            <a:picLocks noGrp="1" noChangeAspect="1"/>
          </p:cNvPicPr>
          <p:nvPr>
            <p:ph idx="1"/>
          </p:nvPr>
        </p:nvPicPr>
        <p:blipFill>
          <a:blip r:embed="rId2"/>
          <a:stretch>
            <a:fillRect/>
          </a:stretch>
        </p:blipFill>
        <p:spPr>
          <a:xfrm>
            <a:off x="2239617" y="1413675"/>
            <a:ext cx="2812927" cy="4022725"/>
          </a:xfrm>
          <a:prstGeom prst="rect">
            <a:avLst/>
          </a:prstGeom>
        </p:spPr>
      </p:pic>
      <p:pic>
        <p:nvPicPr>
          <p:cNvPr id="5" name="Imagen 4">
            <a:extLst>
              <a:ext uri="{FF2B5EF4-FFF2-40B4-BE49-F238E27FC236}">
                <a16:creationId xmlns:a16="http://schemas.microsoft.com/office/drawing/2014/main" id="{D1660A8E-9BBE-4702-A6DF-9110AB7FC0CB}"/>
              </a:ext>
            </a:extLst>
          </p:cNvPr>
          <p:cNvPicPr>
            <a:picLocks noChangeAspect="1"/>
          </p:cNvPicPr>
          <p:nvPr/>
        </p:nvPicPr>
        <p:blipFill>
          <a:blip r:embed="rId3"/>
          <a:stretch>
            <a:fillRect/>
          </a:stretch>
        </p:blipFill>
        <p:spPr>
          <a:xfrm>
            <a:off x="4899838" y="1428750"/>
            <a:ext cx="2812927" cy="3992577"/>
          </a:xfrm>
          <a:prstGeom prst="rect">
            <a:avLst/>
          </a:prstGeom>
        </p:spPr>
      </p:pic>
      <p:pic>
        <p:nvPicPr>
          <p:cNvPr id="6" name="Imagen 5">
            <a:extLst>
              <a:ext uri="{FF2B5EF4-FFF2-40B4-BE49-F238E27FC236}">
                <a16:creationId xmlns:a16="http://schemas.microsoft.com/office/drawing/2014/main" id="{5C64096C-882A-4C94-9DD7-91EE14E61616}"/>
              </a:ext>
            </a:extLst>
          </p:cNvPr>
          <p:cNvPicPr>
            <a:picLocks noChangeAspect="1"/>
          </p:cNvPicPr>
          <p:nvPr/>
        </p:nvPicPr>
        <p:blipFill>
          <a:blip r:embed="rId4"/>
          <a:stretch>
            <a:fillRect/>
          </a:stretch>
        </p:blipFill>
        <p:spPr>
          <a:xfrm>
            <a:off x="7912768" y="3172170"/>
            <a:ext cx="1938696" cy="1658256"/>
          </a:xfrm>
          <a:prstGeom prst="rect">
            <a:avLst/>
          </a:prstGeom>
        </p:spPr>
      </p:pic>
    </p:spTree>
    <p:extLst>
      <p:ext uri="{BB962C8B-B14F-4D97-AF65-F5344CB8AC3E}">
        <p14:creationId xmlns:p14="http://schemas.microsoft.com/office/powerpoint/2010/main" val="3739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D3F44-2C26-4C7E-BF50-073055324915}"/>
              </a:ext>
            </a:extLst>
          </p:cNvPr>
          <p:cNvSpPr>
            <a:spLocks noGrp="1"/>
          </p:cNvSpPr>
          <p:nvPr>
            <p:ph type="title"/>
          </p:nvPr>
        </p:nvSpPr>
        <p:spPr>
          <a:xfrm>
            <a:off x="1371600" y="685799"/>
            <a:ext cx="9601200" cy="2362201"/>
          </a:xfrm>
        </p:spPr>
        <p:txBody>
          <a:bodyPr>
            <a:normAutofit/>
          </a:bodyPr>
          <a:lstStyle/>
          <a:p>
            <a:r>
              <a:rPr lang="es-CL" sz="2400" dirty="0"/>
              <a:t>Actividad:</a:t>
            </a:r>
            <a:br>
              <a:rPr lang="es-CL" dirty="0"/>
            </a:br>
            <a:r>
              <a:rPr lang="es-CL" sz="2000" dirty="0"/>
              <a:t>1-investigue 2 preparaciones a base de carne de caza, describa sus ingredientes y su preparación, luego defina un montaje tradicional y uno estructurados , para ello describa el montaje y además lo puede dibujar o adjuntar una imagen.</a:t>
            </a:r>
            <a:br>
              <a:rPr lang="es-CL" sz="2000" dirty="0"/>
            </a:br>
            <a:r>
              <a:rPr lang="es-CL" sz="2000" dirty="0"/>
              <a:t>2- envié este trabajo al correo de la docente: </a:t>
            </a:r>
            <a:r>
              <a:rPr lang="es-CL" sz="2000" u="sng" dirty="0">
                <a:hlinkClick r:id="rId2"/>
              </a:rPr>
              <a:t>pazgaetepina73@gmail.com</a:t>
            </a:r>
            <a:br>
              <a:rPr lang="es-CL" sz="2000" u="sng" dirty="0"/>
            </a:br>
            <a:r>
              <a:rPr lang="es-CL" sz="2000" dirty="0"/>
              <a:t>3- esta es una actividad formativa.</a:t>
            </a:r>
            <a:br>
              <a:rPr lang="es-CL" sz="2000" dirty="0"/>
            </a:br>
            <a:endParaRPr lang="es-CL" sz="2000" dirty="0"/>
          </a:p>
        </p:txBody>
      </p:sp>
      <p:pic>
        <p:nvPicPr>
          <p:cNvPr id="4" name="Marcador de contenido 3">
            <a:extLst>
              <a:ext uri="{FF2B5EF4-FFF2-40B4-BE49-F238E27FC236}">
                <a16:creationId xmlns:a16="http://schemas.microsoft.com/office/drawing/2014/main" id="{3F8954AB-4D8A-4290-9ABE-05FB6CF6ED38}"/>
              </a:ext>
            </a:extLst>
          </p:cNvPr>
          <p:cNvPicPr>
            <a:picLocks noGrp="1" noChangeAspect="1"/>
          </p:cNvPicPr>
          <p:nvPr>
            <p:ph idx="1"/>
          </p:nvPr>
        </p:nvPicPr>
        <p:blipFill>
          <a:blip r:embed="rId3"/>
          <a:stretch>
            <a:fillRect/>
          </a:stretch>
        </p:blipFill>
        <p:spPr>
          <a:xfrm>
            <a:off x="3128638" y="3810001"/>
            <a:ext cx="6161135" cy="2706781"/>
          </a:xfrm>
          <a:prstGeom prst="rect">
            <a:avLst/>
          </a:prstGeom>
        </p:spPr>
      </p:pic>
    </p:spTree>
    <p:extLst>
      <p:ext uri="{BB962C8B-B14F-4D97-AF65-F5344CB8AC3E}">
        <p14:creationId xmlns:p14="http://schemas.microsoft.com/office/powerpoint/2010/main" val="2189207807"/>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95</TotalTime>
  <Words>591</Words>
  <Application>Microsoft Office PowerPoint</Application>
  <PresentationFormat>Panorámica</PresentationFormat>
  <Paragraphs>48</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Franklin Gothic Book</vt:lpstr>
      <vt:lpstr>Wingdings</vt:lpstr>
      <vt:lpstr>Recorte</vt:lpstr>
      <vt:lpstr>Presentación de PowerPoint</vt:lpstr>
      <vt:lpstr>Carnes de caza y ovinos   Ganadería ovina y avícola</vt:lpstr>
      <vt:lpstr>Principales razas ovinas </vt:lpstr>
      <vt:lpstr>Mapa ovino</vt:lpstr>
      <vt:lpstr>Carnes de caza : Clasificación </vt:lpstr>
      <vt:lpstr>PRESENTACION Y CALIDAD</vt:lpstr>
      <vt:lpstr>CAZA DE PLUMA</vt:lpstr>
      <vt:lpstr>Presentación de PowerPoint</vt:lpstr>
      <vt:lpstr>Actividad: 1-investigue 2 preparaciones a base de carne de caza, describa sus ingredientes y su preparación, luego defina un montaje tradicional y uno estructurados , para ello describa el montaje y además lo puede dibujar o adjuntar una imagen. 2- envié este trabajo al correo de la docente: pazgaetepina73@gmail.com 3- esta es una actividad formativa.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Carnes de caza y ovinos</dc:title>
  <dc:creator>Paz</dc:creator>
  <cp:lastModifiedBy>Padres</cp:lastModifiedBy>
  <cp:revision>11</cp:revision>
  <dcterms:created xsi:type="dcterms:W3CDTF">2020-05-12T20:27:29Z</dcterms:created>
  <dcterms:modified xsi:type="dcterms:W3CDTF">2020-06-21T00:01:40Z</dcterms:modified>
</cp:coreProperties>
</file>