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8" r:id="rId4"/>
    <p:sldId id="264" r:id="rId5"/>
    <p:sldId id="259" r:id="rId6"/>
    <p:sldId id="260" r:id="rId7"/>
    <p:sldId id="261" r:id="rId8"/>
    <p:sldId id="262" r:id="rId9"/>
    <p:sldId id="263" r:id="rId10"/>
    <p:sldId id="257"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109" d="100"/>
          <a:sy n="109" d="100"/>
        </p:scale>
        <p:origin x="168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DA04B7D6-738E-4FB1-966F-CCFE8B76E5B1}"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A507A58-AEFA-4DE9-A041-337E12EB7A3E}"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A04B7D6-738E-4FB1-966F-CCFE8B76E5B1}"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A507A58-AEFA-4DE9-A041-337E12EB7A3E}"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A04B7D6-738E-4FB1-966F-CCFE8B76E5B1}"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A507A58-AEFA-4DE9-A041-337E12EB7A3E}"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A04B7D6-738E-4FB1-966F-CCFE8B76E5B1}"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A507A58-AEFA-4DE9-A041-337E12EB7A3E}"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A04B7D6-738E-4FB1-966F-CCFE8B76E5B1}"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A507A58-AEFA-4DE9-A041-337E12EB7A3E}"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DA04B7D6-738E-4FB1-966F-CCFE8B76E5B1}" type="datetimeFigureOut">
              <a:rPr lang="es-CL" smtClean="0"/>
              <a:pPr/>
              <a:t>17-03-2020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A507A58-AEFA-4DE9-A041-337E12EB7A3E}"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DA04B7D6-738E-4FB1-966F-CCFE8B76E5B1}" type="datetimeFigureOut">
              <a:rPr lang="es-CL" smtClean="0"/>
              <a:pPr/>
              <a:t>17-03-2020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5A507A58-AEFA-4DE9-A041-337E12EB7A3E}"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DA04B7D6-738E-4FB1-966F-CCFE8B76E5B1}" type="datetimeFigureOut">
              <a:rPr lang="es-CL" smtClean="0"/>
              <a:pPr/>
              <a:t>17-03-2020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5A507A58-AEFA-4DE9-A041-337E12EB7A3E}"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A04B7D6-738E-4FB1-966F-CCFE8B76E5B1}" type="datetimeFigureOut">
              <a:rPr lang="es-CL" smtClean="0"/>
              <a:pPr/>
              <a:t>17-03-2020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5A507A58-AEFA-4DE9-A041-337E12EB7A3E}"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04B7D6-738E-4FB1-966F-CCFE8B76E5B1}" type="datetimeFigureOut">
              <a:rPr lang="es-CL" smtClean="0"/>
              <a:pPr/>
              <a:t>17-03-2020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A507A58-AEFA-4DE9-A041-337E12EB7A3E}"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04B7D6-738E-4FB1-966F-CCFE8B76E5B1}" type="datetimeFigureOut">
              <a:rPr lang="es-CL" smtClean="0"/>
              <a:pPr/>
              <a:t>17-03-2020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A507A58-AEFA-4DE9-A041-337E12EB7A3E}"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4B7D6-738E-4FB1-966F-CCFE8B76E5B1}" type="datetimeFigureOut">
              <a:rPr lang="es-CL" smtClean="0"/>
              <a:pPr/>
              <a:t>17-03-2020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07A58-AEFA-4DE9-A041-337E12EB7A3E}"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b="1" dirty="0" smtClean="0"/>
              <a:t>Higiene </a:t>
            </a:r>
            <a:br>
              <a:rPr lang="es-CL" b="1" dirty="0" smtClean="0"/>
            </a:br>
            <a:r>
              <a:rPr lang="es-CL" b="1" dirty="0" smtClean="0"/>
              <a:t>Personal y de la Cocina</a:t>
            </a:r>
            <a:endParaRPr lang="es-CL" b="1" dirty="0"/>
          </a:p>
        </p:txBody>
      </p:sp>
      <p:sp>
        <p:nvSpPr>
          <p:cNvPr id="3" name="2 Subtítulo"/>
          <p:cNvSpPr>
            <a:spLocks noGrp="1"/>
          </p:cNvSpPr>
          <p:nvPr>
            <p:ph type="subTitle" idx="1"/>
          </p:nvPr>
        </p:nvSpPr>
        <p:spPr/>
        <p:txBody>
          <a:bodyPr>
            <a:normAutofit fontScale="92500" lnSpcReduction="20000"/>
          </a:bodyPr>
          <a:lstStyle/>
          <a:p>
            <a:pPr algn="l"/>
            <a:r>
              <a:rPr lang="es-CL" dirty="0" smtClean="0"/>
              <a:t>Profesor: Nicolás Neira Salas</a:t>
            </a:r>
          </a:p>
          <a:p>
            <a:pPr algn="l"/>
            <a:r>
              <a:rPr lang="es-CL" dirty="0" smtClean="0"/>
              <a:t>Curso: 3° A y B</a:t>
            </a:r>
          </a:p>
          <a:p>
            <a:pPr algn="l"/>
            <a:r>
              <a:rPr lang="es-CL" smtClean="0"/>
              <a:t>Fecha: del 16 al 20 de marzo de 2020 y del 23 al 27 de marzo de 2020 </a:t>
            </a:r>
            <a:endParaRPr lang="es-CL" dirty="0" smtClean="0"/>
          </a:p>
          <a:p>
            <a:endParaRPr lang="es-C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 </a:t>
            </a:r>
            <a:endParaRPr lang="es-CL" dirty="0"/>
          </a:p>
        </p:txBody>
      </p:sp>
      <p:sp>
        <p:nvSpPr>
          <p:cNvPr id="4" name="3 Marcador de contenido"/>
          <p:cNvSpPr>
            <a:spLocks noGrp="1"/>
          </p:cNvSpPr>
          <p:nvPr>
            <p:ph idx="1"/>
          </p:nvPr>
        </p:nvSpPr>
        <p:spPr>
          <a:xfrm>
            <a:off x="457200" y="404664"/>
            <a:ext cx="8229600" cy="5721499"/>
          </a:xfrm>
        </p:spPr>
        <p:txBody>
          <a:bodyPr>
            <a:normAutofit fontScale="62500" lnSpcReduction="20000"/>
          </a:bodyPr>
          <a:lstStyle/>
          <a:p>
            <a:pPr>
              <a:buNone/>
            </a:pPr>
            <a:r>
              <a:rPr lang="es-CL" dirty="0" smtClean="0"/>
              <a:t>¿Qué efectos producen en los consumidores? </a:t>
            </a:r>
          </a:p>
          <a:p>
            <a:pPr>
              <a:buNone/>
            </a:pPr>
            <a:r>
              <a:rPr lang="es-CL" dirty="0" smtClean="0"/>
              <a:t>Los síntomas más frecuentes de estas enfermedades son malestar general, vómitos, diarrea y dolor abdominal. Aunque algunos más peligrosos pueden llegar a causar lesiones graves e incluso la muerte. </a:t>
            </a:r>
          </a:p>
          <a:p>
            <a:pPr>
              <a:buNone/>
            </a:pPr>
            <a:r>
              <a:rPr lang="es-CL" dirty="0" smtClean="0"/>
              <a:t>¿Qué alimentos pueden ser más peligrosos o susceptibles de poderse contaminar? </a:t>
            </a:r>
          </a:p>
          <a:p>
            <a:pPr>
              <a:buNone/>
            </a:pPr>
            <a:r>
              <a:rPr lang="es-CL" dirty="0" smtClean="0"/>
              <a:t>Cualquier alimento puede ser susceptible de contaminarse, pero es cierto que hay algunos de mayor riesgo, que por su naturaleza, composición o forma de preparación culinaria hacen que sean perfectos para que las bacterias se multipliquen en ellos. Entre estos alimentos encontramos: </a:t>
            </a:r>
          </a:p>
          <a:p>
            <a:pPr>
              <a:buNone/>
            </a:pPr>
            <a:r>
              <a:rPr lang="es-CL" dirty="0" smtClean="0"/>
              <a:t>Platos con base de huevo: mahonesas, ensaladas, </a:t>
            </a:r>
            <a:r>
              <a:rPr lang="es-CL" dirty="0" err="1" smtClean="0"/>
              <a:t>etc</a:t>
            </a:r>
            <a:r>
              <a:rPr lang="es-CL" dirty="0" smtClean="0"/>
              <a:t>… de ahí que esté prohibido el uso de huevo crudo, en su lugar se utilizará </a:t>
            </a:r>
            <a:r>
              <a:rPr lang="es-CL" dirty="0" err="1" smtClean="0"/>
              <a:t>huevina</a:t>
            </a:r>
            <a:r>
              <a:rPr lang="es-CL" dirty="0" smtClean="0"/>
              <a:t> u ovoproductos pasterizados. </a:t>
            </a:r>
          </a:p>
          <a:p>
            <a:pPr>
              <a:buFontTx/>
              <a:buChar char="-"/>
            </a:pPr>
            <a:r>
              <a:rPr lang="es-CL" dirty="0" smtClean="0"/>
              <a:t>Carne picada: para hacer hamburguesas, albóndigas… la cantidad de alimento que tienen en contacto con el aire es muy superior a un trozo entero, sin picar, con lo cual es más probable que se contamine. - Aves de corral y granja: pollo, gallina, perdiz… </a:t>
            </a:r>
          </a:p>
          <a:p>
            <a:pPr>
              <a:buFontTx/>
              <a:buChar char="-"/>
            </a:pPr>
            <a:r>
              <a:rPr lang="es-CL" dirty="0" smtClean="0"/>
              <a:t>Pescados frescos, mariscos y moluscos. </a:t>
            </a:r>
          </a:p>
          <a:p>
            <a:pPr>
              <a:buFontTx/>
              <a:buChar char="-"/>
            </a:pPr>
            <a:r>
              <a:rPr lang="es-CL" dirty="0" smtClean="0"/>
              <a:t> Productos crudos. - Productos de pastelería o bollería: especialmente los que contienen cremas.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Conservación y Almacenamiento</a:t>
            </a:r>
            <a:endParaRPr lang="es-CL" dirty="0"/>
          </a:p>
        </p:txBody>
      </p:sp>
      <p:sp>
        <p:nvSpPr>
          <p:cNvPr id="3" name="2 Marcador de contenido"/>
          <p:cNvSpPr>
            <a:spLocks noGrp="1"/>
          </p:cNvSpPr>
          <p:nvPr>
            <p:ph idx="1"/>
          </p:nvPr>
        </p:nvSpPr>
        <p:spPr/>
        <p:txBody>
          <a:bodyPr>
            <a:normAutofit fontScale="77500" lnSpcReduction="20000"/>
          </a:bodyPr>
          <a:lstStyle/>
          <a:p>
            <a:r>
              <a:rPr lang="es-CL" dirty="0" smtClean="0"/>
              <a:t>El tiempo máximo en el que un alimento conserva todas sus propiedades organolépticas, nutricionales y sanitarias se denomina VIDA ÚTIL.</a:t>
            </a:r>
          </a:p>
          <a:p>
            <a:r>
              <a:rPr lang="es-CL" dirty="0" smtClean="0"/>
              <a:t> La conservación tiene como objetivo aumentar la vida útil de los alimentos utilizando para ello uno o varios métodos. Una vez aplicado el sistema de conservación elegido, es importante que el alimento se almacene en función de sus características (en frío, lugar fresco y seco…) para mantener sus propiedades organolépticas. Los principales métodos de conservación se hacen aplicando frío o calor sobre el alimento, aunque hay otros muy conocidos que actúan disminuyendo la cantidad de agua del alimento, haciendo así que los microorganismos no lo tengan tan fácil para multiplicarse en ellos. </a:t>
            </a:r>
            <a:endParaRPr lang="es-C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Conservación en frio</a:t>
            </a:r>
            <a:endParaRPr lang="es-CL" dirty="0"/>
          </a:p>
        </p:txBody>
      </p:sp>
      <p:sp>
        <p:nvSpPr>
          <p:cNvPr id="3" name="2 Marcador de contenido"/>
          <p:cNvSpPr>
            <a:spLocks noGrp="1"/>
          </p:cNvSpPr>
          <p:nvPr>
            <p:ph idx="1"/>
          </p:nvPr>
        </p:nvSpPr>
        <p:spPr/>
        <p:txBody>
          <a:bodyPr>
            <a:normAutofit fontScale="55000" lnSpcReduction="20000"/>
          </a:bodyPr>
          <a:lstStyle/>
          <a:p>
            <a:r>
              <a:rPr lang="es-CL" dirty="0" smtClean="0"/>
              <a:t>Refrigeración : Consiste en someter a los alimentos a temperaturas entre 0º y 5ºC. A esta temperatura los microorganismos se multiplicarán muy lentamente, y así la vida útil de los alimentos será mayor que si no estuviera en refrigeración. </a:t>
            </a:r>
          </a:p>
          <a:p>
            <a:r>
              <a:rPr lang="es-CL" dirty="0" smtClean="0"/>
              <a:t>Congelación En congelación sometemos al alimento a temperaturas menores a -18ºC. Así los microorganismos no crecen, pero tampoco los matamos. </a:t>
            </a:r>
          </a:p>
          <a:p>
            <a:r>
              <a:rPr lang="es-CL" dirty="0" smtClean="0"/>
              <a:t>Con este tratamiento el alimento puede conservarse incluso meses, en función de sus características. En este punto es muy importante definir la CADENA DE FRÍO y su importancia en los alimentos. La cadena del alimento son todos los puntos por los que pasa desde que se obtiene hasta que llega al consumidor, esto sería en su almacén, transporte, recepción, manipulación y exposición al consumidor final. Si no se mantiene esta temperatura durante todo el proceso el alimento sufrirá consecuencias IRREVERSIBLES y hará que ese alimento no tenga todas sus propiedades en buen estado. Si se rompe la cadena de frío podemos observarlo en algunos productos por ejemplo: escarcha sobre envases congelados o productos congelados formando bloque de hielo, líquido abundante sobre los yogures al abrirlos…</a:t>
            </a:r>
            <a:endParaRPr lang="es-C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Conservación en calor </a:t>
            </a:r>
            <a:endParaRPr lang="es-CL" dirty="0"/>
          </a:p>
        </p:txBody>
      </p:sp>
      <p:sp>
        <p:nvSpPr>
          <p:cNvPr id="3" name="2 Marcador de contenido"/>
          <p:cNvSpPr>
            <a:spLocks noGrp="1"/>
          </p:cNvSpPr>
          <p:nvPr>
            <p:ph idx="1"/>
          </p:nvPr>
        </p:nvSpPr>
        <p:spPr/>
        <p:txBody>
          <a:bodyPr>
            <a:normAutofit fontScale="55000" lnSpcReduction="20000"/>
          </a:bodyPr>
          <a:lstStyle/>
          <a:p>
            <a:r>
              <a:rPr lang="es-CL" dirty="0" smtClean="0"/>
              <a:t>Pasterización: Consiste en someter al alimento a temperaturas cercanas a 80ºC. Así destruimos bastantes microorganismos, pero no todos, por ello es importante que después de pasterizar se conserven estos alimentos en refrigeración, para mantener a los microorganismos que puedan quedar “a raya”. La vida útil del alimento es baja. </a:t>
            </a:r>
            <a:r>
              <a:rPr lang="es-CL" dirty="0" err="1" smtClean="0"/>
              <a:t>Ej</a:t>
            </a:r>
            <a:r>
              <a:rPr lang="es-CL" dirty="0" smtClean="0"/>
              <a:t>: leche pasterizada. </a:t>
            </a:r>
          </a:p>
          <a:p>
            <a:r>
              <a:rPr lang="es-CL" dirty="0" smtClean="0"/>
              <a:t>Cocción: Hacer que llegue a ebullición o cocción un alimento supone que está a unos 100ºC. Con este método eliminamos gran parte de los microorganismos pero no sus esporas. Cuando cocemos un alimento no sólo lo hacemos con el fin de eliminar las bacterias, sino que también modificamos sus propiedades, haciendo el alimento más digestible y más llamativo al consumidor. </a:t>
            </a:r>
          </a:p>
          <a:p>
            <a:r>
              <a:rPr lang="es-CL" dirty="0" smtClean="0"/>
              <a:t> Esterilización: Se somete al alimento a temperaturas cercanas a 120ºC, así destruimos todos los microorganismos que haya en el alimento, incluso sus esporas. </a:t>
            </a:r>
          </a:p>
          <a:p>
            <a:r>
              <a:rPr lang="es-CL" dirty="0" smtClean="0"/>
              <a:t>Ultra </a:t>
            </a:r>
            <a:r>
              <a:rPr lang="es-CL" dirty="0" err="1" smtClean="0"/>
              <a:t>high</a:t>
            </a:r>
            <a:r>
              <a:rPr lang="es-CL" dirty="0" smtClean="0"/>
              <a:t> </a:t>
            </a:r>
            <a:r>
              <a:rPr lang="es-CL" dirty="0" err="1" smtClean="0"/>
              <a:t>temperature</a:t>
            </a:r>
            <a:r>
              <a:rPr lang="es-CL" dirty="0" smtClean="0"/>
              <a:t>:  (UHT) Es un sistema donde aplicamos una alta temperatura muy poco tiempo, pero suficiente para eliminar todos los microorganismos y sus esporas, y hacer que el alimento sufra lo menos posible por este tratamiento térmico. </a:t>
            </a:r>
            <a:r>
              <a:rPr lang="es-CL" dirty="0" err="1" smtClean="0"/>
              <a:t>Ej</a:t>
            </a:r>
            <a:r>
              <a:rPr lang="es-CL" dirty="0" smtClean="0"/>
              <a:t>: Leche UHT (podemos guardarla fuera del refrigerador)</a:t>
            </a:r>
            <a:endParaRPr lang="es-C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Tipos de </a:t>
            </a:r>
            <a:r>
              <a:rPr lang="es-CL" dirty="0" err="1" smtClean="0"/>
              <a:t>conservacion</a:t>
            </a:r>
            <a:r>
              <a:rPr lang="es-CL" dirty="0" smtClean="0"/>
              <a:t> </a:t>
            </a:r>
            <a:endParaRPr lang="es-CL" dirty="0"/>
          </a:p>
        </p:txBody>
      </p:sp>
      <p:sp>
        <p:nvSpPr>
          <p:cNvPr id="3" name="2 Marcador de contenido"/>
          <p:cNvSpPr>
            <a:spLocks noGrp="1"/>
          </p:cNvSpPr>
          <p:nvPr>
            <p:ph idx="1"/>
          </p:nvPr>
        </p:nvSpPr>
        <p:spPr/>
        <p:txBody>
          <a:bodyPr>
            <a:normAutofit fontScale="62500" lnSpcReduction="20000"/>
          </a:bodyPr>
          <a:lstStyle/>
          <a:p>
            <a:r>
              <a:rPr lang="es-CL" dirty="0" smtClean="0"/>
              <a:t>Eliminando parte del agua del alimento: además de darle un sabor, olor, color especial al alimento, es decir, cambiar sus propiedades organolépticas, lo que se promueve es que tenga menos agua disponible y así los microorganismos no podrán multiplicarse tan fácilmente. </a:t>
            </a:r>
          </a:p>
          <a:p>
            <a:r>
              <a:rPr lang="es-CL" dirty="0" smtClean="0"/>
              <a:t>Desecación Consiste en la eliminación en lo posible de la humedad del alimento.</a:t>
            </a:r>
          </a:p>
          <a:p>
            <a:r>
              <a:rPr lang="es-CL" dirty="0" smtClean="0"/>
              <a:t> Salazón Consiste en tratar los alimentos con sal comestible y a veces otros condimentos, para concentrarlos y que elimine lo máximo la cantidad de agua. Puede hacerse salazón en seco (</a:t>
            </a:r>
            <a:r>
              <a:rPr lang="es-CL" dirty="0" err="1" smtClean="0"/>
              <a:t>ej</a:t>
            </a:r>
            <a:r>
              <a:rPr lang="es-CL" dirty="0" smtClean="0"/>
              <a:t>: bacalao salado) o en salmuera (con líquido). </a:t>
            </a:r>
          </a:p>
          <a:p>
            <a:r>
              <a:rPr lang="es-CL" dirty="0" smtClean="0"/>
              <a:t> Curado: Se someten los alimentos a sal y nitritos/nitratos haciendo que se disminuya el agua, y que el alimento cambie su composición. </a:t>
            </a:r>
            <a:r>
              <a:rPr lang="es-CL" dirty="0" err="1" smtClean="0"/>
              <a:t>Ej</a:t>
            </a:r>
            <a:r>
              <a:rPr lang="es-CL" dirty="0" smtClean="0"/>
              <a:t>: jamón </a:t>
            </a:r>
          </a:p>
          <a:p>
            <a:r>
              <a:rPr lang="es-CL" dirty="0" smtClean="0"/>
              <a:t> Azucarado Con este método añadimos azúcar al alimento, haciendo que se concentre más, y no tenga tanto agua disponible. Ejemplo: Mermeladas</a:t>
            </a:r>
            <a:endParaRPr lang="es-C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lnSpcReduction="10000"/>
          </a:bodyPr>
          <a:lstStyle/>
          <a:p>
            <a:r>
              <a:rPr lang="es-CL" dirty="0" smtClean="0"/>
              <a:t>Ahumado: Se somete a los alimentos a humo autorizado. Ejemplos: salmón ahumado </a:t>
            </a:r>
            <a:endParaRPr lang="es-CL" dirty="0"/>
          </a:p>
          <a:p>
            <a:r>
              <a:rPr lang="es-CL" dirty="0" smtClean="0"/>
              <a:t>Escabechado Consiste en someter a los alimentos a la acción de vinagre, y puede añadirse también sal y otros condimentos. Con este sistema el alimento se vuelve más ácido, siendo un medio poco apropiado para la multiplicación de bacterias.</a:t>
            </a:r>
          </a:p>
          <a:p>
            <a:r>
              <a:rPr lang="es-CL" dirty="0" smtClean="0"/>
              <a:t> Añadir conservantes Podemos añadir conservantes para conseguir aumentar la vida útil de alimento. </a:t>
            </a:r>
            <a:endParaRPr lang="es-C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Recepción y  Almacenamiento</a:t>
            </a:r>
            <a:endParaRPr lang="es-CL" dirty="0"/>
          </a:p>
        </p:txBody>
      </p:sp>
      <p:sp>
        <p:nvSpPr>
          <p:cNvPr id="3" name="2 Marcador de contenido"/>
          <p:cNvSpPr>
            <a:spLocks noGrp="1"/>
          </p:cNvSpPr>
          <p:nvPr>
            <p:ph idx="1"/>
          </p:nvPr>
        </p:nvSpPr>
        <p:spPr/>
        <p:txBody>
          <a:bodyPr>
            <a:normAutofit fontScale="62500" lnSpcReduction="20000"/>
          </a:bodyPr>
          <a:lstStyle/>
          <a:p>
            <a:r>
              <a:rPr lang="es-CL" dirty="0" smtClean="0"/>
              <a:t>Una vez que el producto llega a nuestras dependencias, debemos comprobar que viene en las condiciones correctas para que lo podamos almacenar hasta que lo utilicemos o hasta que lo pongamos a disposición del consumidor final. </a:t>
            </a:r>
          </a:p>
          <a:p>
            <a:r>
              <a:rPr lang="es-CL" dirty="0" smtClean="0"/>
              <a:t>Por eso, la etapa de RECEPCIÓN DE LA MERCANCÍA es muy importante. </a:t>
            </a:r>
          </a:p>
          <a:p>
            <a:r>
              <a:rPr lang="es-CL" dirty="0" smtClean="0"/>
              <a:t>Esta etapa incluye el momento desde que se descargan los alimentos del camión, hasta que los dejamos en nuestros almacenes o cámaras de frío. </a:t>
            </a:r>
          </a:p>
          <a:p>
            <a:r>
              <a:rPr lang="es-CL" dirty="0" smtClean="0"/>
              <a:t>Si se trata de productos refrigerados o congelados, la recepción debe hacerse lo más rápidamente posible, para no romper la cadena de frío. Y debemos comprobar que la materia que nos llega está en buen estado y a la temperatura adecuada. También se comprobará que los productos llegan en buenas condiciones, sino se devolverán (sin roturas, abombados, con animales...). Al descargar la mercancía, no se apoyará directamente en el suelo o superficies que puedan contaminarlos. </a:t>
            </a:r>
            <a:endParaRPr lang="es-C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smtClean="0"/>
              <a:t>Se hará un registro de los productos que llegan anotando todo lo referente al producto, indicando, día de llegada, la empresa que lo envía, lote, cantidad de productos, y posibles comentarios. </a:t>
            </a:r>
            <a:r>
              <a:rPr lang="es-CL" u="sng" dirty="0" smtClean="0"/>
              <a:t>En caso de tratarse de productos en frío, también debe anotarse la temperatura a la que llegan</a:t>
            </a:r>
            <a:r>
              <a:rPr lang="es-CL" dirty="0" smtClean="0"/>
              <a:t>. Cada empresa tendrá un formulario específico que deberás completar en cada recepción. </a:t>
            </a:r>
            <a:endParaRPr lang="es-C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8229600" cy="6120680"/>
          </a:xfrm>
        </p:spPr>
        <p:txBody>
          <a:bodyPr/>
          <a:lstStyle/>
          <a:p>
            <a:pPr>
              <a:buNone/>
            </a:pPr>
            <a:r>
              <a:rPr lang="es-CL" dirty="0" smtClean="0"/>
              <a:t>                        ACTIVIDAD:</a:t>
            </a:r>
          </a:p>
          <a:p>
            <a:pPr>
              <a:buNone/>
            </a:pPr>
            <a:r>
              <a:rPr lang="es-CL" dirty="0" smtClean="0"/>
              <a:t>Copie la materia en su cuaderno y realice las actividades dadas:</a:t>
            </a:r>
          </a:p>
          <a:p>
            <a:pPr>
              <a:buNone/>
            </a:pPr>
            <a:r>
              <a:rPr lang="es-CL" dirty="0" smtClean="0"/>
              <a:t>Elabore una hoja de recepción de mercadería con los datos dados en la materia pasada.</a:t>
            </a:r>
          </a:p>
          <a:p>
            <a:pPr>
              <a:buNone/>
            </a:pPr>
            <a:r>
              <a:rPr lang="es-CL" dirty="0" smtClean="0"/>
              <a:t>Nombre los tipo de  conservación y por que nos ayudan </a:t>
            </a:r>
          </a:p>
          <a:p>
            <a:pPr>
              <a:buNone/>
            </a:pPr>
            <a:r>
              <a:rPr lang="es-CL" dirty="0" smtClean="0"/>
              <a:t>Realice un mapa conceptual de la conservación en frio y otro de la conservación por calor </a:t>
            </a:r>
          </a:p>
          <a:p>
            <a:pPr>
              <a:buNone/>
            </a:pPr>
            <a:endParaRPr lang="es-CL" dirty="0" smtClean="0"/>
          </a:p>
          <a:p>
            <a:pPr>
              <a:buNone/>
            </a:pPr>
            <a:r>
              <a:rPr lang="es-CL" dirty="0" smtClean="0"/>
              <a:t> </a:t>
            </a:r>
            <a:endParaRPr lang="es-C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sz="1600" dirty="0" smtClean="0"/>
              <a:t>Oa2: higienizar y limpiar materia primas, insumos,utencilios,equipos e infraestructura, utilizando productos químicos autorizados y cumpliendo  con la normativa vigente.</a:t>
            </a:r>
            <a:br>
              <a:rPr lang="es-CL" sz="1600" dirty="0" smtClean="0"/>
            </a:br>
            <a:r>
              <a:rPr lang="es-CL" sz="1600" dirty="0" smtClean="0"/>
              <a:t>Oa6: Monitorear el estado de materias primas, insumos y productos finales apoyándose en análisis físico químicos, microbiológicos y sensoriales básicos de los mismos y aplicando técnicas y procedimientos de aseguramiento de calidad que permitan cumplir con estándares de calidad e inocuidad establecidos, conforme a la normativa vigente </a:t>
            </a:r>
            <a:endParaRPr lang="es-CL" sz="1600" dirty="0"/>
          </a:p>
        </p:txBody>
      </p:sp>
      <p:sp>
        <p:nvSpPr>
          <p:cNvPr id="3" name="2 Marcador de contenido"/>
          <p:cNvSpPr>
            <a:spLocks noGrp="1"/>
          </p:cNvSpPr>
          <p:nvPr>
            <p:ph idx="1"/>
          </p:nvPr>
        </p:nvSpPr>
        <p:spPr/>
        <p:txBody>
          <a:bodyPr/>
          <a:lstStyle/>
          <a:p>
            <a:pPr>
              <a:buNone/>
            </a:pPr>
            <a:r>
              <a:rPr lang="es-CL" dirty="0" smtClean="0"/>
              <a:t>Objetivo: reconocer los tipos de contaminación y  como se producen</a:t>
            </a:r>
          </a:p>
          <a:p>
            <a:pPr>
              <a:buNone/>
            </a:pPr>
            <a:r>
              <a:rPr lang="es-CL" dirty="0" smtClean="0"/>
              <a:t>Actividad: leer y transcribir la materia para realizar la actividad final</a:t>
            </a:r>
          </a:p>
          <a:p>
            <a:pPr>
              <a:buNone/>
            </a:pPr>
            <a:r>
              <a:rPr lang="es-CL" smtClean="0"/>
              <a:t>Clase N°3 </a:t>
            </a:r>
            <a:endParaRPr lang="es-CL" dirty="0" smtClean="0"/>
          </a:p>
          <a:p>
            <a:pPr>
              <a:buNone/>
            </a:pPr>
            <a:endParaRPr lang="es-CL" dirty="0"/>
          </a:p>
          <a:p>
            <a:pPr>
              <a:buNone/>
            </a:pPr>
            <a:r>
              <a:rPr lang="es-CL" dirty="0" smtClean="0"/>
              <a:t>Fecha: semana del 16 al 20 de marzo de 2020</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Introducción </a:t>
            </a:r>
            <a:endParaRPr lang="es-CL" dirty="0"/>
          </a:p>
        </p:txBody>
      </p:sp>
      <p:sp>
        <p:nvSpPr>
          <p:cNvPr id="3" name="2 Marcador de contenido"/>
          <p:cNvSpPr>
            <a:spLocks noGrp="1"/>
          </p:cNvSpPr>
          <p:nvPr>
            <p:ph idx="1"/>
          </p:nvPr>
        </p:nvSpPr>
        <p:spPr/>
        <p:txBody>
          <a:bodyPr>
            <a:normAutofit fontScale="62500" lnSpcReduction="20000"/>
          </a:bodyPr>
          <a:lstStyle/>
          <a:p>
            <a:pPr algn="just">
              <a:buNone/>
            </a:pPr>
            <a:r>
              <a:rPr lang="es-CL" dirty="0" smtClean="0"/>
              <a:t>  Es importante conocer y cumplir las normas de higiene durante la manipulación de alimentos, porque así podremos garantizar la seguridad de éstos y evitar enfermedades de origen alimentario.</a:t>
            </a:r>
          </a:p>
          <a:p>
            <a:pPr algn="just">
              <a:buNone/>
            </a:pPr>
            <a:r>
              <a:rPr lang="es-CL" dirty="0" smtClean="0"/>
              <a:t> La mayoría de las veces el manipulador de alimentos es el que interviene como vehículo de transmisión de estas enfermedades,  </a:t>
            </a:r>
            <a:r>
              <a:rPr lang="es-CL" b="1" u="sng" dirty="0" smtClean="0"/>
              <a:t>es importante que tengamos en cuenta el gran papel que jugamos en la prevención.</a:t>
            </a:r>
          </a:p>
          <a:p>
            <a:pPr algn="just">
              <a:buNone/>
            </a:pPr>
            <a:r>
              <a:rPr lang="es-CL" dirty="0" smtClean="0"/>
              <a:t> Un manipulador de alimentos es toda persona que por su actividad laboral tiene contacto directo con los alimentos durante cualquiera de sus fases desde que se recibe hasta que llega al consumidor final, esto es durante: su preparación, fabricación, transformación, envasado, almacenamiento, transporte, distribución, venta, suministro y servicio. </a:t>
            </a:r>
          </a:p>
          <a:p>
            <a:pPr algn="just">
              <a:buNone/>
            </a:pPr>
            <a:r>
              <a:rPr lang="es-CL" dirty="0" smtClean="0"/>
              <a:t>Hay casos donde es fácil determinar quién es un manipulador de alimentos como: cocineros, camareros… pero otras personas como un transportista que lleva los alimentos de un lugar a otro, también se considera manipulador de alimentos, ya que tiene que saber qué hacer o no para el correcto transporte de los productos alimenticios.</a:t>
            </a:r>
            <a:endParaRPr lang="es-C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Higiene Alimentaria</a:t>
            </a:r>
            <a:endParaRPr lang="es-CL" dirty="0"/>
          </a:p>
        </p:txBody>
      </p:sp>
      <p:sp>
        <p:nvSpPr>
          <p:cNvPr id="3" name="2 Marcador de contenido"/>
          <p:cNvSpPr>
            <a:spLocks noGrp="1"/>
          </p:cNvSpPr>
          <p:nvPr>
            <p:ph idx="1"/>
          </p:nvPr>
        </p:nvSpPr>
        <p:spPr/>
        <p:txBody>
          <a:bodyPr>
            <a:normAutofit fontScale="55000" lnSpcReduction="20000"/>
          </a:bodyPr>
          <a:lstStyle/>
          <a:p>
            <a:r>
              <a:rPr lang="es-CL" dirty="0" smtClean="0"/>
              <a:t>Lo primero es definir qué entendemos por SALUD: Para la Organización mundial de la salud (OMS), la salud es un </a:t>
            </a:r>
            <a:r>
              <a:rPr lang="es-CL" b="1" dirty="0" smtClean="0"/>
              <a:t>“estado completo de bienestar físico, mental y social, y no sólo la ausencia de molestias o enfermedades físicas”</a:t>
            </a:r>
            <a:endParaRPr lang="es-CL" dirty="0"/>
          </a:p>
          <a:p>
            <a:r>
              <a:rPr lang="es-CL" dirty="0" smtClean="0"/>
              <a:t> Por ello, una buena alimentación supone un factor determinante para mantener y mejorar nuestra salud, y por supuesto, prevenir que los alimentos que tenemos a nuestro alrededor se contaminen sería otra forma de evitar enfermedades.</a:t>
            </a:r>
          </a:p>
          <a:p>
            <a:r>
              <a:rPr lang="es-CL" dirty="0" smtClean="0"/>
              <a:t> Si tenemos una correcta higiene alimentaria conseguiremos evitar gran número de enfermedades y alteraciones en los alimentos.</a:t>
            </a:r>
          </a:p>
          <a:p>
            <a:r>
              <a:rPr lang="es-CL" dirty="0" smtClean="0"/>
              <a:t> ¿Qué es Higiene alimentaria? Es el conjunto de medidas necesarias para asegurar la </a:t>
            </a:r>
            <a:r>
              <a:rPr lang="es-CL" b="1" u="sng" dirty="0" smtClean="0"/>
              <a:t>inocuidad </a:t>
            </a:r>
            <a:r>
              <a:rPr lang="es-CL" dirty="0" smtClean="0"/>
              <a:t>de los alimentos desde “su origen a su mesa”, es decir, desde que se obtienen hasta que llegan al consumidor final.</a:t>
            </a:r>
          </a:p>
          <a:p>
            <a:r>
              <a:rPr lang="es-CL" dirty="0" smtClean="0"/>
              <a:t> Definimos Enfermedad de transmisión alimentaria </a:t>
            </a:r>
            <a:r>
              <a:rPr lang="es-CL" b="1" u="sng" dirty="0" smtClean="0"/>
              <a:t>o toxiinfección </a:t>
            </a:r>
            <a:r>
              <a:rPr lang="es-CL" dirty="0" smtClean="0"/>
              <a:t>alimentaria (TIA) como cualquier enfermedad producida por consumir alimentos contaminados. </a:t>
            </a:r>
          </a:p>
          <a:p>
            <a:r>
              <a:rPr lang="es-CL" dirty="0" smtClean="0"/>
              <a:t>Es importante la buena higiene alimentaria ya que ella conllevará a la buena reputación y la satisfacción del cliente, y también evitaremos posibles sanciones por parte de las </a:t>
            </a:r>
            <a:r>
              <a:rPr lang="es-CL" b="1" u="sng" dirty="0" smtClean="0"/>
              <a:t>autoridades sanitarias.</a:t>
            </a:r>
            <a:endParaRPr lang="es-CL"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Contaminación Alimentaria</a:t>
            </a:r>
            <a:endParaRPr lang="es-CL" dirty="0"/>
          </a:p>
        </p:txBody>
      </p:sp>
      <p:sp>
        <p:nvSpPr>
          <p:cNvPr id="3" name="2 Marcador de contenido"/>
          <p:cNvSpPr>
            <a:spLocks noGrp="1"/>
          </p:cNvSpPr>
          <p:nvPr>
            <p:ph idx="1"/>
          </p:nvPr>
        </p:nvSpPr>
        <p:spPr>
          <a:xfrm>
            <a:off x="457200" y="1600200"/>
            <a:ext cx="8229600" cy="4997152"/>
          </a:xfrm>
        </p:spPr>
        <p:txBody>
          <a:bodyPr>
            <a:normAutofit fontScale="47500" lnSpcReduction="20000"/>
          </a:bodyPr>
          <a:lstStyle/>
          <a:p>
            <a:r>
              <a:rPr lang="es-CL" dirty="0" smtClean="0"/>
              <a:t>¿Qué se considera contaminación de alimentos? </a:t>
            </a:r>
          </a:p>
          <a:p>
            <a:r>
              <a:rPr lang="es-CL" dirty="0" smtClean="0"/>
              <a:t>Podemos definir contaminante o peligro alimentario como cualquier “cosa” que está en el alimento y no debiera estar ahí, es decir, cualquier agente extraño al alimento capaz de producir un efecto negativo para la salud del consumidor. </a:t>
            </a:r>
          </a:p>
          <a:p>
            <a:r>
              <a:rPr lang="es-CL" dirty="0" smtClean="0"/>
              <a:t>La presencia de estos peligros puede darse de forma natural (por ejemplo: gusanos dentro de fruta, o entre verduras…), o de forma accidental (pelo en sopa, mosca en ensalada, restos de envoltorio en alimento preparado…), y esto depende del manipulador de alimentos. </a:t>
            </a:r>
          </a:p>
          <a:p>
            <a:r>
              <a:rPr lang="es-CL" dirty="0" smtClean="0"/>
              <a:t>Según su origen los peligros se clasifican en: Físicos, químicos y biológicos. </a:t>
            </a:r>
          </a:p>
          <a:p>
            <a:r>
              <a:rPr lang="es-CL" dirty="0" smtClean="0"/>
              <a:t>A.- </a:t>
            </a:r>
            <a:r>
              <a:rPr lang="es-CL" b="1" dirty="0" smtClean="0"/>
              <a:t>Peligros Físicos</a:t>
            </a:r>
            <a:r>
              <a:rPr lang="es-CL" dirty="0" smtClean="0"/>
              <a:t>: Son cuerpos extraños que generalmente son apreciados por el ojo humano, tales como cristales, perdigones, huesos, espinas, cáscaras, plásticos, efectos personales (pendientes, reloj, colgante…)… todos ellos suponen un peligro para el consumidor puesto que pueden causarle daños como cortes, atragantamientos, etc. </a:t>
            </a:r>
          </a:p>
          <a:p>
            <a:r>
              <a:rPr lang="es-CL" dirty="0"/>
              <a:t>B</a:t>
            </a:r>
            <a:r>
              <a:rPr lang="es-CL" dirty="0" smtClean="0"/>
              <a:t>.- </a:t>
            </a:r>
            <a:r>
              <a:rPr lang="es-CL" b="1" dirty="0" smtClean="0"/>
              <a:t>Peligros Químicos:</a:t>
            </a:r>
            <a:r>
              <a:rPr lang="es-CL" dirty="0" smtClean="0"/>
              <a:t> En este grupo englobamos sustancias tóxicas que pueden llegar al alimento de forma casual, o que están presentes en él por una incorrecta manipulación. Son productos químicos de toda índole como: productos de limpieza y desinfección, insecticidas, ambientadores, residuos de plaguicidas, metales pesados. </a:t>
            </a:r>
          </a:p>
          <a:p>
            <a:r>
              <a:rPr lang="es-CL" dirty="0" smtClean="0"/>
              <a:t>C.- </a:t>
            </a:r>
            <a:r>
              <a:rPr lang="es-CL" b="1" dirty="0" smtClean="0"/>
              <a:t>Peligros Biológicos</a:t>
            </a:r>
            <a:r>
              <a:rPr lang="es-CL" dirty="0" smtClean="0"/>
              <a:t>: Está causado por la acción de seres vivos que contaminan el alimento. Engloba cualquier ser vivo como: Insectos (moscas, cucarachas…), roedores (ratas y ratones), aves (palomas, gorriones, gaviotas…), parásitos (gusanos, gorgojo…), o microorganismos (bacterias, virus y mohos).</a:t>
            </a:r>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Fuentes de </a:t>
            </a:r>
            <a:r>
              <a:rPr lang="es-CL" dirty="0" err="1" smtClean="0"/>
              <a:t>Contaminacion</a:t>
            </a:r>
            <a:endParaRPr lang="es-CL" dirty="0"/>
          </a:p>
        </p:txBody>
      </p:sp>
      <p:sp>
        <p:nvSpPr>
          <p:cNvPr id="3" name="2 Marcador de contenido"/>
          <p:cNvSpPr>
            <a:spLocks noGrp="1"/>
          </p:cNvSpPr>
          <p:nvPr>
            <p:ph idx="1"/>
          </p:nvPr>
        </p:nvSpPr>
        <p:spPr/>
        <p:txBody>
          <a:bodyPr>
            <a:normAutofit fontScale="62500" lnSpcReduction="20000"/>
          </a:bodyPr>
          <a:lstStyle/>
          <a:p>
            <a:pPr>
              <a:buNone/>
            </a:pPr>
            <a:r>
              <a:rPr lang="es-CL" dirty="0" smtClean="0"/>
              <a:t>                                              </a:t>
            </a:r>
            <a:r>
              <a:rPr lang="es-CL" sz="4500" dirty="0" smtClean="0"/>
              <a:t>Estas son:</a:t>
            </a:r>
            <a:r>
              <a:rPr lang="es-CL" dirty="0" smtClean="0"/>
              <a:t> </a:t>
            </a:r>
          </a:p>
          <a:p>
            <a:r>
              <a:rPr lang="es-CL" b="1" dirty="0" smtClean="0"/>
              <a:t>El medio ambiente</a:t>
            </a:r>
            <a:r>
              <a:rPr lang="es-CL" dirty="0" smtClean="0"/>
              <a:t>: agua (contaminada o no potable), polvo, tierra, aire… a través de todos ellos se transmiten microorganismos que pueden contaminar el alimento. – </a:t>
            </a:r>
          </a:p>
          <a:p>
            <a:r>
              <a:rPr lang="es-CL" dirty="0" smtClean="0"/>
              <a:t>Plagas: seres vivos  como insectos, roedores, aves, parásitos… </a:t>
            </a:r>
          </a:p>
          <a:p>
            <a:r>
              <a:rPr lang="es-CL" b="1" dirty="0" smtClean="0"/>
              <a:t> Utensilios y Mesones:</a:t>
            </a:r>
            <a:r>
              <a:rPr lang="es-CL" dirty="0" smtClean="0"/>
              <a:t> si no tienen la higiene adecuada serán foco de infección. - Basuras: si hay basuras cerca de los alimentos podrán contaminarlos. – </a:t>
            </a:r>
          </a:p>
          <a:p>
            <a:r>
              <a:rPr lang="es-CL" b="1" dirty="0" smtClean="0"/>
              <a:t>Otros alimentos:</a:t>
            </a:r>
            <a:r>
              <a:rPr lang="es-CL" dirty="0" smtClean="0"/>
              <a:t> esto es muy importante, ya que hablamos de CONTAMINACIÓN CRUZADA, es decir, el paso de contaminantes de unos alimentos a otros. Se puede dar mezclando alimentos crudos y cocinados (en los cocinados hemos eliminado gran parte de bacterias pero en los crudos no, y pueden pasar de unos a otros, haciendo los cocinados peligrosos para la salud). También puede darse contaminación cruzada al utilizar los mismos utensilios (tabla de corte, cuchillo…) para tratar alimentos crudos y después cocinados, sin previa limpieza.</a:t>
            </a:r>
            <a:endParaRPr lang="es-C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r>
              <a:rPr lang="es-CL" dirty="0" smtClean="0"/>
              <a:t>Manipulador de alimentos: muchas veces por falta de higiene en las personas que rodean a los alimentos se hace que éstos se contaminen. También puede ocurrir que los manipuladores estén enfermos y lo transmitan a los alimentos, haciendo que la salud de otros se vea afectada. Otra posible contaminación por parte de los manipuladores es hablar, toser, sonarnos la nariz o estornudar cerca o delante de los alimentos, haciendo que las bacterias pasen a éstos. Por todo ello, es importante que se mantengan unas prácticas higiénicas correctas que explicaremos más adelante.</a:t>
            </a:r>
            <a:endParaRPr lang="es-C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ETAS</a:t>
            </a:r>
            <a:endParaRPr lang="es-CL" dirty="0"/>
          </a:p>
        </p:txBody>
      </p:sp>
      <p:sp>
        <p:nvSpPr>
          <p:cNvPr id="3" name="2 Marcador de contenido"/>
          <p:cNvSpPr>
            <a:spLocks noGrp="1"/>
          </p:cNvSpPr>
          <p:nvPr>
            <p:ph idx="1"/>
          </p:nvPr>
        </p:nvSpPr>
        <p:spPr>
          <a:xfrm>
            <a:off x="457200" y="1124744"/>
            <a:ext cx="8229600" cy="5112568"/>
          </a:xfrm>
        </p:spPr>
        <p:txBody>
          <a:bodyPr>
            <a:noAutofit/>
          </a:bodyPr>
          <a:lstStyle/>
          <a:p>
            <a:pPr algn="just"/>
            <a:r>
              <a:rPr lang="es-CL" sz="2000" u="sng" dirty="0" smtClean="0">
                <a:latin typeface="Bookman Old Style" pitchFamily="18" charset="0"/>
              </a:rPr>
              <a:t>Enfermedades de transmisión alimentaria:</a:t>
            </a:r>
          </a:p>
          <a:p>
            <a:pPr algn="just">
              <a:buNone/>
            </a:pPr>
            <a:r>
              <a:rPr lang="es-CL" sz="2000" dirty="0" smtClean="0">
                <a:latin typeface="Bookman Old Style" pitchFamily="18" charset="0"/>
              </a:rPr>
              <a:t>Son las causas más frecuentes, una de las más importantes y más frecuentes que suele darse es mediante la transmisión de microorganismos </a:t>
            </a:r>
          </a:p>
          <a:p>
            <a:pPr algn="just">
              <a:buNone/>
            </a:pPr>
            <a:r>
              <a:rPr lang="es-CL" sz="2000" dirty="0" smtClean="0">
                <a:latin typeface="Bookman Old Style" pitchFamily="18" charset="0"/>
              </a:rPr>
              <a:t>Los microorganismos actúan como fuente de infección o peligro alimentario. </a:t>
            </a:r>
            <a:endParaRPr lang="es-CL" sz="2000" dirty="0">
              <a:latin typeface="Bookman Old Style" pitchFamily="18" charset="0"/>
            </a:endParaRPr>
          </a:p>
          <a:p>
            <a:pPr algn="just">
              <a:buNone/>
            </a:pPr>
            <a:r>
              <a:rPr lang="es-CL" sz="2000" dirty="0" smtClean="0">
                <a:latin typeface="Bookman Old Style" pitchFamily="18" charset="0"/>
              </a:rPr>
              <a:t> ¿Qué son los microorganismos? También se les llama gérmenes o microbios y son seres vivos tan pequeños, que resultan invisibles al ojo humano, es decir, que sin un microscopio no somos capaces de verlos. </a:t>
            </a:r>
          </a:p>
          <a:p>
            <a:pPr algn="just">
              <a:buNone/>
            </a:pPr>
            <a:r>
              <a:rPr lang="es-CL" sz="2000" dirty="0" smtClean="0">
                <a:latin typeface="Bookman Old Style" pitchFamily="18" charset="0"/>
              </a:rPr>
              <a:t>Están en cualquier parte, en nuestra piel, pelo, aire, suelo, agua, ambiente… por eso es importante conocerlos y saber qué hacer para evitar su aparición en lugares donde no deberían estar. </a:t>
            </a:r>
          </a:p>
          <a:p>
            <a:pPr algn="just">
              <a:buNone/>
            </a:pPr>
            <a:r>
              <a:rPr lang="es-CL" sz="2000" dirty="0" smtClean="0">
                <a:latin typeface="Bookman Old Style" pitchFamily="18" charset="0"/>
              </a:rPr>
              <a:t>Los clasificaremos en función del daño que pueden causarnos: </a:t>
            </a:r>
          </a:p>
          <a:p>
            <a:pPr algn="just">
              <a:buNone/>
            </a:pPr>
            <a:endParaRPr lang="es-CL" sz="2000" dirty="0"/>
          </a:p>
          <a:p>
            <a:pPr algn="just">
              <a:buNone/>
            </a:pPr>
            <a:r>
              <a:rPr lang="es-CL" sz="2000" dirty="0" smtClean="0"/>
              <a:t> </a:t>
            </a:r>
            <a:endParaRPr lang="es-CL"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normAutofit fontScale="70000" lnSpcReduction="20000"/>
          </a:bodyPr>
          <a:lstStyle/>
          <a:p>
            <a:r>
              <a:rPr lang="es-CL" dirty="0" smtClean="0"/>
              <a:t>Beneficiosos: No todos los microorganismos son malos, puesto que algunos los utilizamos para elaborar alimentos (yogur, queso, pan…) </a:t>
            </a:r>
          </a:p>
          <a:p>
            <a:r>
              <a:rPr lang="es-CL" dirty="0" smtClean="0"/>
              <a:t> Alterantes: estos son responsables de la putrefacción de los alimentos. Nos “avisan” de su presencia, puesto que cuando están en un alimento hacen que éste cambie el olor, color, sabor y textura normal. Por ello, normalmente, no utilizaremos estos alimentos al presentar un aspecto “raro”. Si algo huele mal o tiene color raro no lo vamos a consumir. </a:t>
            </a:r>
          </a:p>
          <a:p>
            <a:r>
              <a:rPr lang="es-CL" dirty="0" smtClean="0"/>
              <a:t> Patógenos: estos son los más peligrosos, porque a simple vista no producen cambios en el alimento. Son los principales responsables de las enfermedades de transmisión alimentaria. </a:t>
            </a:r>
          </a:p>
          <a:p>
            <a:r>
              <a:rPr lang="es-CL" dirty="0" smtClean="0"/>
              <a:t>¿Qué necesitan para vivir estos microorganismos?: Necesitan básicamente lo mismo que nosotros para vivir: agua, comida y algo donde cobijarse, para estar “a gusto” en donde estén</a:t>
            </a:r>
            <a:endParaRPr lang="es-CL"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1523</TotalTime>
  <Words>2639</Words>
  <Application>Microsoft Office PowerPoint</Application>
  <PresentationFormat>Presentación en pantalla (4:3)</PresentationFormat>
  <Paragraphs>93</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Bookman Old Style</vt:lpstr>
      <vt:lpstr>Calibri</vt:lpstr>
      <vt:lpstr>Tema de Office</vt:lpstr>
      <vt:lpstr>Higiene  Personal y de la Cocina</vt:lpstr>
      <vt:lpstr>Oa2: higienizar y limpiar materia primas, insumos,utencilios,equipos e infraestructura, utilizando productos químicos autorizados y cumpliendo  con la normativa vigente. Oa6: Monitorear el estado de materias primas, insumos y productos finales apoyándose en análisis físico químicos, microbiológicos y sensoriales básicos de los mismos y aplicando técnicas y procedimientos de aseguramiento de calidad que permitan cumplir con estándares de calidad e inocuidad establecidos, conforme a la normativa vigente </vt:lpstr>
      <vt:lpstr>Introducción </vt:lpstr>
      <vt:lpstr>Higiene Alimentaria</vt:lpstr>
      <vt:lpstr>Contaminación Alimentaria</vt:lpstr>
      <vt:lpstr>Fuentes de Contaminacion</vt:lpstr>
      <vt:lpstr>Presentación de PowerPoint</vt:lpstr>
      <vt:lpstr>ETAS</vt:lpstr>
      <vt:lpstr>Presentación de PowerPoint</vt:lpstr>
      <vt:lpstr> </vt:lpstr>
      <vt:lpstr>Conservación y Almacenamiento</vt:lpstr>
      <vt:lpstr>Conservación en frio</vt:lpstr>
      <vt:lpstr>Conservación en calor </vt:lpstr>
      <vt:lpstr>Tipos de conservacion </vt:lpstr>
      <vt:lpstr>Presentación de PowerPoint</vt:lpstr>
      <vt:lpstr>Recepción y  Almacenamiento</vt:lpstr>
      <vt:lpstr>Presentación de PowerPoint</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Higiene  Personal y de la Cocina</dc:title>
  <dc:creator>Constanza</dc:creator>
  <cp:lastModifiedBy>UTP</cp:lastModifiedBy>
  <cp:revision>7</cp:revision>
  <dcterms:created xsi:type="dcterms:W3CDTF">2020-03-16T12:48:01Z</dcterms:created>
  <dcterms:modified xsi:type="dcterms:W3CDTF">2020-03-17T16:06:22Z</dcterms:modified>
</cp:coreProperties>
</file>