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9EC1984-3002-4B91-A4C1-717754E2540E}" type="datetimeFigureOut">
              <a:rPr lang="es-CL" smtClean="0"/>
              <a:pPr/>
              <a:t>17-03-2020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A74BD1D-46A6-4304-9318-1701D36EC4AF}"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C1984-3002-4B91-A4C1-717754E2540E}" type="datetimeFigureOut">
              <a:rPr lang="es-CL" smtClean="0"/>
              <a:pPr/>
              <a:t>17-03-2020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4BD1D-46A6-4304-9318-1701D36EC4AF}"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Elaboración de alimentos de baja complejidad </a:t>
            </a:r>
            <a:endParaRPr lang="es-CL" dirty="0"/>
          </a:p>
        </p:txBody>
      </p:sp>
      <p:sp>
        <p:nvSpPr>
          <p:cNvPr id="3" name="2 Subtítulo"/>
          <p:cNvSpPr>
            <a:spLocks noGrp="1"/>
          </p:cNvSpPr>
          <p:nvPr>
            <p:ph type="subTitle" idx="1"/>
          </p:nvPr>
        </p:nvSpPr>
        <p:spPr/>
        <p:txBody>
          <a:bodyPr>
            <a:normAutofit fontScale="92500" lnSpcReduction="20000"/>
          </a:bodyPr>
          <a:lstStyle/>
          <a:p>
            <a:pPr algn="l"/>
            <a:r>
              <a:rPr lang="es-CL" dirty="0" smtClean="0"/>
              <a:t>Profesor: Nicolás Neira Salas</a:t>
            </a:r>
          </a:p>
          <a:p>
            <a:pPr algn="l"/>
            <a:r>
              <a:rPr lang="es-CL" dirty="0" smtClean="0"/>
              <a:t>Curso: 3° A y B</a:t>
            </a:r>
          </a:p>
          <a:p>
            <a:pPr algn="l"/>
            <a:r>
              <a:rPr lang="es-CL" smtClean="0"/>
              <a:t>Fecha: del 16 al 20 de marzo de 2020 y del 23 al 27 de marzo de 2020</a:t>
            </a:r>
            <a:endParaRPr lang="es-C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62500" lnSpcReduction="20000"/>
          </a:bodyPr>
          <a:lstStyle/>
          <a:p>
            <a:r>
              <a:rPr lang="es-CL" dirty="0"/>
              <a:t>PAN, PASTA, AZÚCAR Y DULCES (grupo 6):</a:t>
            </a:r>
          </a:p>
          <a:p>
            <a:r>
              <a:rPr lang="es-CL" dirty="0"/>
              <a:t>Son ricos en hidratos de carbono y son la fuente principal de energía junto con las grasas</a:t>
            </a:r>
          </a:p>
          <a:p>
            <a:r>
              <a:rPr lang="es-CL" dirty="0"/>
              <a:t>Los </a:t>
            </a:r>
            <a:r>
              <a:rPr lang="es-CL" b="1" dirty="0"/>
              <a:t>cereales </a:t>
            </a:r>
            <a:r>
              <a:rPr lang="es-CL" dirty="0"/>
              <a:t>son: el trigo, el arroz, el maíz, el mijo, la cebada, el centeno, la avena, el sorgo y el alforfón. Contienen una gran proporción de hidratos de carbono y también son fuente de minerales como el potasio, fósforo y magnesio y en menor medida de otros minerales (calcio, hierro y zinc). Sufre una serie de transformaciones por la que se obtiene la harina.</a:t>
            </a:r>
          </a:p>
          <a:p>
            <a:r>
              <a:rPr lang="es-CL" dirty="0"/>
              <a:t>El </a:t>
            </a:r>
            <a:r>
              <a:rPr lang="es-CL" b="1" dirty="0"/>
              <a:t>pan</a:t>
            </a:r>
            <a:r>
              <a:rPr lang="es-CL" dirty="0"/>
              <a:t> se hace con la harina de moler los cereales. Aparte de agua, aporta sobre todo hidratos de carbono y en menor medida proteínas y grasas.</a:t>
            </a:r>
          </a:p>
          <a:p>
            <a:r>
              <a:rPr lang="es-CL" dirty="0"/>
              <a:t>La </a:t>
            </a:r>
            <a:r>
              <a:rPr lang="es-CL" b="1" dirty="0"/>
              <a:t>pasta</a:t>
            </a:r>
            <a:r>
              <a:rPr lang="es-CL" dirty="0"/>
              <a:t> es un derivado del trigo duro, que al molerlo se consigue una sémola que se emplea para hacer la pasta alimentaria.</a:t>
            </a:r>
          </a:p>
          <a:p>
            <a:r>
              <a:rPr lang="es-CL" dirty="0"/>
              <a:t>Los </a:t>
            </a:r>
            <a:r>
              <a:rPr lang="es-CL" b="1" dirty="0"/>
              <a:t>cereales de desayuno</a:t>
            </a:r>
            <a:r>
              <a:rPr lang="es-CL" dirty="0"/>
              <a:t> están tratados con calor y edulcorados con azúcar o miel. La grasa que contienen algunos de ellos es de aceite vegetal parcialmente hidrogenado y ricos en ácidos grasos TRANS.</a:t>
            </a:r>
          </a:p>
          <a:p>
            <a:r>
              <a:rPr lang="es-CL" dirty="0"/>
              <a:t>El </a:t>
            </a:r>
            <a:r>
              <a:rPr lang="es-CL" b="1" dirty="0"/>
              <a:t>azúcar </a:t>
            </a:r>
            <a:r>
              <a:rPr lang="es-CL" dirty="0"/>
              <a:t>es sacarosa cristalizada, que se obtiene de la remolacha o de la caña de azúcar. Contiene escasos nutrientes y fundamentalmente calorías.</a:t>
            </a:r>
          </a:p>
          <a:p>
            <a:r>
              <a:rPr lang="es-CL" b="1" dirty="0"/>
              <a:t>Dulces</a:t>
            </a:r>
            <a:r>
              <a:rPr lang="es-CL" dirty="0"/>
              <a:t>: de valor energético elevado, pero con valor nutritivo muy bajo, y ofrecen muy pocas vitaminas. Las grasas de estos alimentos son grasas saturadas o aceites hidrogenados (margarinas) con efectos perjudiciales a nivel cardiovascular.</a:t>
            </a:r>
          </a:p>
          <a:p>
            <a:endParaRPr lang="es-C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62500" lnSpcReduction="20000"/>
          </a:bodyPr>
          <a:lstStyle/>
          <a:p>
            <a:r>
              <a:rPr lang="es-CL" dirty="0"/>
              <a:t>LOS ACEITES Y LAS GRASAS (grupo 7):</a:t>
            </a:r>
          </a:p>
          <a:p>
            <a:r>
              <a:rPr lang="es-CL" dirty="0"/>
              <a:t>Proporcionan fundamentalmente energía. Enlentecen la digestión produciendo sensación de saciedad tras la comida.</a:t>
            </a:r>
          </a:p>
          <a:p>
            <a:r>
              <a:rPr lang="es-CL" dirty="0"/>
              <a:t>Las </a:t>
            </a:r>
            <a:r>
              <a:rPr lang="es-CL" b="1" dirty="0"/>
              <a:t>grasas </a:t>
            </a:r>
            <a:r>
              <a:rPr lang="es-CL" dirty="0"/>
              <a:t>pueden ser de origen animal o vegetal. La </a:t>
            </a:r>
            <a:r>
              <a:rPr lang="es-CL" b="1" dirty="0"/>
              <a:t>grasa animal</a:t>
            </a:r>
            <a:r>
              <a:rPr lang="es-CL" dirty="0"/>
              <a:t> es la que aporta su sabor especial a cada carne, tiene un predominio de ácidos grasos saturados, aunque su composición es variable, por ejemplo, la carne de vaca y de cordero son más ricas en ácidos grasos saturados que la de cerdo y la del pescado.</a:t>
            </a:r>
          </a:p>
          <a:p>
            <a:r>
              <a:rPr lang="es-CL" dirty="0"/>
              <a:t>La </a:t>
            </a:r>
            <a:r>
              <a:rPr lang="es-CL" b="1" dirty="0"/>
              <a:t>mantequilla</a:t>
            </a:r>
            <a:r>
              <a:rPr lang="es-CL" dirty="0"/>
              <a:t> se obtiene tras batir la nata de la leche; la </a:t>
            </a:r>
            <a:r>
              <a:rPr lang="es-CL" b="1" dirty="0"/>
              <a:t>margarina</a:t>
            </a:r>
            <a:r>
              <a:rPr lang="es-CL" dirty="0"/>
              <a:t> se obtiene a través de un proceso químico que transforma el aceite líquido en una grasa sólida, transformando la configuración de los dobles enlaces en posición </a:t>
            </a:r>
            <a:r>
              <a:rPr lang="es-CL" dirty="0" err="1"/>
              <a:t>cis</a:t>
            </a:r>
            <a:r>
              <a:rPr lang="es-CL" dirty="0"/>
              <a:t> en posición </a:t>
            </a:r>
            <a:r>
              <a:rPr lang="es-CL" dirty="0" err="1"/>
              <a:t>trans</a:t>
            </a:r>
            <a:r>
              <a:rPr lang="es-CL" dirty="0"/>
              <a:t>, con mayor riesgo cardiovascular.</a:t>
            </a:r>
          </a:p>
          <a:p>
            <a:r>
              <a:rPr lang="es-CL" dirty="0"/>
              <a:t>Los </a:t>
            </a:r>
            <a:r>
              <a:rPr lang="es-CL" b="1" dirty="0"/>
              <a:t>aceites </a:t>
            </a:r>
            <a:r>
              <a:rPr lang="es-CL" dirty="0"/>
              <a:t>son la grasa líquida obtenida por presión de distintas semillas o frutos; entre ellos están: el aceite de semilla (girasol, maíz, soja, cacahuetes, sésamo…) que son ricos en ácidos grasos </a:t>
            </a:r>
            <a:r>
              <a:rPr lang="es-CL" dirty="0" err="1"/>
              <a:t>poliinsaturados</a:t>
            </a:r>
            <a:r>
              <a:rPr lang="es-CL" dirty="0"/>
              <a:t>, ricos en ácido </a:t>
            </a:r>
            <a:r>
              <a:rPr lang="es-CL" dirty="0" err="1"/>
              <a:t>linoleico</a:t>
            </a:r>
            <a:r>
              <a:rPr lang="es-CL" dirty="0"/>
              <a:t>; el aceite de oliva que es </a:t>
            </a:r>
            <a:r>
              <a:rPr lang="es-CL" dirty="0" err="1"/>
              <a:t>monoinsaturado</a:t>
            </a:r>
            <a:r>
              <a:rPr lang="es-CL" dirty="0"/>
              <a:t> con propiedades en la prevención cardiovascular; los aceites tropicales que son ricos en grasa saturadas, poco recomendables porque provocan incremento del colesterol.</a:t>
            </a:r>
          </a:p>
          <a:p>
            <a:endParaRPr lang="es-C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Responda</a:t>
            </a:r>
            <a:endParaRPr lang="es-CL" dirty="0"/>
          </a:p>
        </p:txBody>
      </p:sp>
      <p:sp>
        <p:nvSpPr>
          <p:cNvPr id="3" name="2 Marcador de contenido"/>
          <p:cNvSpPr>
            <a:spLocks noGrp="1"/>
          </p:cNvSpPr>
          <p:nvPr>
            <p:ph idx="1"/>
          </p:nvPr>
        </p:nvSpPr>
        <p:spPr/>
        <p:txBody>
          <a:bodyPr>
            <a:normAutofit fontScale="62500" lnSpcReduction="20000"/>
          </a:bodyPr>
          <a:lstStyle/>
          <a:p>
            <a:r>
              <a:rPr lang="es-CL" dirty="0" smtClean="0"/>
              <a:t>¿ Cual es la carne que nos aporta mas proteínas y grasas saludables a nuestro organismo?</a:t>
            </a:r>
          </a:p>
          <a:p>
            <a:r>
              <a:rPr lang="es-CL" dirty="0" smtClean="0"/>
              <a:t>Que es un alimento constructor?</a:t>
            </a:r>
          </a:p>
          <a:p>
            <a:r>
              <a:rPr lang="es-CL" dirty="0" smtClean="0"/>
              <a:t>Que alimento es que mas aporta hidratos de carbono a nuestro organismos?</a:t>
            </a:r>
          </a:p>
          <a:p>
            <a:r>
              <a:rPr lang="es-CL" dirty="0" smtClean="0"/>
              <a:t>Que alimento tienen acción oxidantes ?</a:t>
            </a:r>
          </a:p>
          <a:p>
            <a:r>
              <a:rPr lang="es-CL" dirty="0" smtClean="0"/>
              <a:t>Que alimento es rico en vitamina  y calcio?</a:t>
            </a:r>
          </a:p>
          <a:p>
            <a:r>
              <a:rPr lang="es-CL" dirty="0" smtClean="0"/>
              <a:t>Donde se encuentra la proteína en el huevo?</a:t>
            </a:r>
          </a:p>
          <a:p>
            <a:r>
              <a:rPr lang="es-CL" dirty="0" smtClean="0"/>
              <a:t>Que es el colesterol y cuantos tipos hay? Explíquelos</a:t>
            </a:r>
          </a:p>
          <a:p>
            <a:r>
              <a:rPr lang="es-CL" dirty="0" smtClean="0"/>
              <a:t>Que es una proteína y donde podemos encontrarla?</a:t>
            </a:r>
          </a:p>
          <a:p>
            <a:r>
              <a:rPr lang="es-CL" dirty="0" smtClean="0"/>
              <a:t>De 5 ejemplos de tubérculos</a:t>
            </a:r>
          </a:p>
          <a:p>
            <a:r>
              <a:rPr lang="es-CL" dirty="0" smtClean="0"/>
              <a:t>Para que nos ayudan los frutos secos?</a:t>
            </a:r>
          </a:p>
          <a:p>
            <a:r>
              <a:rPr lang="es-CL" dirty="0" smtClean="0"/>
              <a:t>Según sus palabras explique el grupo numero 6, sus beneficios y daño a nuestro organismo</a:t>
            </a:r>
          </a:p>
          <a:p>
            <a:r>
              <a:rPr lang="es-CL" dirty="0" smtClean="0"/>
              <a:t>Nombre 5 tipos de grasas animal y 5 vegetales  </a:t>
            </a:r>
          </a:p>
          <a:p>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8229600" cy="6264696"/>
          </a:xfrm>
        </p:spPr>
        <p:txBody>
          <a:bodyPr>
            <a:normAutofit fontScale="85000" lnSpcReduction="10000"/>
          </a:bodyPr>
          <a:lstStyle/>
          <a:p>
            <a:pPr>
              <a:buNone/>
            </a:pPr>
            <a:r>
              <a:rPr lang="es-CL" sz="1600" dirty="0" smtClean="0"/>
              <a:t>oa3 Elaborar producto de baja complejidad gastronómica utilizando equipos y utensilios para procesar las materia primas e insumos requeridos.</a:t>
            </a:r>
          </a:p>
          <a:p>
            <a:pPr>
              <a:buNone/>
            </a:pPr>
            <a:r>
              <a:rPr lang="es-CL" sz="1600" dirty="0" smtClean="0"/>
              <a:t>Oa5 Elaborar alimentos de baja complejidad considerando productos o técnicas básicas de acuerdo a lo señalado en las fichas técnicas y/o en las instrucciones de la jefatura de cocina, aplicando técnicas de corte y cocción , utilizando equipos y utensilios , controlando los parámetros de temperatura humedad a mediante instrumentos apropiados </a:t>
            </a:r>
          </a:p>
          <a:p>
            <a:pPr>
              <a:buNone/>
            </a:pPr>
            <a:endParaRPr lang="es-CL" dirty="0"/>
          </a:p>
          <a:p>
            <a:r>
              <a:rPr lang="es-CL" dirty="0" smtClean="0"/>
              <a:t>Objetivo: Reconocer los tipos de alimentos y su clasificación</a:t>
            </a:r>
          </a:p>
          <a:p>
            <a:pPr>
              <a:buNone/>
            </a:pPr>
            <a:endParaRPr lang="es-CL" dirty="0"/>
          </a:p>
          <a:p>
            <a:pPr algn="ctr">
              <a:buNone/>
            </a:pPr>
            <a:r>
              <a:rPr lang="es-CL" dirty="0" smtClean="0"/>
              <a:t>INSTRUCCIONES:</a:t>
            </a:r>
          </a:p>
          <a:p>
            <a:pPr>
              <a:buNone/>
            </a:pPr>
            <a:r>
              <a:rPr lang="es-CL" dirty="0" smtClean="0"/>
              <a:t>Lea atentamente la clasificación de los alimentos y traspáselo a su cuaderno, una vez que lo tenga traspasado en su cuaderno responda las preguntas .- </a:t>
            </a:r>
          </a:p>
          <a:p>
            <a:pPr>
              <a:buNone/>
            </a:pPr>
            <a:endParaRPr lang="es-CL" dirty="0" smtClean="0"/>
          </a:p>
          <a:p>
            <a:pPr algn="ctr">
              <a:buNone/>
            </a:pPr>
            <a:r>
              <a:rPr lang="es-CL" dirty="0" smtClean="0"/>
              <a:t> </a:t>
            </a:r>
          </a:p>
          <a:p>
            <a:pPr>
              <a:buNone/>
            </a:pPr>
            <a:r>
              <a:rPr lang="es-CL" dirty="0" smtClean="0"/>
              <a:t>   </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Clasificación de los alimentos</a:t>
            </a:r>
            <a:endParaRPr lang="es-CL" dirty="0"/>
          </a:p>
        </p:txBody>
      </p:sp>
      <p:sp>
        <p:nvSpPr>
          <p:cNvPr id="3" name="2 Marcador de contenido"/>
          <p:cNvSpPr>
            <a:spLocks noGrp="1"/>
          </p:cNvSpPr>
          <p:nvPr>
            <p:ph idx="1"/>
          </p:nvPr>
        </p:nvSpPr>
        <p:spPr>
          <a:xfrm>
            <a:off x="467544" y="1340768"/>
            <a:ext cx="8229600" cy="5001419"/>
          </a:xfrm>
        </p:spPr>
        <p:txBody>
          <a:bodyPr>
            <a:normAutofit fontScale="47500" lnSpcReduction="20000"/>
          </a:bodyPr>
          <a:lstStyle/>
          <a:p>
            <a:r>
              <a:rPr lang="es-CL" dirty="0"/>
              <a:t>Los alimentos se encuentran en la naturaleza y son los que nos proporcionan los nutrientes. Un alimento no nos puede aportar todos los nutrientes esenciales, por eso es necesario hacer una dieta equilibrada. Los alimentos se pueden clasificar de distintas maneras según el criterio de clasificación utilizado.</a:t>
            </a:r>
          </a:p>
          <a:p>
            <a:r>
              <a:rPr lang="es-CL" dirty="0"/>
              <a:t>Según la </a:t>
            </a:r>
            <a:r>
              <a:rPr lang="es-CL" b="1" dirty="0"/>
              <a:t>función </a:t>
            </a:r>
            <a:r>
              <a:rPr lang="es-CL" dirty="0"/>
              <a:t>que tengan en nuestro organismo se dividen en:</a:t>
            </a:r>
          </a:p>
          <a:p>
            <a:r>
              <a:rPr lang="es-CL" b="1" dirty="0"/>
              <a:t>Alimentos plásticos o constructores</a:t>
            </a:r>
            <a:r>
              <a:rPr lang="es-CL" dirty="0"/>
              <a:t>: sus componentes principales son proteínas de origen animal o vegetal y minerales. En este grupo se encuentran:</a:t>
            </a:r>
          </a:p>
          <a:p>
            <a:pPr lvl="1"/>
            <a:r>
              <a:rPr lang="es-CL" dirty="0"/>
              <a:t>Leche, yogurt y quesos</a:t>
            </a:r>
          </a:p>
          <a:p>
            <a:pPr lvl="1"/>
            <a:r>
              <a:rPr lang="es-CL" dirty="0"/>
              <a:t>Carnes, pescados y huevos.</a:t>
            </a:r>
          </a:p>
          <a:p>
            <a:pPr lvl="1"/>
            <a:r>
              <a:rPr lang="es-CL" dirty="0"/>
              <a:t>Legumbres, frutos secos y cereales.</a:t>
            </a:r>
          </a:p>
          <a:p>
            <a:r>
              <a:rPr lang="es-CL" b="1" dirty="0"/>
              <a:t>Alimentos energéticos</a:t>
            </a:r>
            <a:r>
              <a:rPr lang="es-CL" dirty="0"/>
              <a:t>: sus principales componentes son hidratos de carbono y grasas que nos proporcionan energía. En este grupo se encuentran:</a:t>
            </a:r>
          </a:p>
          <a:p>
            <a:pPr lvl="1"/>
            <a:r>
              <a:rPr lang="es-CL" dirty="0"/>
              <a:t>Aceite y grasas.</a:t>
            </a:r>
          </a:p>
          <a:p>
            <a:pPr lvl="1"/>
            <a:r>
              <a:rPr lang="es-CL" dirty="0"/>
              <a:t>Frutos secos.</a:t>
            </a:r>
          </a:p>
          <a:p>
            <a:pPr lvl="1"/>
            <a:r>
              <a:rPr lang="es-CL" dirty="0"/>
              <a:t>Cereales (arroz, harinas, pasta, pan).</a:t>
            </a:r>
          </a:p>
          <a:p>
            <a:pPr lvl="1"/>
            <a:r>
              <a:rPr lang="es-CL" dirty="0"/>
              <a:t>Azúcar, miel, chocolates y dulces.</a:t>
            </a:r>
          </a:p>
          <a:p>
            <a:r>
              <a:rPr lang="es-CL" b="1" dirty="0"/>
              <a:t>Alimentos reguladores</a:t>
            </a:r>
            <a:r>
              <a:rPr lang="es-CL" dirty="0"/>
              <a:t>: aportan fundamentalmente vitaminas y minerales. Tienen una acción antioxidante y regulan los procesos metabólicos. En este grupo se encuentran</a:t>
            </a:r>
            <a:r>
              <a:rPr lang="es-CL" dirty="0" smtClean="0"/>
              <a:t>: </a:t>
            </a:r>
          </a:p>
          <a:p>
            <a:r>
              <a:rPr lang="es-CL" dirty="0" smtClean="0"/>
              <a:t>Verduras </a:t>
            </a:r>
            <a:r>
              <a:rPr lang="es-CL" dirty="0"/>
              <a:t>y frutas frescas.</a:t>
            </a:r>
          </a:p>
          <a:p>
            <a:r>
              <a:rPr lang="es-CL" dirty="0"/>
              <a:t>Hígado, lácteos y huevos.</a:t>
            </a:r>
          </a:p>
          <a:p>
            <a:endParaRPr lang="es-CL" dirty="0"/>
          </a:p>
          <a:p>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fontScale="92500" lnSpcReduction="20000"/>
          </a:bodyPr>
          <a:lstStyle/>
          <a:p>
            <a:r>
              <a:rPr lang="es-CL" dirty="0"/>
              <a:t>También podemos agrupar los alimentos en función de los nutrientes y el consumo habitual. Para ello disponemos de la Rueda de los Alimentos que los divide en 7 grupos: </a:t>
            </a:r>
          </a:p>
          <a:p>
            <a:r>
              <a:rPr lang="es-CL" dirty="0"/>
              <a:t>Grupo 1: leche y derivados </a:t>
            </a:r>
            <a:br>
              <a:rPr lang="es-CL" dirty="0"/>
            </a:br>
            <a:r>
              <a:rPr lang="es-CL" dirty="0"/>
              <a:t>Grupo 2: carne, huevos y pescados</a:t>
            </a:r>
            <a:br>
              <a:rPr lang="es-CL" dirty="0"/>
            </a:br>
            <a:r>
              <a:rPr lang="es-CL" dirty="0"/>
              <a:t>Grupo 3: tubérculos, legumbres y frutos secos </a:t>
            </a:r>
            <a:br>
              <a:rPr lang="es-CL" dirty="0"/>
            </a:br>
            <a:r>
              <a:rPr lang="es-CL" dirty="0"/>
              <a:t>Grupo 4: verduras y hortalizas </a:t>
            </a:r>
            <a:br>
              <a:rPr lang="es-CL" dirty="0"/>
            </a:br>
            <a:r>
              <a:rPr lang="es-CL" dirty="0"/>
              <a:t>Grupo 5: frutas </a:t>
            </a:r>
            <a:br>
              <a:rPr lang="es-CL" dirty="0"/>
            </a:br>
            <a:r>
              <a:rPr lang="es-CL" dirty="0"/>
              <a:t>Grupo 6: pan, pasta, cereales y azúcar </a:t>
            </a:r>
            <a:br>
              <a:rPr lang="es-CL" dirty="0"/>
            </a:br>
            <a:r>
              <a:rPr lang="es-CL" dirty="0"/>
              <a:t>Grupo 7: grasas, aceite y mantequillas  </a:t>
            </a:r>
          </a:p>
          <a:p>
            <a:endParaRPr lang="es-CL" dirty="0"/>
          </a:p>
          <a:p>
            <a:endParaRPr lang="es-C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55000" lnSpcReduction="20000"/>
          </a:bodyPr>
          <a:lstStyle/>
          <a:p>
            <a:r>
              <a:rPr lang="es-CL" dirty="0"/>
              <a:t>LÁCTEOS (grupo 1):</a:t>
            </a:r>
          </a:p>
          <a:p>
            <a:r>
              <a:rPr lang="es-CL" b="1" dirty="0"/>
              <a:t>La leche</a:t>
            </a:r>
            <a:r>
              <a:rPr lang="es-CL" dirty="0"/>
              <a:t>: tiene grandes propiedades en aporte de nutrientes. En los recién nacidos es el alimento básico. Un alto porcentaje de su composición es agua. En cuanto a nutrientes, está compuesto por hidratos de carbono principalmente y, en menor medida, proteínas y grasas (en la misma proporción salvo si la leche es semidesnatada o desnatada). Es rica en vitaminas y minerales, sobre todo, vitamina A y Calcio.</a:t>
            </a:r>
          </a:p>
          <a:p>
            <a:r>
              <a:rPr lang="es-CL" b="1" dirty="0"/>
              <a:t>El yogur</a:t>
            </a:r>
            <a:r>
              <a:rPr lang="es-CL" dirty="0"/>
              <a:t>: es un derivado de la leche que se obtiene al añadir fermentos que degradan la lactosa.</a:t>
            </a:r>
          </a:p>
          <a:p>
            <a:r>
              <a:rPr lang="es-CL" b="1" dirty="0"/>
              <a:t>El queso</a:t>
            </a:r>
            <a:r>
              <a:rPr lang="es-CL" dirty="0"/>
              <a:t>: se consigue tras coagular la leche con separación de la mayor parte del suero. Para coagular la leche se usa el cuajo (obtenido del estómago de terneros) o de algunas plantas, obteniendo la cuajada y posteriormente se añade la sal, se calienta y se prensa obteniendo el queso. Su valor nutricional es similar al de la leche pero con mayor aporte de calorías por ser más concentrado (aporta más cantidad de grasa). Tiene un alto contenido en proteínas de alto valor biológico, calcio, fósforo y vitaminas. La cantidad de grasa, fundamentalmente saturada, depende de su maduración, es decir, del grado de deshidratación, cuanto más compacto es el queso y menos agua tiene la concentración de nutriente es mayor.</a:t>
            </a:r>
          </a:p>
          <a:p>
            <a:r>
              <a:rPr lang="es-CL" b="1" dirty="0"/>
              <a:t>La mantequilla</a:t>
            </a:r>
            <a:r>
              <a:rPr lang="es-CL" dirty="0"/>
              <a:t>: se obtiene al batir la nata de la leche; está compuesta fundamentalmente de materia grasa.</a:t>
            </a:r>
          </a:p>
          <a:p>
            <a:r>
              <a:rPr lang="es-CL" b="1" dirty="0"/>
              <a:t>Los helados</a:t>
            </a:r>
            <a:r>
              <a:rPr lang="es-CL" dirty="0"/>
              <a:t>: los ingredientes para hacer helados son leche, azúcar y nata o mantequilla.</a:t>
            </a:r>
          </a:p>
          <a:p>
            <a:endParaRPr 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92500" lnSpcReduction="20000"/>
          </a:bodyPr>
          <a:lstStyle/>
          <a:p>
            <a:r>
              <a:rPr lang="es-CL" dirty="0"/>
              <a:t>CARNES, HUEVOS Y PESCADOS (grupo 2):</a:t>
            </a:r>
          </a:p>
          <a:p>
            <a:r>
              <a:rPr lang="es-CL" b="1" dirty="0"/>
              <a:t>Carnes</a:t>
            </a:r>
            <a:r>
              <a:rPr lang="es-CL" dirty="0"/>
              <a:t>: </a:t>
            </a:r>
            <a:r>
              <a:rPr lang="es-CL" dirty="0" smtClean="0"/>
              <a:t>Proporcionan </a:t>
            </a:r>
            <a:r>
              <a:rPr lang="es-CL" dirty="0"/>
              <a:t>una gran cantidad de proteínas de alto valor biológico, vitaminas y minerales. Además en función del tipo de carne consumida nos proporcionará en mayor o en menor medida grasas, cuya proporción dependerá también del tipo de elaboración del alimento. La proporción de proteínas de las carnes oscila entre un 16-22% y son de alto valor biológico; tanto la carne de las aves como las de vacuno y porcino tienen la misma cantidad de proteínas, lo que varía es la proporción de grasas. Las menos grasas son las de vacuno, caballo, pollo (sin piel) y conejo y las más grasas son las de cerdo, cordero y pato. </a:t>
            </a:r>
          </a:p>
          <a:p>
            <a:endParaRPr lang="es-C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70000" lnSpcReduction="20000"/>
          </a:bodyPr>
          <a:lstStyle/>
          <a:p>
            <a:r>
              <a:rPr lang="es-CL" b="1" dirty="0"/>
              <a:t>Embutidos</a:t>
            </a:r>
            <a:r>
              <a:rPr lang="es-CL" dirty="0"/>
              <a:t>: productos elaborados con carne y grasa de distinta procedencia en distintas proporciones y con distintos aderezos, y secados posteriormente. Su composición es variable pero suelen tener un grado variable de grasa y proteínas y menos de hidratos de carbono.</a:t>
            </a:r>
          </a:p>
          <a:p>
            <a:r>
              <a:rPr lang="es-CL" b="1" dirty="0"/>
              <a:t>Huevos</a:t>
            </a:r>
            <a:r>
              <a:rPr lang="es-CL" dirty="0"/>
              <a:t>: el huevo es rico en proteínas que se encuentran fundamentalmente en la clara, sin embargo, en la yema predominan la grasa y el colesterol, vitaminas y hierro.</a:t>
            </a:r>
          </a:p>
          <a:p>
            <a:r>
              <a:rPr lang="es-CL" b="1" dirty="0"/>
              <a:t>Pescados</a:t>
            </a:r>
            <a:r>
              <a:rPr lang="es-CL" dirty="0"/>
              <a:t>: en este grupo podemos incluir los pescados y los mariscos (crustáceos y moluscos). Tienen un alto porcentaje de proteínas y son muy ricos en fósforo, sodio, yodo, potasio y hierro. El esqueleto de los peces si lo comemos nos aporta una importante cantidad de calcio. Los moluscos tienen más cantidad de proteínas y de colesterol que el pescado y son ricos en cinc, cobre y calcio. Los pescados tienen ácidos grasos omega-3, sobre todo en aquellos pescados azules o grasos. Estos ácidos grasos tienen efecto </a:t>
            </a:r>
            <a:r>
              <a:rPr lang="es-CL" dirty="0" err="1"/>
              <a:t>cardioprotector</a:t>
            </a:r>
            <a:r>
              <a:rPr lang="es-CL" dirty="0"/>
              <a:t>.</a:t>
            </a:r>
          </a:p>
          <a:p>
            <a:endParaRPr lang="es-C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70000" lnSpcReduction="20000"/>
          </a:bodyPr>
          <a:lstStyle/>
          <a:p>
            <a:r>
              <a:rPr lang="es-CL" dirty="0"/>
              <a:t>TUBÉRCULOS, LEGUMBRES Y FRUTOS SECOS (grupo 3):</a:t>
            </a:r>
          </a:p>
          <a:p>
            <a:r>
              <a:rPr lang="es-CL" b="1" dirty="0"/>
              <a:t>Tubérculos</a:t>
            </a:r>
            <a:r>
              <a:rPr lang="es-CL" dirty="0"/>
              <a:t>: son aquellas partes subterráneas de raíces o tallos engrosados. En este grupo están las patatas, los boniatos, la batata, la mandioca. Son ricos en hidratos de carbono.</a:t>
            </a:r>
          </a:p>
          <a:p>
            <a:r>
              <a:rPr lang="es-CL" b="1" dirty="0"/>
              <a:t>Legumbres</a:t>
            </a:r>
            <a:r>
              <a:rPr lang="es-CL" dirty="0"/>
              <a:t>: judías blancas o pintas, garbanzos, lentejas, habas y soja constituyen este grupo. Aportan importantes cantidades de hidratos de carbono y proteínas, aunque éstas son de menor valor biológico que las de origen animal. Si se consumen junto a cereales se forma una proteína de alto valor biológico. También tienen gran cantidad de fibra, sobre todo soluble, vitaminas y minerales.</a:t>
            </a:r>
          </a:p>
          <a:p>
            <a:r>
              <a:rPr lang="es-CL" b="1" dirty="0"/>
              <a:t>Frutos secos</a:t>
            </a:r>
            <a:r>
              <a:rPr lang="es-CL" dirty="0"/>
              <a:t>: almendras, avellanas, nueces, cacahuetes, castañas, pistachos y pipas de girasol. Aportan fundamentalmente grasas, y en menor proporción proteínas e hidratos de carbono. Son una fuente rica de minerales</a:t>
            </a:r>
          </a:p>
          <a:p>
            <a:endParaRPr 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CL" dirty="0"/>
              <a:t>HORTALIZAS Y VERDURAS (grupo 4):.</a:t>
            </a:r>
          </a:p>
          <a:p>
            <a:r>
              <a:rPr lang="es-CL" dirty="0"/>
              <a:t>Son plantas cultivadas para ser consumidas crudas o elaboradas. Se caracterizan por contener fibra vegetal y por aportar pocas calorías. Aportan una gran cantidad de minerales y vitaminas. Se han relacionado con este grupo beneficios cardiovasculares y parece que previenen algunos cánceres (mama, tubo digestivo).</a:t>
            </a:r>
          </a:p>
          <a:p>
            <a:endParaRPr lang="es-CL" dirty="0"/>
          </a:p>
          <a:p>
            <a:r>
              <a:rPr lang="es-CL" dirty="0"/>
              <a:t>FRUTAS (grupo 5)</a:t>
            </a:r>
          </a:p>
          <a:p>
            <a:r>
              <a:rPr lang="es-CL" dirty="0"/>
              <a:t>Alimentos comestibles de naturaleza carnosa que se comen sin preparación y que provienen de plantas. También tienen cierto efecto protector frente al cáncer.</a:t>
            </a:r>
          </a:p>
          <a:p>
            <a:pPr>
              <a:buNone/>
            </a:pPr>
            <a:r>
              <a:rPr lang="es-CL" dirty="0"/>
              <a:t> </a:t>
            </a:r>
          </a:p>
          <a:p>
            <a:endParaRPr lang="es-CL"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498</Words>
  <Application>Microsoft Office PowerPoint</Application>
  <PresentationFormat>Presentación en pantalla (4:3)</PresentationFormat>
  <Paragraphs>78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Elaboración de alimentos de baja complejidad </vt:lpstr>
      <vt:lpstr>Diapositiva 2</vt:lpstr>
      <vt:lpstr>Clasificación de los alimentos</vt:lpstr>
      <vt:lpstr>Diapositiva 4</vt:lpstr>
      <vt:lpstr>Diapositiva 5</vt:lpstr>
      <vt:lpstr>Diapositiva 6</vt:lpstr>
      <vt:lpstr>Diapositiva 7</vt:lpstr>
      <vt:lpstr>Diapositiva 8</vt:lpstr>
      <vt:lpstr>Diapositiva 9</vt:lpstr>
      <vt:lpstr>Diapositiva 10</vt:lpstr>
      <vt:lpstr>Diapositiva 11</vt:lpstr>
      <vt:lpstr>Responda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Elaboración de alimentos de baja complejidad </dc:title>
  <dc:creator>Constanza</dc:creator>
  <cp:lastModifiedBy>Constanza</cp:lastModifiedBy>
  <cp:revision>5</cp:revision>
  <dcterms:created xsi:type="dcterms:W3CDTF">2020-03-16T15:26:47Z</dcterms:created>
  <dcterms:modified xsi:type="dcterms:W3CDTF">2020-03-17T15:14:48Z</dcterms:modified>
</cp:coreProperties>
</file>