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84907-AADC-4A76-8FEB-C8A809563C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1657721-711B-4222-95C1-556F1FFE059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2000" b="1" dirty="0" smtClean="0"/>
            <a:t>Identificar el estado de salud del paciente, sus problemas, necesidades reales o potenciales que requieran ser atendidos o resueltos.</a:t>
          </a:r>
        </a:p>
      </dgm:t>
    </dgm:pt>
    <dgm:pt modelId="{F89381DD-7DD6-4F96-B9DC-65FB13EBBC41}" type="sibTrans" cxnId="{0A0DD40B-73C8-433B-B351-20235A06E26B}">
      <dgm:prSet/>
      <dgm:spPr/>
      <dgm:t>
        <a:bodyPr/>
        <a:lstStyle/>
        <a:p>
          <a:endParaRPr lang="es-CL"/>
        </a:p>
      </dgm:t>
    </dgm:pt>
    <dgm:pt modelId="{2157F95C-EFB7-4699-80C1-D51EA67ADB68}" type="parTrans" cxnId="{0A0DD40B-73C8-433B-B351-20235A06E26B}">
      <dgm:prSet/>
      <dgm:spPr/>
      <dgm:t>
        <a:bodyPr/>
        <a:lstStyle/>
        <a:p>
          <a:endParaRPr lang="es-CL"/>
        </a:p>
      </dgm:t>
    </dgm:pt>
    <dgm:pt modelId="{D1D748FB-7E0A-44A2-9947-B563A33790A9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2000" b="1" dirty="0" smtClean="0"/>
            <a:t>Diseñar un plan de atención, según los problemas detectados</a:t>
          </a:r>
        </a:p>
      </dgm:t>
    </dgm:pt>
    <dgm:pt modelId="{32A1F43D-5926-4B34-A8C1-4E46023830D5}" type="parTrans" cxnId="{D61E7A7A-F817-4B82-9936-B15527B160E8}">
      <dgm:prSet/>
      <dgm:spPr/>
      <dgm:t>
        <a:bodyPr/>
        <a:lstStyle/>
        <a:p>
          <a:endParaRPr lang="es-CL"/>
        </a:p>
      </dgm:t>
    </dgm:pt>
    <dgm:pt modelId="{92E966EC-FB0A-4262-B375-489C0D5373F6}" type="sibTrans" cxnId="{D61E7A7A-F817-4B82-9936-B15527B160E8}">
      <dgm:prSet/>
      <dgm:spPr/>
      <dgm:t>
        <a:bodyPr/>
        <a:lstStyle/>
        <a:p>
          <a:endParaRPr lang="es-CL"/>
        </a:p>
      </dgm:t>
    </dgm:pt>
    <dgm:pt modelId="{F032ABE0-C84B-4664-A40C-707BAAD6808A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b="1" dirty="0" smtClean="0"/>
            <a:t>Realizar intervenciones de enfermería específicas que las resuelvan. </a:t>
          </a:r>
          <a:endParaRPr lang="es-CL" sz="2000" b="1" dirty="0" smtClean="0"/>
        </a:p>
      </dgm:t>
    </dgm:pt>
    <dgm:pt modelId="{65A6D0EA-5D1A-4667-8CD9-18CA8C8F2E5A}" type="parTrans" cxnId="{5BAB1876-1F48-47D8-B6C7-8CC0BA1D47A7}">
      <dgm:prSet/>
      <dgm:spPr/>
      <dgm:t>
        <a:bodyPr/>
        <a:lstStyle/>
        <a:p>
          <a:endParaRPr lang="es-CL"/>
        </a:p>
      </dgm:t>
    </dgm:pt>
    <dgm:pt modelId="{CDE44DFE-2C52-4E64-A489-19945F79304B}" type="sibTrans" cxnId="{5BAB1876-1F48-47D8-B6C7-8CC0BA1D47A7}">
      <dgm:prSet/>
      <dgm:spPr/>
      <dgm:t>
        <a:bodyPr/>
        <a:lstStyle/>
        <a:p>
          <a:endParaRPr lang="es-CL"/>
        </a:p>
      </dgm:t>
    </dgm:pt>
    <dgm:pt modelId="{DAD08854-8A51-467E-8B4A-CD5F0F73FBAB}" type="pres">
      <dgm:prSet presAssocID="{82E84907-AADC-4A76-8FEB-C8A809563CB8}" presName="Name0" presStyleCnt="0">
        <dgm:presLayoutVars>
          <dgm:dir/>
          <dgm:resizeHandles val="exact"/>
        </dgm:presLayoutVars>
      </dgm:prSet>
      <dgm:spPr/>
    </dgm:pt>
    <dgm:pt modelId="{02ABF826-28E6-4B2B-8974-B001C77FF4A2}" type="pres">
      <dgm:prSet presAssocID="{A1657721-711B-4222-95C1-556F1FFE05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949E749-1D47-4E52-977C-3DFF0AEE56AA}" type="pres">
      <dgm:prSet presAssocID="{F89381DD-7DD6-4F96-B9DC-65FB13EBBC41}" presName="sibTrans" presStyleLbl="sibTrans2D1" presStyleIdx="0" presStyleCnt="2"/>
      <dgm:spPr/>
      <dgm:t>
        <a:bodyPr/>
        <a:lstStyle/>
        <a:p>
          <a:endParaRPr lang="es-ES"/>
        </a:p>
      </dgm:t>
    </dgm:pt>
    <dgm:pt modelId="{195926A6-1C7B-48C3-B7CE-87351BE1568E}" type="pres">
      <dgm:prSet presAssocID="{F89381DD-7DD6-4F96-B9DC-65FB13EBBC41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77C85836-AF2C-44B3-9A9B-DBC16743743A}" type="pres">
      <dgm:prSet presAssocID="{D1D748FB-7E0A-44A2-9947-B563A33790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774874-6660-4F13-AC74-E13B2DDCD3C4}" type="pres">
      <dgm:prSet presAssocID="{92E966EC-FB0A-4262-B375-489C0D5373F6}" presName="sibTrans" presStyleLbl="sibTrans2D1" presStyleIdx="1" presStyleCnt="2"/>
      <dgm:spPr/>
      <dgm:t>
        <a:bodyPr/>
        <a:lstStyle/>
        <a:p>
          <a:endParaRPr lang="es-ES"/>
        </a:p>
      </dgm:t>
    </dgm:pt>
    <dgm:pt modelId="{60239059-AF84-44A7-8F44-4318FD6B1034}" type="pres">
      <dgm:prSet presAssocID="{92E966EC-FB0A-4262-B375-489C0D5373F6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198B393B-C3C7-4CEE-BEFD-E8C74F00B45A}" type="pres">
      <dgm:prSet presAssocID="{F032ABE0-C84B-4664-A40C-707BAAD680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BAB1876-1F48-47D8-B6C7-8CC0BA1D47A7}" srcId="{82E84907-AADC-4A76-8FEB-C8A809563CB8}" destId="{F032ABE0-C84B-4664-A40C-707BAAD6808A}" srcOrd="2" destOrd="0" parTransId="{65A6D0EA-5D1A-4667-8CD9-18CA8C8F2E5A}" sibTransId="{CDE44DFE-2C52-4E64-A489-19945F79304B}"/>
    <dgm:cxn modelId="{943B6E06-5E2D-4B54-B0B4-05CFD7381015}" type="presOf" srcId="{F89381DD-7DD6-4F96-B9DC-65FB13EBBC41}" destId="{195926A6-1C7B-48C3-B7CE-87351BE1568E}" srcOrd="1" destOrd="0" presId="urn:microsoft.com/office/officeart/2005/8/layout/process1"/>
    <dgm:cxn modelId="{8592EB0D-0289-4AB6-8DA8-523F64E905F0}" type="presOf" srcId="{92E966EC-FB0A-4262-B375-489C0D5373F6}" destId="{E9774874-6660-4F13-AC74-E13B2DDCD3C4}" srcOrd="0" destOrd="0" presId="urn:microsoft.com/office/officeart/2005/8/layout/process1"/>
    <dgm:cxn modelId="{D61E7A7A-F817-4B82-9936-B15527B160E8}" srcId="{82E84907-AADC-4A76-8FEB-C8A809563CB8}" destId="{D1D748FB-7E0A-44A2-9947-B563A33790A9}" srcOrd="1" destOrd="0" parTransId="{32A1F43D-5926-4B34-A8C1-4E46023830D5}" sibTransId="{92E966EC-FB0A-4262-B375-489C0D5373F6}"/>
    <dgm:cxn modelId="{945D0A06-B8C7-4BF2-8682-11FFEFAA0FD7}" type="presOf" srcId="{92E966EC-FB0A-4262-B375-489C0D5373F6}" destId="{60239059-AF84-44A7-8F44-4318FD6B1034}" srcOrd="1" destOrd="0" presId="urn:microsoft.com/office/officeart/2005/8/layout/process1"/>
    <dgm:cxn modelId="{210E1445-6050-4F8D-A5AE-57D167D8F261}" type="presOf" srcId="{F032ABE0-C84B-4664-A40C-707BAAD6808A}" destId="{198B393B-C3C7-4CEE-BEFD-E8C74F00B45A}" srcOrd="0" destOrd="0" presId="urn:microsoft.com/office/officeart/2005/8/layout/process1"/>
    <dgm:cxn modelId="{A1EB594A-62A3-457F-AFBF-89B7DE7149A8}" type="presOf" srcId="{D1D748FB-7E0A-44A2-9947-B563A33790A9}" destId="{77C85836-AF2C-44B3-9A9B-DBC16743743A}" srcOrd="0" destOrd="0" presId="urn:microsoft.com/office/officeart/2005/8/layout/process1"/>
    <dgm:cxn modelId="{85599DD9-B4EB-4D04-9AF7-78E8F78090EF}" type="presOf" srcId="{A1657721-711B-4222-95C1-556F1FFE059A}" destId="{02ABF826-28E6-4B2B-8974-B001C77FF4A2}" srcOrd="0" destOrd="0" presId="urn:microsoft.com/office/officeart/2005/8/layout/process1"/>
    <dgm:cxn modelId="{AC631859-452D-48F7-B8B0-19F7FD132818}" type="presOf" srcId="{F89381DD-7DD6-4F96-B9DC-65FB13EBBC41}" destId="{0949E749-1D47-4E52-977C-3DFF0AEE56AA}" srcOrd="0" destOrd="0" presId="urn:microsoft.com/office/officeart/2005/8/layout/process1"/>
    <dgm:cxn modelId="{0A0DD40B-73C8-433B-B351-20235A06E26B}" srcId="{82E84907-AADC-4A76-8FEB-C8A809563CB8}" destId="{A1657721-711B-4222-95C1-556F1FFE059A}" srcOrd="0" destOrd="0" parTransId="{2157F95C-EFB7-4699-80C1-D51EA67ADB68}" sibTransId="{F89381DD-7DD6-4F96-B9DC-65FB13EBBC41}"/>
    <dgm:cxn modelId="{1385FF79-9AF5-41E9-B9B6-48712DF7085F}" type="presOf" srcId="{82E84907-AADC-4A76-8FEB-C8A809563CB8}" destId="{DAD08854-8A51-467E-8B4A-CD5F0F73FBAB}" srcOrd="0" destOrd="0" presId="urn:microsoft.com/office/officeart/2005/8/layout/process1"/>
    <dgm:cxn modelId="{E33737F2-CAE2-4AE1-8AD7-49F21AD1D841}" type="presParOf" srcId="{DAD08854-8A51-467E-8B4A-CD5F0F73FBAB}" destId="{02ABF826-28E6-4B2B-8974-B001C77FF4A2}" srcOrd="0" destOrd="0" presId="urn:microsoft.com/office/officeart/2005/8/layout/process1"/>
    <dgm:cxn modelId="{3C3C98C0-20D4-43C1-AE30-71129B8E196D}" type="presParOf" srcId="{DAD08854-8A51-467E-8B4A-CD5F0F73FBAB}" destId="{0949E749-1D47-4E52-977C-3DFF0AEE56AA}" srcOrd="1" destOrd="0" presId="urn:microsoft.com/office/officeart/2005/8/layout/process1"/>
    <dgm:cxn modelId="{232921AE-B4FF-49EF-8D5A-8E3D32CDCDC5}" type="presParOf" srcId="{0949E749-1D47-4E52-977C-3DFF0AEE56AA}" destId="{195926A6-1C7B-48C3-B7CE-87351BE1568E}" srcOrd="0" destOrd="0" presId="urn:microsoft.com/office/officeart/2005/8/layout/process1"/>
    <dgm:cxn modelId="{7495D972-A46A-4CDB-924D-57E8F5D7179B}" type="presParOf" srcId="{DAD08854-8A51-467E-8B4A-CD5F0F73FBAB}" destId="{77C85836-AF2C-44B3-9A9B-DBC16743743A}" srcOrd="2" destOrd="0" presId="urn:microsoft.com/office/officeart/2005/8/layout/process1"/>
    <dgm:cxn modelId="{20DB86FB-E68F-4E96-973B-1056E8099E14}" type="presParOf" srcId="{DAD08854-8A51-467E-8B4A-CD5F0F73FBAB}" destId="{E9774874-6660-4F13-AC74-E13B2DDCD3C4}" srcOrd="3" destOrd="0" presId="urn:microsoft.com/office/officeart/2005/8/layout/process1"/>
    <dgm:cxn modelId="{0BD6493C-784C-42D3-A71D-CD1715685286}" type="presParOf" srcId="{E9774874-6660-4F13-AC74-E13B2DDCD3C4}" destId="{60239059-AF84-44A7-8F44-4318FD6B1034}" srcOrd="0" destOrd="0" presId="urn:microsoft.com/office/officeart/2005/8/layout/process1"/>
    <dgm:cxn modelId="{6CD32C14-2D32-4422-9EF2-8C33345C5EA2}" type="presParOf" srcId="{DAD08854-8A51-467E-8B4A-CD5F0F73FBAB}" destId="{198B393B-C3C7-4CEE-BEFD-E8C74F00B45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BF826-28E6-4B2B-8974-B001C77FF4A2}">
      <dsp:nvSpPr>
        <dsp:cNvPr id="0" name=""/>
        <dsp:cNvSpPr/>
      </dsp:nvSpPr>
      <dsp:spPr>
        <a:xfrm>
          <a:off x="12101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Identificar el estado de salud del paciente, sus problemas, necesidades reales o potenciales que requieran ser atendidos o resueltos.</a:t>
          </a:r>
        </a:p>
      </dsp:txBody>
      <dsp:txXfrm>
        <a:off x="80181" y="68080"/>
        <a:ext cx="2188256" cy="2456128"/>
      </dsp:txXfrm>
    </dsp:sp>
    <dsp:sp modelId="{0949E749-1D47-4E52-977C-3DFF0AEE56AA}">
      <dsp:nvSpPr>
        <dsp:cNvPr id="0" name=""/>
        <dsp:cNvSpPr/>
      </dsp:nvSpPr>
      <dsp:spPr>
        <a:xfrm>
          <a:off x="2568959" y="1007916"/>
          <a:ext cx="492776" cy="57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2568959" y="1123207"/>
        <a:ext cx="344943" cy="345873"/>
      </dsp:txXfrm>
    </dsp:sp>
    <dsp:sp modelId="{77C85836-AF2C-44B3-9A9B-DBC16743743A}">
      <dsp:nvSpPr>
        <dsp:cNvPr id="0" name=""/>
        <dsp:cNvSpPr/>
      </dsp:nvSpPr>
      <dsp:spPr>
        <a:xfrm>
          <a:off x="3266283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1" kern="1200" dirty="0" smtClean="0"/>
            <a:t>Diseñar un plan de atención, según los problemas detectados</a:t>
          </a:r>
        </a:p>
      </dsp:txBody>
      <dsp:txXfrm>
        <a:off x="3334363" y="68080"/>
        <a:ext cx="2188256" cy="2456128"/>
      </dsp:txXfrm>
    </dsp:sp>
    <dsp:sp modelId="{E9774874-6660-4F13-AC74-E13B2DDCD3C4}">
      <dsp:nvSpPr>
        <dsp:cNvPr id="0" name=""/>
        <dsp:cNvSpPr/>
      </dsp:nvSpPr>
      <dsp:spPr>
        <a:xfrm>
          <a:off x="5823141" y="1007916"/>
          <a:ext cx="492776" cy="57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5823141" y="1123207"/>
        <a:ext cx="344943" cy="345873"/>
      </dsp:txXfrm>
    </dsp:sp>
    <dsp:sp modelId="{198B393B-C3C7-4CEE-BEFD-E8C74F00B45A}">
      <dsp:nvSpPr>
        <dsp:cNvPr id="0" name=""/>
        <dsp:cNvSpPr/>
      </dsp:nvSpPr>
      <dsp:spPr>
        <a:xfrm>
          <a:off x="6520466" y="0"/>
          <a:ext cx="2324416" cy="259228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Realizar intervenciones de enfermería específicas que las resuelvan. </a:t>
          </a:r>
          <a:endParaRPr lang="es-CL" sz="2000" b="1" kern="1200" dirty="0" smtClean="0"/>
        </a:p>
      </dsp:txBody>
      <dsp:txXfrm>
        <a:off x="6588546" y="68080"/>
        <a:ext cx="2188256" cy="245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0893-7582-49A5-BC73-8DD25E6CC785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4824-68B7-493D-A0BD-D4AA68437F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63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E4824-68B7-493D-A0BD-D4AA68437F93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814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45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529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46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88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05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32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6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2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41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46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1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C773-B091-435D-A976-60A62406AD9F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A982-2FEA-44ED-8D1A-4B3FFCFDE93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9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udocentemariapaz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a_de_Microsoft_PowerPoint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r38Rde7P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udocentemariapaz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1804" y="1340768"/>
            <a:ext cx="7772400" cy="1470025"/>
          </a:xfrm>
        </p:spPr>
        <p:txBody>
          <a:bodyPr/>
          <a:lstStyle/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PAE: Proceso de Atención de Enfermería</a:t>
            </a:r>
            <a:endParaRPr lang="es-CL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344816" cy="1752600"/>
          </a:xfrm>
        </p:spPr>
        <p:txBody>
          <a:bodyPr/>
          <a:lstStyle/>
          <a:p>
            <a:r>
              <a:rPr lang="es-CL" b="1" dirty="0" smtClean="0"/>
              <a:t>Enfermera Docente: María Paz González</a:t>
            </a:r>
            <a:endParaRPr lang="es-CL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1130" cy="15613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67544" y="3717032"/>
            <a:ext cx="828092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Módulo:</a:t>
            </a:r>
            <a:r>
              <a:rPr lang="es-CL" dirty="0" smtClean="0"/>
              <a:t> Sistemas de Registro  e Información en Salud</a:t>
            </a:r>
          </a:p>
          <a:p>
            <a:r>
              <a:rPr lang="es-CL" b="1" dirty="0" smtClean="0"/>
              <a:t>Nivel:</a:t>
            </a:r>
            <a:r>
              <a:rPr lang="es-CL" dirty="0" smtClean="0"/>
              <a:t> 3ero medio C y D</a:t>
            </a:r>
          </a:p>
          <a:p>
            <a:r>
              <a:rPr lang="es-CL" b="1" dirty="0" smtClean="0"/>
              <a:t>OA 6:</a:t>
            </a:r>
            <a:r>
              <a:rPr lang="es-CL" dirty="0" smtClean="0"/>
              <a:t> </a:t>
            </a:r>
            <a:r>
              <a:rPr lang="es-ES" dirty="0" smtClean="0"/>
              <a:t>Registrar información, en forma digital y manual, relativa al control de salud de las personas bajo su cuidado, y relativa a procedimientos administrativos de ingreso, permanencia y egreso de establecimientos de salud o estadía, resguardando la privacidad de las personas.</a:t>
            </a:r>
            <a:endParaRPr lang="es-CL" dirty="0" smtClean="0"/>
          </a:p>
          <a:p>
            <a:r>
              <a:rPr lang="es-CL" b="1" dirty="0" smtClean="0"/>
              <a:t>Objetivo de la Clase: </a:t>
            </a:r>
            <a:r>
              <a:rPr lang="es-CL" dirty="0" smtClean="0"/>
              <a:t>Conocer y comprender la estructura, el objetivo y la importancia del PAE (proceso de atención de enfermería).</a:t>
            </a:r>
          </a:p>
          <a:p>
            <a:r>
              <a:rPr lang="es-CL" b="1" dirty="0" smtClean="0"/>
              <a:t>Clase N°6, Semana N°6, del 4 al 8 de Mayo de 2020</a:t>
            </a:r>
          </a:p>
          <a:p>
            <a:r>
              <a:rPr lang="es-CL" b="1" dirty="0" smtClean="0"/>
              <a:t>E-mail:</a:t>
            </a:r>
            <a:r>
              <a:rPr lang="es-CL" dirty="0" smtClean="0"/>
              <a:t> </a:t>
            </a:r>
            <a:r>
              <a:rPr lang="es-CL" dirty="0" smtClean="0">
                <a:hlinkClick r:id="rId4"/>
              </a:rPr>
              <a:t>eudocentemariapaz@gmail.com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6" name="5 Imagen" descr="Mensajes con emoticones | Vector Grat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506" y="250770"/>
            <a:ext cx="241808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97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12568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ES EL PAE?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19008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/>
              <a:t>Es una forma ordenada, lógica y sistemática de organizar y programar los cuidados de enfermería </a:t>
            </a:r>
            <a:r>
              <a:rPr lang="es-ES" sz="2800" dirty="0" smtClean="0"/>
              <a:t>para que el personal de salud los entregue de la mejor forma posible al paciente, según su necesidad individual.</a:t>
            </a:r>
            <a:endParaRPr lang="es-CL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164284689"/>
              </p:ext>
            </p:extLst>
          </p:nvPr>
        </p:nvGraphicFramePr>
        <p:xfrm>
          <a:off x="179512" y="4005064"/>
          <a:ext cx="88569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339752" y="3212976"/>
            <a:ext cx="51125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¿CUÁLES SON SUS OBJETIVOS?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51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400" dirty="0" smtClean="0"/>
              <a:t>Habilidades </a:t>
            </a:r>
            <a:r>
              <a:rPr lang="es-ES" sz="2400" u="sng" dirty="0" smtClean="0">
                <a:solidFill>
                  <a:srgbClr val="00B0F0"/>
                </a:solidFill>
              </a:rPr>
              <a:t>cognitivas o intelectuales</a:t>
            </a:r>
            <a:r>
              <a:rPr lang="es-ES" sz="2400" dirty="0" smtClean="0"/>
              <a:t>, tales como el análisis y resolución de problemas, pensamiento crítico y realizar juicios coherentes a las necesidades del cliente. </a:t>
            </a:r>
          </a:p>
          <a:p>
            <a:pPr marL="0" indent="0">
              <a:buNone/>
            </a:pPr>
            <a:r>
              <a:rPr lang="es-ES" sz="2400" dirty="0" smtClean="0"/>
              <a:t>Incluidas están las de </a:t>
            </a:r>
            <a:r>
              <a:rPr lang="es-ES" sz="2400" u="sng" dirty="0" smtClean="0">
                <a:solidFill>
                  <a:srgbClr val="00B0F0"/>
                </a:solidFill>
              </a:rPr>
              <a:t>identificar</a:t>
            </a:r>
            <a:r>
              <a:rPr lang="es-ES" sz="2400" dirty="0" smtClean="0"/>
              <a:t>, </a:t>
            </a:r>
            <a:r>
              <a:rPr lang="es-ES" sz="2400" u="sng" dirty="0" smtClean="0">
                <a:solidFill>
                  <a:srgbClr val="00B0F0"/>
                </a:solidFill>
              </a:rPr>
              <a:t>diferenciar</a:t>
            </a:r>
            <a:r>
              <a:rPr lang="es-ES" sz="2400" dirty="0" smtClean="0"/>
              <a:t> los </a:t>
            </a:r>
            <a:r>
              <a:rPr lang="es-ES" sz="2400" u="sng" dirty="0" smtClean="0">
                <a:solidFill>
                  <a:srgbClr val="00B0F0"/>
                </a:solidFill>
              </a:rPr>
              <a:t>problemas de salud actuales y potenciales</a:t>
            </a:r>
            <a:r>
              <a:rPr lang="es-ES" sz="2400" dirty="0" smtClean="0"/>
              <a:t> a través de la </a:t>
            </a:r>
            <a:r>
              <a:rPr lang="es-ES" sz="2400" dirty="0" smtClean="0">
                <a:solidFill>
                  <a:srgbClr val="FFC000"/>
                </a:solidFill>
              </a:rPr>
              <a:t>observación</a:t>
            </a:r>
            <a:r>
              <a:rPr lang="es-ES" sz="2400" dirty="0" smtClean="0"/>
              <a:t> y la </a:t>
            </a:r>
            <a:r>
              <a:rPr lang="es-ES" sz="2400" dirty="0" smtClean="0">
                <a:solidFill>
                  <a:srgbClr val="FFC000"/>
                </a:solidFill>
              </a:rPr>
              <a:t>toma de decisiones</a:t>
            </a:r>
            <a:r>
              <a:rPr lang="es-ES" sz="2400" dirty="0" smtClean="0"/>
              <a:t>, al sintetizar el conocimiento de enfermería previamente adquirido. </a:t>
            </a:r>
          </a:p>
          <a:p>
            <a:pPr marL="0" indent="0">
              <a:buNone/>
            </a:pPr>
            <a:r>
              <a:rPr lang="es-ES" sz="2400" b="1" u="sng" dirty="0" smtClean="0">
                <a:solidFill>
                  <a:srgbClr val="92D050"/>
                </a:solidFill>
              </a:rPr>
              <a:t>Pensamiento Crítico: </a:t>
            </a:r>
            <a:r>
              <a:rPr lang="es-ES" sz="2400" dirty="0" smtClean="0"/>
              <a:t>es un proceso de razonamiento reflexivo específico de la disciplina, que guía al profesional para resolver los problemas de los pacientes y tomar mejores decisiones.</a:t>
            </a:r>
          </a:p>
          <a:p>
            <a:pPr marL="0" indent="0">
              <a:buNone/>
            </a:pPr>
            <a:r>
              <a:rPr lang="es-ES" sz="2400" u="sng" dirty="0" smtClean="0">
                <a:solidFill>
                  <a:srgbClr val="00B0F0"/>
                </a:solidFill>
              </a:rPr>
              <a:t>Habilidades Interpersonales: </a:t>
            </a:r>
            <a:r>
              <a:rPr lang="es-ES" sz="2400" dirty="0" smtClean="0"/>
              <a:t>comunicación terapéutica, escucha activa, desarrollo de confianza para una buena comunicación con el paciente, etc.</a:t>
            </a:r>
          </a:p>
          <a:p>
            <a:pPr marL="0" indent="0">
              <a:buNone/>
            </a:pPr>
            <a:r>
              <a:rPr lang="es-ES" sz="2400" u="sng" dirty="0" smtClean="0">
                <a:solidFill>
                  <a:srgbClr val="00B0F0"/>
                </a:solidFill>
              </a:rPr>
              <a:t>Habilidades Técnicas: </a:t>
            </a:r>
            <a:r>
              <a:rPr lang="es-ES" sz="2400" dirty="0" smtClean="0"/>
              <a:t>todo el conocimiento específico de salud y enfermedad para tomar a cargo la vida de otra persona.</a:t>
            </a:r>
          </a:p>
          <a:p>
            <a:endParaRPr lang="es-CL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¿QUÉ HABILIDADES DEBEMOS DESARROLLAR PARA APLICARLO O DISEÑARLO?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8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5112568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ETAPAS DEL PAE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73321"/>
              </p:ext>
            </p:extLst>
          </p:nvPr>
        </p:nvGraphicFramePr>
        <p:xfrm>
          <a:off x="0" y="761055"/>
          <a:ext cx="9144000" cy="6063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iapositiva" r:id="rId3" imgW="4570603" imgH="3427427" progId="PowerPoint.Slide.12">
                  <p:embed/>
                </p:oleObj>
              </mc:Choice>
              <mc:Fallback>
                <p:oleObj name="Diapositiva" r:id="rId3" imgW="4570603" imgH="3427427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1055"/>
                        <a:ext cx="9144000" cy="6063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1835696" y="1628800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988096" y="2708920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835696" y="3933056"/>
            <a:ext cx="15121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123728" y="5013176"/>
            <a:ext cx="10885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177124" y="6381328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18 Heptágono"/>
          <p:cNvSpPr/>
          <p:nvPr/>
        </p:nvSpPr>
        <p:spPr>
          <a:xfrm>
            <a:off x="899592" y="1196752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</a:t>
            </a:r>
            <a:endParaRPr lang="es-CL" dirty="0"/>
          </a:p>
        </p:txBody>
      </p:sp>
      <p:sp>
        <p:nvSpPr>
          <p:cNvPr id="20" name="19 Heptágono"/>
          <p:cNvSpPr/>
          <p:nvPr/>
        </p:nvSpPr>
        <p:spPr>
          <a:xfrm>
            <a:off x="719572" y="2348880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21" name="20 Heptágono"/>
          <p:cNvSpPr/>
          <p:nvPr/>
        </p:nvSpPr>
        <p:spPr>
          <a:xfrm>
            <a:off x="539552" y="3573016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22" name="21 Heptágono"/>
          <p:cNvSpPr/>
          <p:nvPr/>
        </p:nvSpPr>
        <p:spPr>
          <a:xfrm>
            <a:off x="359532" y="4619391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4</a:t>
            </a:r>
          </a:p>
        </p:txBody>
      </p:sp>
      <p:sp>
        <p:nvSpPr>
          <p:cNvPr id="23" name="22 Heptágono"/>
          <p:cNvSpPr/>
          <p:nvPr/>
        </p:nvSpPr>
        <p:spPr>
          <a:xfrm>
            <a:off x="1009297" y="6201308"/>
            <a:ext cx="360040" cy="3600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828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79712" y="116632"/>
            <a:ext cx="5112568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1: VALORACIÓN</a:t>
            </a:r>
            <a:endParaRPr lang="es-C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1196" y="908720"/>
            <a:ext cx="8471284" cy="19008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800" dirty="0" smtClean="0"/>
              <a:t>Es la recolección sistemática y organizada de la información del paciente. Tanto de sus datos personales (anamnesis), cómo de la exploración física general y segmentaria de su cuerpo (los hallazgos, características físicas normales o anormales que encontramos ).</a:t>
            </a:r>
            <a:endParaRPr lang="es-CL" sz="28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196" y="3212976"/>
            <a:ext cx="8471284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Este proceso de valoración implica 4 actividades relacionadas:</a:t>
            </a:r>
            <a:endParaRPr lang="es-E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812522" y="3933056"/>
            <a:ext cx="5688632" cy="26642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000" b="1" dirty="0" smtClean="0"/>
              <a:t>I.-Obtención de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II.-Organización de los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III.-Validación de los datos</a:t>
            </a:r>
          </a:p>
          <a:p>
            <a:pPr marL="0" indent="0" algn="ctr">
              <a:buNone/>
            </a:pP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IV.-Registro de los datos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1490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Complemento de la Clase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Para ayudar la comprensión de este nuevo contenido, los invito a observar el siguiente video con la ayuda de </a:t>
            </a:r>
            <a:r>
              <a:rPr lang="es-CL" dirty="0" err="1" smtClean="0"/>
              <a:t>Youtube</a:t>
            </a:r>
            <a:r>
              <a:rPr lang="es-CL" dirty="0" smtClean="0"/>
              <a:t>, hasta el minuto 15, donde explican paso a paso la importancia de la obtención de los datos y la forma en que se valora a un paciente. (debe copiar y pegar el link en la barra de inicio de su navegador)</a:t>
            </a:r>
          </a:p>
          <a:p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854759" y="5416137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 smtClean="0">
                <a:hlinkClick r:id="rId2"/>
              </a:rPr>
              <a:t>https://www.youtube.com/watch?v=Anr38Rde7P8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0631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404664"/>
            <a:ext cx="822960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ACTIVIDAD FORMATIVA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Responda brevemente las siguientes preguntas:</a:t>
            </a:r>
          </a:p>
          <a:p>
            <a:r>
              <a:rPr lang="es-CL" dirty="0" smtClean="0"/>
              <a:t>1. ¿Ud. cree que es importante la planificación de los cuidados de un paciente? ¿Por qué?</a:t>
            </a:r>
          </a:p>
          <a:p>
            <a:r>
              <a:rPr lang="es-CL" dirty="0" smtClean="0"/>
              <a:t>2. Investigue, ¿Quién es el profesional encargado de realizar el PAE?</a:t>
            </a:r>
          </a:p>
          <a:p>
            <a:r>
              <a:rPr lang="es-CL" dirty="0" smtClean="0"/>
              <a:t>3. Nombre las etapas del PAE.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5949280"/>
            <a:ext cx="864096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Recordar enviar en formato WORD o fotografía de buena calidad del cuaderno la actividad desarrollada, con SU NOMBRE, CURSO Y RAMO a: </a:t>
            </a:r>
            <a:r>
              <a:rPr lang="es-CL" dirty="0" smtClean="0">
                <a:hlinkClick r:id="rId2"/>
              </a:rPr>
              <a:t>eudocentemariapaz@gmail.com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3260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593</Words>
  <Application>Microsoft Office PowerPoint</Application>
  <PresentationFormat>Presentación en pantalla (4:3)</PresentationFormat>
  <Paragraphs>46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Tema de Office</vt:lpstr>
      <vt:lpstr>Diapositiva</vt:lpstr>
      <vt:lpstr>PAE: Proceso de Atención de Enfermería</vt:lpstr>
      <vt:lpstr>¿QUÉ ES EL PAE?</vt:lpstr>
      <vt:lpstr>¿QUÉ HABILIDADES DEBEMOS DESARROLLAR PARA APLICARLO O DISEÑARLO?</vt:lpstr>
      <vt:lpstr>ETAPAS DEL PAE</vt:lpstr>
      <vt:lpstr>Presentación de PowerPoint</vt:lpstr>
      <vt:lpstr>Complemento de la Clase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PAE: Proceso de Atención de Enfermería</dc:title>
  <dc:creator>María Paz González</dc:creator>
  <cp:lastModifiedBy>PIE</cp:lastModifiedBy>
  <cp:revision>12</cp:revision>
  <dcterms:created xsi:type="dcterms:W3CDTF">2020-04-30T14:05:21Z</dcterms:created>
  <dcterms:modified xsi:type="dcterms:W3CDTF">2020-05-05T21:10:14Z</dcterms:modified>
</cp:coreProperties>
</file>