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1" r:id="rId5"/>
    <p:sldId id="260" r:id="rId6"/>
    <p:sldId id="262" r:id="rId7"/>
    <p:sldId id="263" r:id="rId8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31" autoAdjust="0"/>
    <p:restoredTop sz="94660"/>
  </p:normalViewPr>
  <p:slideViewPr>
    <p:cSldViewPr>
      <p:cViewPr varScale="1">
        <p:scale>
          <a:sx n="68" d="100"/>
          <a:sy n="68" d="100"/>
        </p:scale>
        <p:origin x="147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60B17-73BF-4F80-8989-6AE72DA0CCD7}" type="datetimeFigureOut">
              <a:rPr lang="es-CL" smtClean="0"/>
              <a:pPr/>
              <a:t>04-09-2020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BFCF4-CA10-4390-BE45-14E50E6237EE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60B17-73BF-4F80-8989-6AE72DA0CCD7}" type="datetimeFigureOut">
              <a:rPr lang="es-CL" smtClean="0"/>
              <a:pPr/>
              <a:t>04-09-2020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BFCF4-CA10-4390-BE45-14E50E6237EE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60B17-73BF-4F80-8989-6AE72DA0CCD7}" type="datetimeFigureOut">
              <a:rPr lang="es-CL" smtClean="0"/>
              <a:pPr/>
              <a:t>04-09-2020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BFCF4-CA10-4390-BE45-14E50E6237EE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60B17-73BF-4F80-8989-6AE72DA0CCD7}" type="datetimeFigureOut">
              <a:rPr lang="es-CL" smtClean="0"/>
              <a:pPr/>
              <a:t>04-09-2020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BFCF4-CA10-4390-BE45-14E50E6237EE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60B17-73BF-4F80-8989-6AE72DA0CCD7}" type="datetimeFigureOut">
              <a:rPr lang="es-CL" smtClean="0"/>
              <a:pPr/>
              <a:t>04-09-2020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BFCF4-CA10-4390-BE45-14E50E6237EE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60B17-73BF-4F80-8989-6AE72DA0CCD7}" type="datetimeFigureOut">
              <a:rPr lang="es-CL" smtClean="0"/>
              <a:pPr/>
              <a:t>04-09-2020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BFCF4-CA10-4390-BE45-14E50E6237EE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60B17-73BF-4F80-8989-6AE72DA0CCD7}" type="datetimeFigureOut">
              <a:rPr lang="es-CL" smtClean="0"/>
              <a:pPr/>
              <a:t>04-09-2020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BFCF4-CA10-4390-BE45-14E50E6237EE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60B17-73BF-4F80-8989-6AE72DA0CCD7}" type="datetimeFigureOut">
              <a:rPr lang="es-CL" smtClean="0"/>
              <a:pPr/>
              <a:t>04-09-2020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BFCF4-CA10-4390-BE45-14E50E6237EE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60B17-73BF-4F80-8989-6AE72DA0CCD7}" type="datetimeFigureOut">
              <a:rPr lang="es-CL" smtClean="0"/>
              <a:pPr/>
              <a:t>04-09-2020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BFCF4-CA10-4390-BE45-14E50E6237EE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60B17-73BF-4F80-8989-6AE72DA0CCD7}" type="datetimeFigureOut">
              <a:rPr lang="es-CL" smtClean="0"/>
              <a:pPr/>
              <a:t>04-09-2020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BFCF4-CA10-4390-BE45-14E50E6237EE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60B17-73BF-4F80-8989-6AE72DA0CCD7}" type="datetimeFigureOut">
              <a:rPr lang="es-CL" smtClean="0"/>
              <a:pPr/>
              <a:t>04-09-2020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BFCF4-CA10-4390-BE45-14E50E6237EE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060B17-73BF-4F80-8989-6AE72DA0CCD7}" type="datetimeFigureOut">
              <a:rPr lang="es-CL" smtClean="0"/>
              <a:pPr/>
              <a:t>04-09-2020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7BFCF4-CA10-4390-BE45-14E50E6237EE}" type="slidenum">
              <a:rPr lang="es-CL" smtClean="0"/>
              <a:pPr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0" y="2214554"/>
            <a:ext cx="3286116" cy="4286280"/>
          </a:xfrm>
        </p:spPr>
        <p:txBody>
          <a:bodyPr>
            <a:normAutofit fontScale="77500" lnSpcReduction="20000"/>
          </a:bodyPr>
          <a:lstStyle/>
          <a:p>
            <a:r>
              <a:rPr lang="es-CL" b="1" dirty="0">
                <a:solidFill>
                  <a:schemeClr val="tx2"/>
                </a:solidFill>
                <a:latin typeface="Algerian" pitchFamily="82" charset="0"/>
              </a:rPr>
              <a:t>OA3: </a:t>
            </a:r>
            <a:r>
              <a:rPr lang="es-ES_tradnl" dirty="0"/>
              <a:t>Aplicar estrategias de promoción de la salud, prevención de enfermedades, hábitos de alimentación saludables para fomentar una vida adecuada para la familia y comunidad de acuerdo a modelos definidos por las políticas de salud.</a:t>
            </a:r>
          </a:p>
          <a:p>
            <a:r>
              <a:rPr lang="es-ES_tradnl" b="1" dirty="0">
                <a:solidFill>
                  <a:schemeClr val="tx2"/>
                </a:solidFill>
                <a:latin typeface="Algerian" pitchFamily="82" charset="0"/>
              </a:rPr>
              <a:t>OBJETIVO DE LA CLASE:</a:t>
            </a:r>
          </a:p>
          <a:p>
            <a:r>
              <a:rPr lang="es-CL" dirty="0"/>
              <a:t>Conocer y prevenir la morbilidad, discapacidad y muertes a enfermedades inmunoprevenibles por vacunas , a lo largo de todo el ciclo vital</a:t>
            </a:r>
            <a:r>
              <a:rPr lang="es-ES_tradnl" b="1" dirty="0">
                <a:solidFill>
                  <a:schemeClr val="tx2"/>
                </a:solidFill>
              </a:rPr>
              <a:t> .</a:t>
            </a:r>
          </a:p>
          <a:p>
            <a:endParaRPr lang="es-ES_tradnl" b="1" dirty="0">
              <a:solidFill>
                <a:schemeClr val="tx2"/>
              </a:solidFill>
            </a:endParaRPr>
          </a:p>
          <a:p>
            <a:endParaRPr lang="es-CL" dirty="0"/>
          </a:p>
        </p:txBody>
      </p:sp>
      <p:sp>
        <p:nvSpPr>
          <p:cNvPr id="7" name="6 Marcador de texto"/>
          <p:cNvSpPr>
            <a:spLocks noGrp="1"/>
          </p:cNvSpPr>
          <p:nvPr>
            <p:ph type="body" sz="quarter" idx="3"/>
          </p:nvPr>
        </p:nvSpPr>
        <p:spPr>
          <a:xfrm>
            <a:off x="228600" y="1572636"/>
            <a:ext cx="8686800" cy="563340"/>
          </a:xfrm>
        </p:spPr>
        <p:txBody>
          <a:bodyPr>
            <a:noAutofit/>
          </a:bodyPr>
          <a:lstStyle/>
          <a:p>
            <a:pPr algn="ctr"/>
            <a:r>
              <a:rPr lang="es-CL" sz="4000" dirty="0" err="1">
                <a:solidFill>
                  <a:schemeClr val="tx2"/>
                </a:solidFill>
                <a:latin typeface="Algerian" pitchFamily="82" charset="0"/>
              </a:rPr>
              <a:t>PROMOCIóN</a:t>
            </a:r>
            <a:r>
              <a:rPr lang="es-CL" sz="4000" dirty="0">
                <a:solidFill>
                  <a:schemeClr val="tx2"/>
                </a:solidFill>
                <a:latin typeface="Algerian" pitchFamily="82" charset="0"/>
              </a:rPr>
              <a:t> DE LA SALUD </a:t>
            </a:r>
          </a:p>
        </p:txBody>
      </p:sp>
      <p:sp>
        <p:nvSpPr>
          <p:cNvPr id="8" name="7 Marcador de contenido"/>
          <p:cNvSpPr>
            <a:spLocks noGrp="1"/>
          </p:cNvSpPr>
          <p:nvPr>
            <p:ph sz="quarter" idx="4"/>
          </p:nvPr>
        </p:nvSpPr>
        <p:spPr>
          <a:xfrm>
            <a:off x="3428992" y="2174874"/>
            <a:ext cx="5715007" cy="4325959"/>
          </a:xfrm>
        </p:spPr>
        <p:txBody>
          <a:bodyPr/>
          <a:lstStyle/>
          <a:p>
            <a:pPr algn="ctr">
              <a:buNone/>
            </a:pPr>
            <a:r>
              <a:rPr lang="es-CL" sz="2800" u="sng" dirty="0">
                <a:solidFill>
                  <a:schemeClr val="tx2"/>
                </a:solidFill>
                <a:latin typeface="Algerian" pitchFamily="82" charset="0"/>
              </a:rPr>
              <a:t>PROGRAMA NACIONAL DE VACUNAS (PNI</a:t>
            </a:r>
            <a:r>
              <a:rPr lang="es-CL" sz="2800" u="sng" dirty="0"/>
              <a:t>)</a:t>
            </a:r>
          </a:p>
          <a:p>
            <a:pPr algn="ctr">
              <a:buNone/>
            </a:pPr>
            <a:r>
              <a:rPr lang="es-CL" sz="2000" b="1" dirty="0">
                <a:solidFill>
                  <a:schemeClr val="accent1"/>
                </a:solidFill>
              </a:rPr>
              <a:t>PROFESORA: DORA RODRIGUEZ</a:t>
            </a:r>
          </a:p>
          <a:p>
            <a:pPr algn="ctr">
              <a:buNone/>
            </a:pPr>
            <a:r>
              <a:rPr lang="es-CL" sz="2000" b="1" dirty="0">
                <a:solidFill>
                  <a:schemeClr val="accent1"/>
                </a:solidFill>
              </a:rPr>
              <a:t>(SEMANA DEL 7 AL 11 DE SEPTIEMBRE)</a:t>
            </a:r>
          </a:p>
          <a:p>
            <a:pPr algn="ctr">
              <a:buNone/>
            </a:pPr>
            <a:endParaRPr lang="es-CL" dirty="0"/>
          </a:p>
          <a:p>
            <a:pPr algn="ctr">
              <a:buNone/>
            </a:pPr>
            <a:endParaRPr lang="es-CL" dirty="0"/>
          </a:p>
        </p:txBody>
      </p:sp>
      <p:pic>
        <p:nvPicPr>
          <p:cNvPr id="2050" name="Picture 2" descr="D:\Usuario\Downloads\AGOSTO-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1533739"/>
          </a:xfrm>
          <a:prstGeom prst="rect">
            <a:avLst/>
          </a:prstGeom>
          <a:noFill/>
        </p:spPr>
      </p:pic>
      <p:pic>
        <p:nvPicPr>
          <p:cNvPr id="10" name="Picture 2" descr="D:\Usuario\Pictures\descarga (4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43372" y="4429132"/>
            <a:ext cx="4214842" cy="24288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b="1" dirty="0">
                <a:solidFill>
                  <a:schemeClr val="accent1"/>
                </a:solidFill>
                <a:latin typeface="Algerian" pitchFamily="82" charset="0"/>
              </a:rPr>
              <a:t>OBJETIVO DEL PROGRAMA NACIONAL DE VACUNA  PNI</a:t>
            </a:r>
            <a:endParaRPr lang="es-CL" dirty="0">
              <a:latin typeface="Algerian" pitchFamily="82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Conocer y prevenir la morbilidad, discapacidad y muertes a enfermedades inmunoprevenibles por vacunas , a lo largo de todo el ciclo vital. </a:t>
            </a:r>
          </a:p>
          <a:p>
            <a:endParaRPr lang="es-CL" dirty="0"/>
          </a:p>
          <a:p>
            <a:r>
              <a:rPr lang="es-CL" dirty="0"/>
              <a:t> Mantener los niveles de protección adecuadas en la población Chilena 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0"/>
            <a:ext cx="6715140" cy="6858000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80000"/>
              </a:lnSpc>
              <a:buNone/>
              <a:defRPr/>
            </a:pPr>
            <a:r>
              <a:rPr lang="es-ES_tradnl" sz="3100" b="1" dirty="0">
                <a:solidFill>
                  <a:schemeClr val="tx2"/>
                </a:solidFill>
                <a:ea typeface="ヒラギノ角ゴ Pro W3"/>
                <a:cs typeface="Verdana" pitchFamily="34" charset="0"/>
              </a:rPr>
              <a:t>¿Qué es el Plan Nacional de Inmunizaciones (PNI)?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es-ES_tradnl" dirty="0">
                <a:solidFill>
                  <a:schemeClr val="accent1"/>
                </a:solidFill>
                <a:ea typeface="ヒラギノ角ゴ Pro W3"/>
                <a:cs typeface="Verdana" pitchFamily="34" charset="0"/>
              </a:rPr>
              <a:t>	Es un Programa que utiliza un bien público, (vacunas), para prevenir morbilidad, discapacidad y muertes secundarias a enfermedades infecciosas, importantes para la salud de la población.</a:t>
            </a:r>
          </a:p>
          <a:p>
            <a:pPr>
              <a:lnSpc>
                <a:spcPct val="80000"/>
              </a:lnSpc>
              <a:buNone/>
              <a:defRPr/>
            </a:pPr>
            <a:endParaRPr lang="es-ES_tradnl" dirty="0">
              <a:solidFill>
                <a:schemeClr val="accent1"/>
              </a:solidFill>
              <a:ea typeface="ヒラギノ角ゴ Pro W3"/>
              <a:cs typeface="Verdana" pitchFamily="34" charset="0"/>
            </a:endParaRPr>
          </a:p>
          <a:p>
            <a:pPr>
              <a:lnSpc>
                <a:spcPct val="80000"/>
              </a:lnSpc>
              <a:buNone/>
              <a:defRPr/>
            </a:pPr>
            <a:r>
              <a:rPr lang="es-ES_tradnl" b="1" dirty="0">
                <a:solidFill>
                  <a:schemeClr val="accent1"/>
                </a:solidFill>
              </a:rPr>
              <a:t>Breve historia ¿Hace cuanto que tenemos vacunas?</a:t>
            </a:r>
          </a:p>
          <a:p>
            <a:pPr>
              <a:lnSpc>
                <a:spcPct val="80000"/>
              </a:lnSpc>
              <a:buNone/>
              <a:defRPr/>
            </a:pPr>
            <a:endParaRPr lang="es-ES_tradnl" dirty="0">
              <a:solidFill>
                <a:schemeClr val="accent1"/>
              </a:solidFill>
              <a:ea typeface="ヒラギノ角ゴ Pro W3"/>
              <a:cs typeface="Verdana" pitchFamily="34" charset="0"/>
            </a:endParaRPr>
          </a:p>
          <a:p>
            <a:pPr>
              <a:buClr>
                <a:srgbClr val="FF8000"/>
              </a:buClr>
              <a:buSzPct val="70000"/>
              <a:buFont typeface="Zapf Dingbats" pitchFamily="116" charset="2"/>
              <a:buChar char=""/>
              <a:defRPr/>
            </a:pPr>
            <a:r>
              <a:rPr lang="es-CL" b="1" dirty="0">
                <a:solidFill>
                  <a:schemeClr val="accent1"/>
                </a:solidFill>
              </a:rPr>
              <a:t>1805</a:t>
            </a:r>
            <a:r>
              <a:rPr lang="es-CL" dirty="0">
                <a:solidFill>
                  <a:schemeClr val="accent1"/>
                </a:solidFill>
              </a:rPr>
              <a:t> El Cabildo Metropolitano de Santiago crea la primera junta de vacunación</a:t>
            </a:r>
          </a:p>
          <a:p>
            <a:pPr>
              <a:buClr>
                <a:srgbClr val="FF8000"/>
              </a:buClr>
              <a:buSzPct val="70000"/>
              <a:buFont typeface="Zapf Dingbats" pitchFamily="116" charset="2"/>
              <a:buChar char=""/>
              <a:defRPr/>
            </a:pPr>
            <a:r>
              <a:rPr lang="es-ES_tradnl" b="1" dirty="0">
                <a:solidFill>
                  <a:schemeClr val="accent1"/>
                </a:solidFill>
              </a:rPr>
              <a:t>1890</a:t>
            </a:r>
            <a:r>
              <a:rPr lang="es-ES_tradnl" dirty="0">
                <a:solidFill>
                  <a:schemeClr val="accent1"/>
                </a:solidFill>
              </a:rPr>
              <a:t> Comienza en nuestro país la vacuna contra la Viruela. </a:t>
            </a:r>
          </a:p>
          <a:p>
            <a:pPr>
              <a:buClr>
                <a:srgbClr val="FF8000"/>
              </a:buClr>
              <a:buSzPct val="70000"/>
              <a:buFont typeface="Zapf Dingbats" pitchFamily="116" charset="2"/>
              <a:buChar char=""/>
              <a:defRPr/>
            </a:pPr>
            <a:r>
              <a:rPr lang="es-ES_tradnl" b="1" dirty="0">
                <a:solidFill>
                  <a:schemeClr val="accent1"/>
                </a:solidFill>
              </a:rPr>
              <a:t>1959</a:t>
            </a:r>
            <a:r>
              <a:rPr lang="es-ES_tradnl" dirty="0">
                <a:solidFill>
                  <a:schemeClr val="accent1"/>
                </a:solidFill>
              </a:rPr>
              <a:t> </a:t>
            </a:r>
            <a:r>
              <a:rPr lang="es-ES_tradnl" dirty="0">
                <a:solidFill>
                  <a:schemeClr val="accent1"/>
                </a:solidFill>
                <a:ea typeface="MS PGothic" pitchFamily="34" charset="-128"/>
              </a:rPr>
              <a:t>Chile erradicó la viruela 21 años antes que el resto de los países del mundo (1980).</a:t>
            </a:r>
          </a:p>
          <a:p>
            <a:pPr>
              <a:buClr>
                <a:srgbClr val="FF8000"/>
              </a:buClr>
              <a:buSzPct val="70000"/>
              <a:buFont typeface="Zapf Dingbats" pitchFamily="116" charset="2"/>
              <a:buChar char=""/>
              <a:defRPr/>
            </a:pPr>
            <a:r>
              <a:rPr lang="es-ES_tradnl" b="1" dirty="0">
                <a:solidFill>
                  <a:schemeClr val="accent1"/>
                </a:solidFill>
              </a:rPr>
              <a:t>1975 </a:t>
            </a:r>
            <a:r>
              <a:rPr lang="es-ES_tradnl" dirty="0">
                <a:solidFill>
                  <a:schemeClr val="accent1"/>
                </a:solidFill>
              </a:rPr>
              <a:t>Se inició formalmente el PAI</a:t>
            </a:r>
            <a:endParaRPr lang="es-CL" dirty="0">
              <a:solidFill>
                <a:schemeClr val="accent1"/>
              </a:solidFill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5140" y="785794"/>
            <a:ext cx="2428860" cy="50583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AutoShape 3"/>
          <p:cNvSpPr>
            <a:spLocks noChangeArrowheads="1"/>
          </p:cNvSpPr>
          <p:nvPr/>
        </p:nvSpPr>
        <p:spPr bwMode="auto">
          <a:xfrm>
            <a:off x="3545682" y="3068640"/>
            <a:ext cx="2160985" cy="2160587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5400 w 21600"/>
              <a:gd name="T13" fmla="*/ 5400 h 21600"/>
              <a:gd name="T14" fmla="*/ 162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5400" y="5400"/>
                </a:moveTo>
                <a:lnTo>
                  <a:pt x="9450" y="5400"/>
                </a:lnTo>
                <a:lnTo>
                  <a:pt x="9450" y="2700"/>
                </a:lnTo>
                <a:lnTo>
                  <a:pt x="8100" y="2700"/>
                </a:lnTo>
                <a:lnTo>
                  <a:pt x="10800" y="0"/>
                </a:lnTo>
                <a:lnTo>
                  <a:pt x="13500" y="2700"/>
                </a:lnTo>
                <a:lnTo>
                  <a:pt x="12150" y="2700"/>
                </a:lnTo>
                <a:lnTo>
                  <a:pt x="12150" y="5400"/>
                </a:lnTo>
                <a:lnTo>
                  <a:pt x="16200" y="5400"/>
                </a:lnTo>
                <a:lnTo>
                  <a:pt x="16200" y="9450"/>
                </a:lnTo>
                <a:lnTo>
                  <a:pt x="18900" y="9450"/>
                </a:lnTo>
                <a:lnTo>
                  <a:pt x="18900" y="8100"/>
                </a:lnTo>
                <a:lnTo>
                  <a:pt x="21600" y="10800"/>
                </a:lnTo>
                <a:lnTo>
                  <a:pt x="18900" y="13500"/>
                </a:lnTo>
                <a:lnTo>
                  <a:pt x="18900" y="12150"/>
                </a:lnTo>
                <a:lnTo>
                  <a:pt x="16200" y="12150"/>
                </a:lnTo>
                <a:lnTo>
                  <a:pt x="16200" y="16200"/>
                </a:lnTo>
                <a:lnTo>
                  <a:pt x="12150" y="16200"/>
                </a:lnTo>
                <a:lnTo>
                  <a:pt x="12150" y="18900"/>
                </a:lnTo>
                <a:lnTo>
                  <a:pt x="13500" y="18900"/>
                </a:lnTo>
                <a:lnTo>
                  <a:pt x="10800" y="21600"/>
                </a:lnTo>
                <a:lnTo>
                  <a:pt x="8100" y="18900"/>
                </a:lnTo>
                <a:lnTo>
                  <a:pt x="9450" y="18900"/>
                </a:lnTo>
                <a:lnTo>
                  <a:pt x="9450" y="16200"/>
                </a:lnTo>
                <a:lnTo>
                  <a:pt x="5400" y="16200"/>
                </a:lnTo>
                <a:lnTo>
                  <a:pt x="5400" y="12150"/>
                </a:lnTo>
                <a:lnTo>
                  <a:pt x="2700" y="12150"/>
                </a:lnTo>
                <a:lnTo>
                  <a:pt x="2700" y="13500"/>
                </a:lnTo>
                <a:lnTo>
                  <a:pt x="0" y="10800"/>
                </a:lnTo>
                <a:lnTo>
                  <a:pt x="2700" y="8100"/>
                </a:lnTo>
                <a:lnTo>
                  <a:pt x="2700" y="9450"/>
                </a:lnTo>
                <a:lnTo>
                  <a:pt x="5400" y="9450"/>
                </a:lnTo>
                <a:lnTo>
                  <a:pt x="5400" y="5400"/>
                </a:lnTo>
                <a:close/>
              </a:path>
            </a:pathLst>
          </a:custGeom>
          <a:solidFill>
            <a:srgbClr val="CCFFFF"/>
          </a:solidFill>
          <a:ln w="19050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ES_tradnl" altLang="es-CL" sz="2000" b="1" dirty="0">
                <a:solidFill>
                  <a:srgbClr val="1F497D"/>
                </a:solidFill>
                <a:ea typeface="MS PGothic" panose="020B0600070205080204" pitchFamily="34" charset="-128"/>
              </a:rPr>
              <a:t>Inmunidad</a:t>
            </a:r>
            <a:endParaRPr lang="es-CL" altLang="es-CL" sz="2000" b="1" dirty="0">
              <a:solidFill>
                <a:srgbClr val="1F497D"/>
              </a:solidFill>
              <a:ea typeface="MS PGothic" panose="020B0600070205080204" pitchFamily="34" charset="-128"/>
            </a:endParaRPr>
          </a:p>
        </p:txBody>
      </p:sp>
      <p:sp>
        <p:nvSpPr>
          <p:cNvPr id="36867" name="AutoShape 4"/>
          <p:cNvSpPr>
            <a:spLocks noChangeArrowheads="1"/>
          </p:cNvSpPr>
          <p:nvPr/>
        </p:nvSpPr>
        <p:spPr bwMode="auto">
          <a:xfrm>
            <a:off x="3654030" y="2420938"/>
            <a:ext cx="1944290" cy="576262"/>
          </a:xfrm>
          <a:prstGeom prst="roundRect">
            <a:avLst>
              <a:gd name="adj" fmla="val 16667"/>
            </a:avLst>
          </a:prstGeom>
          <a:solidFill>
            <a:srgbClr val="00CCFF"/>
          </a:solidFill>
          <a:ln w="9525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ES_tradnl" altLang="es-CL" sz="2000" b="1" dirty="0">
                <a:solidFill>
                  <a:srgbClr val="1F497D"/>
                </a:solidFill>
                <a:ea typeface="MS PGothic" panose="020B0600070205080204" pitchFamily="34" charset="-128"/>
              </a:rPr>
              <a:t>Activa Natural</a:t>
            </a:r>
            <a:endParaRPr lang="es-CL" altLang="es-CL" sz="2000" b="1" dirty="0">
              <a:solidFill>
                <a:srgbClr val="1F497D"/>
              </a:solidFill>
              <a:ea typeface="MS PGothic" panose="020B0600070205080204" pitchFamily="34" charset="-128"/>
            </a:endParaRPr>
          </a:p>
        </p:txBody>
      </p:sp>
      <p:sp>
        <p:nvSpPr>
          <p:cNvPr id="36868" name="AutoShape 5"/>
          <p:cNvSpPr>
            <a:spLocks noChangeArrowheads="1"/>
          </p:cNvSpPr>
          <p:nvPr/>
        </p:nvSpPr>
        <p:spPr bwMode="auto">
          <a:xfrm>
            <a:off x="3545681" y="5300665"/>
            <a:ext cx="2052638" cy="649287"/>
          </a:xfrm>
          <a:prstGeom prst="roundRect">
            <a:avLst>
              <a:gd name="adj" fmla="val 16667"/>
            </a:avLst>
          </a:prstGeom>
          <a:solidFill>
            <a:srgbClr val="00CCFF"/>
          </a:solidFill>
          <a:ln w="9525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ES_tradnl" altLang="es-CL" sz="2000" b="1" dirty="0">
                <a:solidFill>
                  <a:srgbClr val="1F497D"/>
                </a:solidFill>
                <a:ea typeface="MS PGothic" panose="020B0600070205080204" pitchFamily="34" charset="-128"/>
              </a:rPr>
              <a:t>Activa Artificial</a:t>
            </a:r>
            <a:endParaRPr lang="es-CL" altLang="es-CL" sz="2000" b="1" dirty="0">
              <a:solidFill>
                <a:srgbClr val="1F497D"/>
              </a:solidFill>
              <a:ea typeface="MS PGothic" panose="020B0600070205080204" pitchFamily="34" charset="-128"/>
            </a:endParaRPr>
          </a:p>
        </p:txBody>
      </p:sp>
      <p:sp>
        <p:nvSpPr>
          <p:cNvPr id="36869" name="AutoShape 6"/>
          <p:cNvSpPr>
            <a:spLocks noChangeArrowheads="1"/>
          </p:cNvSpPr>
          <p:nvPr/>
        </p:nvSpPr>
        <p:spPr bwMode="auto">
          <a:xfrm>
            <a:off x="5760244" y="3860802"/>
            <a:ext cx="1781175" cy="576263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ES_tradnl" altLang="es-CL" sz="2000" b="1" dirty="0">
                <a:solidFill>
                  <a:srgbClr val="1F497D"/>
                </a:solidFill>
                <a:ea typeface="MS PGothic" panose="020B0600070205080204" pitchFamily="34" charset="-128"/>
              </a:rPr>
              <a:t>Pasiva Artificial</a:t>
            </a:r>
            <a:endParaRPr lang="es-CL" altLang="es-CL" sz="2000" b="1" dirty="0">
              <a:solidFill>
                <a:srgbClr val="1F497D"/>
              </a:solidFill>
              <a:ea typeface="MS PGothic" panose="020B0600070205080204" pitchFamily="34" charset="-128"/>
            </a:endParaRPr>
          </a:p>
        </p:txBody>
      </p:sp>
      <p:sp>
        <p:nvSpPr>
          <p:cNvPr id="36870" name="AutoShape 7"/>
          <p:cNvSpPr>
            <a:spLocks noChangeArrowheads="1"/>
          </p:cNvSpPr>
          <p:nvPr/>
        </p:nvSpPr>
        <p:spPr bwMode="auto">
          <a:xfrm>
            <a:off x="1871663" y="3860802"/>
            <a:ext cx="1620441" cy="576263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ES_tradnl" altLang="es-CL" sz="2000" b="1" dirty="0">
                <a:solidFill>
                  <a:srgbClr val="1F497D"/>
                </a:solidFill>
                <a:ea typeface="MS PGothic" panose="020B0600070205080204" pitchFamily="34" charset="-128"/>
              </a:rPr>
              <a:t>Pasiva Natural</a:t>
            </a:r>
            <a:endParaRPr lang="es-CL" altLang="es-CL" sz="2000" b="1" dirty="0">
              <a:solidFill>
                <a:srgbClr val="1F497D"/>
              </a:solidFill>
              <a:ea typeface="MS PGothic" panose="020B0600070205080204" pitchFamily="34" charset="-128"/>
            </a:endParaRPr>
          </a:p>
        </p:txBody>
      </p:sp>
      <p:sp>
        <p:nvSpPr>
          <p:cNvPr id="36871" name="Text Box 8"/>
          <p:cNvSpPr txBox="1">
            <a:spLocks noChangeArrowheads="1"/>
          </p:cNvSpPr>
          <p:nvPr/>
        </p:nvSpPr>
        <p:spPr bwMode="auto">
          <a:xfrm>
            <a:off x="3500430" y="1714488"/>
            <a:ext cx="2160985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ES_tradnl" altLang="es-CL" sz="2000" dirty="0">
                <a:ea typeface="MS PGothic" panose="020B0600070205080204" pitchFamily="34" charset="-128"/>
              </a:rPr>
              <a:t>Producida por la infección </a:t>
            </a:r>
            <a:endParaRPr lang="es-CL" altLang="es-CL" sz="1800" dirty="0"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sp>
        <p:nvSpPr>
          <p:cNvPr id="36872" name="Text Box 9"/>
          <p:cNvSpPr txBox="1">
            <a:spLocks noChangeArrowheads="1"/>
          </p:cNvSpPr>
          <p:nvPr/>
        </p:nvSpPr>
        <p:spPr bwMode="auto">
          <a:xfrm>
            <a:off x="3786182" y="5903893"/>
            <a:ext cx="162044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ES_tradnl" altLang="es-CL" b="1" dirty="0">
                <a:solidFill>
                  <a:srgbClr val="FF0000"/>
                </a:solidFill>
                <a:ea typeface="MS PGothic" panose="020B0600070205080204" pitchFamily="34" charset="-128"/>
              </a:rPr>
              <a:t>VACUNAS</a:t>
            </a:r>
            <a:endParaRPr lang="es-CL" altLang="es-CL" b="1" dirty="0">
              <a:solidFill>
                <a:srgbClr val="FF0000"/>
              </a:solidFill>
              <a:ea typeface="MS PGothic" panose="020B0600070205080204" pitchFamily="34" charset="-128"/>
            </a:endParaRPr>
          </a:p>
        </p:txBody>
      </p:sp>
      <p:sp>
        <p:nvSpPr>
          <p:cNvPr id="36873" name="Text Box 10"/>
          <p:cNvSpPr txBox="1">
            <a:spLocks noChangeArrowheads="1"/>
          </p:cNvSpPr>
          <p:nvPr/>
        </p:nvSpPr>
        <p:spPr bwMode="auto">
          <a:xfrm>
            <a:off x="5786446" y="4143380"/>
            <a:ext cx="1905000" cy="1600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ES_tradnl" altLang="es-CL" sz="1800" dirty="0">
                <a:solidFill>
                  <a:schemeClr val="bg1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t>    </a:t>
            </a:r>
            <a:r>
              <a:rPr lang="es-ES_tradnl" altLang="es-CL" sz="2000" dirty="0">
                <a:ea typeface="MS PGothic" panose="020B0600070205080204" pitchFamily="34" charset="-128"/>
              </a:rPr>
              <a:t>Gammaglobulinas o proteína del suero sanguíneo</a:t>
            </a:r>
            <a:endParaRPr lang="es-CL" altLang="es-CL" sz="2000" dirty="0">
              <a:ea typeface="MS PGothic" panose="020B0600070205080204" pitchFamily="34" charset="-128"/>
            </a:endParaRPr>
          </a:p>
        </p:txBody>
      </p:sp>
      <p:sp>
        <p:nvSpPr>
          <p:cNvPr id="36874" name="Text Box 11"/>
          <p:cNvSpPr txBox="1">
            <a:spLocks noChangeArrowheads="1"/>
          </p:cNvSpPr>
          <p:nvPr/>
        </p:nvSpPr>
        <p:spPr bwMode="auto">
          <a:xfrm>
            <a:off x="1547814" y="4508502"/>
            <a:ext cx="2159794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ES_tradnl" altLang="es-CL" sz="1800" dirty="0">
                <a:solidFill>
                  <a:schemeClr val="bg1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t>  </a:t>
            </a:r>
            <a:r>
              <a:rPr lang="es-ES_tradnl" altLang="es-CL" sz="2000" dirty="0">
                <a:ea typeface="MS PGothic" panose="020B0600070205080204" pitchFamily="34" charset="-128"/>
              </a:rPr>
              <a:t>A través de la placenta  y la leche materna          </a:t>
            </a:r>
            <a:endParaRPr lang="es-CL" altLang="es-CL" sz="2000" dirty="0">
              <a:ea typeface="MS PGothic" panose="020B0600070205080204" pitchFamily="34" charset="-128"/>
            </a:endParaRPr>
          </a:p>
        </p:txBody>
      </p:sp>
      <p:sp>
        <p:nvSpPr>
          <p:cNvPr id="36875" name="Rectangle 16"/>
          <p:cNvSpPr>
            <a:spLocks noGrp="1"/>
          </p:cNvSpPr>
          <p:nvPr>
            <p:ph type="title"/>
          </p:nvPr>
        </p:nvSpPr>
        <p:spPr>
          <a:xfrm>
            <a:off x="1428728" y="785794"/>
            <a:ext cx="6210300" cy="854075"/>
          </a:xfrm>
        </p:spPr>
        <p:txBody>
          <a:bodyPr>
            <a:noAutofit/>
          </a:bodyPr>
          <a:lstStyle/>
          <a:p>
            <a:r>
              <a:rPr lang="es-ES" altLang="es-CL" sz="2800" b="1" dirty="0">
                <a:solidFill>
                  <a:schemeClr val="tx1"/>
                </a:solidFill>
                <a:latin typeface="Verdana" panose="020B0604030504040204" pitchFamily="34" charset="0"/>
                <a:ea typeface="ヒラギノ角ゴ Pro W3"/>
                <a:cs typeface="Verdana" panose="020B0604030504040204" pitchFamily="34" charset="0"/>
              </a:rPr>
              <a:t>¿Qué es la inmunidad?</a:t>
            </a:r>
            <a:r>
              <a:rPr lang="es-ES" altLang="es-CL" sz="2800" dirty="0">
                <a:solidFill>
                  <a:schemeClr val="tx1"/>
                </a:solidFill>
                <a:latin typeface="Verdana" panose="020B0604030504040204" pitchFamily="34" charset="0"/>
                <a:ea typeface="ヒラギノ角ゴ Pro W3"/>
                <a:cs typeface="Verdana" panose="020B0604030504040204" pitchFamily="34" charset="0"/>
              </a:rPr>
              <a:t>  </a:t>
            </a:r>
            <a:br>
              <a:rPr lang="es-ES" altLang="es-CL" sz="2800" dirty="0">
                <a:solidFill>
                  <a:schemeClr val="tx1"/>
                </a:solidFill>
                <a:latin typeface="Verdana" panose="020B0604030504040204" pitchFamily="34" charset="0"/>
                <a:ea typeface="ヒラギノ角ゴ Pro W3"/>
                <a:cs typeface="Verdana" panose="020B0604030504040204" pitchFamily="34" charset="0"/>
              </a:rPr>
            </a:br>
            <a:r>
              <a:rPr lang="es-ES" altLang="es-CL" sz="2000" dirty="0">
                <a:solidFill>
                  <a:schemeClr val="accent1"/>
                </a:solidFill>
                <a:latin typeface="Verdana" panose="020B0604030504040204" pitchFamily="34" charset="0"/>
                <a:ea typeface="ヒラギノ角ゴ Pro W3"/>
                <a:cs typeface="Verdana" panose="020B0604030504040204" pitchFamily="34" charset="0"/>
              </a:rPr>
              <a:t>Capacidad del organismo para protegerse frente a la agresión de agentes infecciosos.</a:t>
            </a:r>
            <a:br>
              <a:rPr lang="es-ES" altLang="es-CL" sz="2000" dirty="0">
                <a:solidFill>
                  <a:schemeClr val="accent1"/>
                </a:solidFill>
                <a:latin typeface="Verdana" panose="020B0604030504040204" pitchFamily="34" charset="0"/>
                <a:ea typeface="ヒラギノ角ゴ Pro W3"/>
                <a:cs typeface="Verdana" panose="020B0604030504040204" pitchFamily="34" charset="0"/>
              </a:rPr>
            </a:br>
            <a:endParaRPr lang="es-ES" altLang="es-CL" sz="2000" b="1" u="sng" dirty="0">
              <a:solidFill>
                <a:schemeClr val="accent1"/>
              </a:solidFill>
              <a:latin typeface="Verdana" panose="020B0604030504040204" pitchFamily="34" charset="0"/>
              <a:ea typeface="ヒラギノ角ゴ Pro W3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92690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r>
              <a:rPr lang="es-MX" sz="4000" b="1" i="1" dirty="0">
                <a:solidFill>
                  <a:schemeClr val="accent1"/>
                </a:solidFill>
                <a:latin typeface="Book Antiqua" panose="02040602050305030304" pitchFamily="18" charset="0"/>
              </a:rPr>
              <a:t>¿QUÉ ES UNA VACUNA?</a:t>
            </a:r>
            <a:endParaRPr lang="es-CL" sz="4000" b="1" dirty="0">
              <a:solidFill>
                <a:schemeClr val="accent1"/>
              </a:solidFill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471062" y="1412776"/>
            <a:ext cx="8229600" cy="4464496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s-MX" i="1" dirty="0">
                <a:latin typeface="Arial" pitchFamily="34" charset="0"/>
                <a:cs typeface="Arial" pitchFamily="34" charset="0"/>
              </a:rPr>
              <a:t>Las vacunas son sustancias que nos ayudan a prevenir muchas enfermedades  infecciosas las cuales son contagiosas y provocan discapacidad grave o incluso la muerte.</a:t>
            </a:r>
          </a:p>
          <a:p>
            <a:pPr marL="0" indent="0" algn="ctr">
              <a:buNone/>
            </a:pPr>
            <a:r>
              <a:rPr lang="es-MX" i="1" dirty="0">
                <a:latin typeface="Arial" pitchFamily="34" charset="0"/>
                <a:cs typeface="Arial" pitchFamily="34" charset="0"/>
              </a:rPr>
              <a:t>Las enfermedades infecciosas son provocadas por microorganismos, que son pequeños seres vivos que no vemos a simple vista, no porque sean invisibles, sino porque son demasiados pequeños para verlos.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Usuario\Pictures\Captura-vacunacion-2020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fontScale="85000" lnSpcReduction="10000"/>
          </a:bodyPr>
          <a:lstStyle/>
          <a:p>
            <a:r>
              <a:rPr lang="es-CL" b="1" u="sng" dirty="0">
                <a:solidFill>
                  <a:schemeClr val="tx2"/>
                </a:solidFill>
                <a:latin typeface="Algerian" pitchFamily="82" charset="0"/>
              </a:rPr>
              <a:t>ACTIVIDAD FINAL PARA TODOS LOS ALUMNOS</a:t>
            </a:r>
          </a:p>
          <a:p>
            <a:r>
              <a:rPr lang="es-CL" dirty="0"/>
              <a:t>DESPUÉS DE LEER Y COMPRENDER EL  POWER POINT  ESCRÍBELO EN TU CUADERNO  Y </a:t>
            </a:r>
          </a:p>
          <a:p>
            <a:r>
              <a:rPr lang="es-CL" b="1" u="sng" dirty="0">
                <a:solidFill>
                  <a:schemeClr val="tx2"/>
                </a:solidFill>
              </a:rPr>
              <a:t>RESPONDE :</a:t>
            </a:r>
          </a:p>
          <a:p>
            <a:r>
              <a:rPr lang="es-CL" dirty="0"/>
              <a:t>1- ¿POR QUÉ CREES TÚ QUE ES  IMPORTANTE CONOCER EL PNI?  </a:t>
            </a:r>
          </a:p>
          <a:p>
            <a:r>
              <a:rPr lang="es-CL" b="1" dirty="0">
                <a:solidFill>
                  <a:srgbClr val="FF0000"/>
                </a:solidFill>
              </a:rPr>
              <a:t>TICKET DE SALIDA (RESPONDER SOLO LOS ALUMNOS QUE RETIRAN GUÍAS IMPRESAS EN EL LICEO)</a:t>
            </a:r>
          </a:p>
          <a:p>
            <a:pPr>
              <a:buFont typeface="Wingdings" pitchFamily="2" charset="2"/>
              <a:buChar char="v"/>
            </a:pPr>
            <a:r>
              <a:rPr lang="es-CL" dirty="0"/>
              <a:t> ¿QUÉ ES LA INMUNIDAD Y PARA SIRVE ?</a:t>
            </a:r>
          </a:p>
          <a:p>
            <a:pPr>
              <a:buFont typeface="Wingdings" pitchFamily="2" charset="2"/>
              <a:buChar char="v"/>
            </a:pPr>
            <a:r>
              <a:rPr lang="es-CL" dirty="0"/>
              <a:t> ¿POR QUÉ CREES TÚ QUE ES NECESARIO VACUNARSE?</a:t>
            </a:r>
          </a:p>
          <a:p>
            <a:pPr>
              <a:buNone/>
            </a:pPr>
            <a:r>
              <a:rPr lang="es-CL" b="1" dirty="0"/>
              <a:t>  ENVÍA LAS ACTIVIDAD RESUELTA AL CORREO </a:t>
            </a:r>
          </a:p>
          <a:p>
            <a:pPr>
              <a:buNone/>
            </a:pPr>
            <a:r>
              <a:rPr lang="es-CL" b="1" dirty="0"/>
              <a:t>         rodriguezdora771@gmail.com</a:t>
            </a:r>
            <a:endParaRPr lang="es-C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436</Words>
  <Application>Microsoft Office PowerPoint</Application>
  <PresentationFormat>Presentación en pantalla (4:3)</PresentationFormat>
  <Paragraphs>42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10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8" baseType="lpstr">
      <vt:lpstr>MS PGothic</vt:lpstr>
      <vt:lpstr>Algerian</vt:lpstr>
      <vt:lpstr>Arial</vt:lpstr>
      <vt:lpstr>Book Antiqua</vt:lpstr>
      <vt:lpstr>Calibri</vt:lpstr>
      <vt:lpstr>Tahoma</vt:lpstr>
      <vt:lpstr>Verdana</vt:lpstr>
      <vt:lpstr>Wingdings</vt:lpstr>
      <vt:lpstr>Zapf Dingbats</vt:lpstr>
      <vt:lpstr>ヒラギノ角ゴ Pro W3</vt:lpstr>
      <vt:lpstr>Tema de Office</vt:lpstr>
      <vt:lpstr>Presentación de PowerPoint</vt:lpstr>
      <vt:lpstr>OBJETIVO DEL PROGRAMA NACIONAL DE VACUNA  PNI</vt:lpstr>
      <vt:lpstr>Presentación de PowerPoint</vt:lpstr>
      <vt:lpstr>¿Qué es la inmunidad?   Capacidad del organismo para protegerse frente a la agresión de agentes infecciosos. </vt:lpstr>
      <vt:lpstr>¿QUÉ ES UNA VACUNA?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Paola</cp:lastModifiedBy>
  <cp:revision>5</cp:revision>
  <dcterms:created xsi:type="dcterms:W3CDTF">2020-08-31T02:30:25Z</dcterms:created>
  <dcterms:modified xsi:type="dcterms:W3CDTF">2020-09-05T00:30:12Z</dcterms:modified>
</cp:coreProperties>
</file>